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2" r:id="rId2"/>
    <p:sldMasterId id="2147483716" r:id="rId3"/>
    <p:sldMasterId id="2147483718" r:id="rId4"/>
  </p:sldMasterIdLst>
  <p:notesMasterIdLst>
    <p:notesMasterId r:id="rId15"/>
  </p:notesMasterIdLst>
  <p:handoutMasterIdLst>
    <p:handoutMasterId r:id="rId16"/>
  </p:handoutMasterIdLst>
  <p:sldIdLst>
    <p:sldId id="458" r:id="rId5"/>
    <p:sldId id="459" r:id="rId6"/>
    <p:sldId id="460" r:id="rId7"/>
    <p:sldId id="462" r:id="rId8"/>
    <p:sldId id="479" r:id="rId9"/>
    <p:sldId id="256" r:id="rId10"/>
    <p:sldId id="257" r:id="rId11"/>
    <p:sldId id="480" r:id="rId12"/>
    <p:sldId id="481" r:id="rId13"/>
    <p:sldId id="455" r:id="rId14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FFFF"/>
    <a:srgbClr val="FFCCCC"/>
    <a:srgbClr val="FF9966"/>
    <a:srgbClr val="CCFFCC"/>
    <a:srgbClr val="CCECFF"/>
    <a:srgbClr val="CC0000"/>
    <a:srgbClr val="FF33CC"/>
    <a:srgbClr val="33CC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ACD9F-7D70-4AD4-9F7B-5D57D89D1985}" v="17" dt="2023-12-10T22:24:11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9878" autoAdjust="0"/>
  </p:normalViewPr>
  <p:slideViewPr>
    <p:cSldViewPr>
      <p:cViewPr varScale="1">
        <p:scale>
          <a:sx n="82" d="100"/>
          <a:sy n="82" d="100"/>
        </p:scale>
        <p:origin x="65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29"/>
    </p:cViewPr>
  </p:sorterViewPr>
  <p:notesViewPr>
    <p:cSldViewPr>
      <p:cViewPr varScale="1">
        <p:scale>
          <a:sx n="65" d="100"/>
          <a:sy n="65" d="100"/>
        </p:scale>
        <p:origin x="288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 Antonopoulou" userId="b56298f00e27b472" providerId="LiveId" clId="{4DAACD9F-7D70-4AD4-9F7B-5D57D89D1985}"/>
    <pc:docChg chg="undo custSel delSld modSld">
      <pc:chgData name="Vivian Antonopoulou" userId="b56298f00e27b472" providerId="LiveId" clId="{4DAACD9F-7D70-4AD4-9F7B-5D57D89D1985}" dt="2023-12-10T22:24:11.577" v="70" actId="403"/>
      <pc:docMkLst>
        <pc:docMk/>
      </pc:docMkLst>
      <pc:sldChg chg="addSp delSp modSp mod">
        <pc:chgData name="Vivian Antonopoulou" userId="b56298f00e27b472" providerId="LiveId" clId="{4DAACD9F-7D70-4AD4-9F7B-5D57D89D1985}" dt="2023-12-10T18:38:08.880" v="24" actId="21"/>
        <pc:sldMkLst>
          <pc:docMk/>
          <pc:sldMk cId="2561742635" sldId="401"/>
        </pc:sldMkLst>
        <pc:graphicFrameChg chg="add del mod">
          <ac:chgData name="Vivian Antonopoulou" userId="b56298f00e27b472" providerId="LiveId" clId="{4DAACD9F-7D70-4AD4-9F7B-5D57D89D1985}" dt="2023-12-10T18:38:08.880" v="24" actId="21"/>
          <ac:graphicFrameMkLst>
            <pc:docMk/>
            <pc:sldMk cId="2561742635" sldId="401"/>
            <ac:graphicFrameMk id="3" creationId="{0BF60D02-A4D0-A0FA-B855-DAB80AA094C6}"/>
          </ac:graphicFrameMkLst>
        </pc:graphicFrameChg>
      </pc:sldChg>
      <pc:sldChg chg="addSp delSp modSp mod">
        <pc:chgData name="Vivian Antonopoulou" userId="b56298f00e27b472" providerId="LiveId" clId="{4DAACD9F-7D70-4AD4-9F7B-5D57D89D1985}" dt="2023-12-10T18:39:13.585" v="27" actId="478"/>
        <pc:sldMkLst>
          <pc:docMk/>
          <pc:sldMk cId="2688265832" sldId="402"/>
        </pc:sldMkLst>
        <pc:graphicFrameChg chg="add del mod modGraphic">
          <ac:chgData name="Vivian Antonopoulou" userId="b56298f00e27b472" providerId="LiveId" clId="{4DAACD9F-7D70-4AD4-9F7B-5D57D89D1985}" dt="2023-12-10T18:39:13.585" v="27" actId="478"/>
          <ac:graphicFrameMkLst>
            <pc:docMk/>
            <pc:sldMk cId="2688265832" sldId="402"/>
            <ac:graphicFrameMk id="3" creationId="{0CBA894D-BFB6-4CF8-13BE-844D038D7FAD}"/>
          </ac:graphicFrameMkLst>
        </pc:graphicFrameChg>
      </pc:sldChg>
      <pc:sldChg chg="addSp delSp modSp mod">
        <pc:chgData name="Vivian Antonopoulou" userId="b56298f00e27b472" providerId="LiveId" clId="{4DAACD9F-7D70-4AD4-9F7B-5D57D89D1985}" dt="2023-12-10T19:00:09.648" v="68" actId="478"/>
        <pc:sldMkLst>
          <pc:docMk/>
          <pc:sldMk cId="3645675462" sldId="403"/>
        </pc:sldMkLst>
        <pc:graphicFrameChg chg="add del mod">
          <ac:chgData name="Vivian Antonopoulou" userId="b56298f00e27b472" providerId="LiveId" clId="{4DAACD9F-7D70-4AD4-9F7B-5D57D89D1985}" dt="2023-12-10T19:00:09.648" v="68" actId="478"/>
          <ac:graphicFrameMkLst>
            <pc:docMk/>
            <pc:sldMk cId="3645675462" sldId="403"/>
            <ac:graphicFrameMk id="3" creationId="{D27C3423-0788-714B-5054-9D67AFFFFE34}"/>
          </ac:graphicFrameMkLst>
        </pc:graphicFrameChg>
      </pc:sldChg>
      <pc:sldChg chg="addSp delSp modSp mod">
        <pc:chgData name="Vivian Antonopoulou" userId="b56298f00e27b472" providerId="LiveId" clId="{4DAACD9F-7D70-4AD4-9F7B-5D57D89D1985}" dt="2023-12-10T18:40:38.077" v="32" actId="478"/>
        <pc:sldMkLst>
          <pc:docMk/>
          <pc:sldMk cId="204011796" sldId="404"/>
        </pc:sldMkLst>
        <pc:graphicFrameChg chg="add del mod">
          <ac:chgData name="Vivian Antonopoulou" userId="b56298f00e27b472" providerId="LiveId" clId="{4DAACD9F-7D70-4AD4-9F7B-5D57D89D1985}" dt="2023-12-10T18:40:38.077" v="32" actId="478"/>
          <ac:graphicFrameMkLst>
            <pc:docMk/>
            <pc:sldMk cId="204011796" sldId="404"/>
            <ac:graphicFrameMk id="3" creationId="{83697F2A-56FA-CA9C-2E08-9677A9034D97}"/>
          </ac:graphicFrameMkLst>
        </pc:graphicFrameChg>
      </pc:sldChg>
      <pc:sldChg chg="addSp delSp modSp mod">
        <pc:chgData name="Vivian Antonopoulou" userId="b56298f00e27b472" providerId="LiveId" clId="{4DAACD9F-7D70-4AD4-9F7B-5D57D89D1985}" dt="2023-12-10T18:41:28.210" v="34" actId="478"/>
        <pc:sldMkLst>
          <pc:docMk/>
          <pc:sldMk cId="2613598529" sldId="405"/>
        </pc:sldMkLst>
        <pc:graphicFrameChg chg="add del mod">
          <ac:chgData name="Vivian Antonopoulou" userId="b56298f00e27b472" providerId="LiveId" clId="{4DAACD9F-7D70-4AD4-9F7B-5D57D89D1985}" dt="2023-12-10T18:41:28.210" v="34" actId="478"/>
          <ac:graphicFrameMkLst>
            <pc:docMk/>
            <pc:sldMk cId="2613598529" sldId="405"/>
            <ac:graphicFrameMk id="3" creationId="{A32B2767-BA9C-994C-663A-F0578FE4FF71}"/>
          </ac:graphicFrameMkLst>
        </pc:graphicFrameChg>
      </pc:sldChg>
      <pc:sldChg chg="addSp delSp modSp mod">
        <pc:chgData name="Vivian Antonopoulou" userId="b56298f00e27b472" providerId="LiveId" clId="{4DAACD9F-7D70-4AD4-9F7B-5D57D89D1985}" dt="2023-12-10T18:36:10.466" v="16" actId="478"/>
        <pc:sldMkLst>
          <pc:docMk/>
          <pc:sldMk cId="921318225" sldId="410"/>
        </pc:sldMkLst>
        <pc:spChg chg="mod">
          <ac:chgData name="Vivian Antonopoulou" userId="b56298f00e27b472" providerId="LiveId" clId="{4DAACD9F-7D70-4AD4-9F7B-5D57D89D1985}" dt="2023-12-10T18:35:09.768" v="8" actId="207"/>
          <ac:spMkLst>
            <pc:docMk/>
            <pc:sldMk cId="921318225" sldId="410"/>
            <ac:spMk id="14" creationId="{00000000-0000-0000-0000-000000000000}"/>
          </ac:spMkLst>
        </pc:spChg>
        <pc:graphicFrameChg chg="add del mod">
          <ac:chgData name="Vivian Antonopoulou" userId="b56298f00e27b472" providerId="LiveId" clId="{4DAACD9F-7D70-4AD4-9F7B-5D57D89D1985}" dt="2023-12-10T18:36:10.466" v="16" actId="478"/>
          <ac:graphicFrameMkLst>
            <pc:docMk/>
            <pc:sldMk cId="921318225" sldId="410"/>
            <ac:graphicFrameMk id="3" creationId="{FB81F8A4-1AC9-3D09-AE31-FACCE1E8DA69}"/>
          </ac:graphicFrameMkLst>
        </pc:graphicFrameChg>
      </pc:sldChg>
      <pc:sldChg chg="addSp delSp modSp mod">
        <pc:chgData name="Vivian Antonopoulou" userId="b56298f00e27b472" providerId="LiveId" clId="{4DAACD9F-7D70-4AD4-9F7B-5D57D89D1985}" dt="2023-12-10T18:36:52.839" v="21" actId="478"/>
        <pc:sldMkLst>
          <pc:docMk/>
          <pc:sldMk cId="47674559" sldId="415"/>
        </pc:sldMkLst>
        <pc:graphicFrameChg chg="add del modGraphic">
          <ac:chgData name="Vivian Antonopoulou" userId="b56298f00e27b472" providerId="LiveId" clId="{4DAACD9F-7D70-4AD4-9F7B-5D57D89D1985}" dt="2023-12-10T18:36:52.839" v="21" actId="478"/>
          <ac:graphicFrameMkLst>
            <pc:docMk/>
            <pc:sldMk cId="47674559" sldId="415"/>
            <ac:graphicFrameMk id="3" creationId="{8C119181-95E8-524B-2CE7-EEBDE2598F6F}"/>
          </ac:graphicFrameMkLst>
        </pc:graphicFrameChg>
      </pc:sldChg>
      <pc:sldChg chg="addSp delSp modSp mod">
        <pc:chgData name="Vivian Antonopoulou" userId="b56298f00e27b472" providerId="LiveId" clId="{4DAACD9F-7D70-4AD4-9F7B-5D57D89D1985}" dt="2023-12-10T18:59:37.379" v="67" actId="113"/>
        <pc:sldMkLst>
          <pc:docMk/>
          <pc:sldMk cId="2488317670" sldId="421"/>
        </pc:sldMkLst>
        <pc:graphicFrameChg chg="add del mod">
          <ac:chgData name="Vivian Antonopoulou" userId="b56298f00e27b472" providerId="LiveId" clId="{4DAACD9F-7D70-4AD4-9F7B-5D57D89D1985}" dt="2023-12-10T18:58:47.163" v="60" actId="478"/>
          <ac:graphicFrameMkLst>
            <pc:docMk/>
            <pc:sldMk cId="2488317670" sldId="421"/>
            <ac:graphicFrameMk id="3" creationId="{45132535-1BE7-D465-E7FD-7793D1A9FCC1}"/>
          </ac:graphicFrameMkLst>
        </pc:graphicFrameChg>
        <pc:graphicFrameChg chg="mod">
          <ac:chgData name="Vivian Antonopoulou" userId="b56298f00e27b472" providerId="LiveId" clId="{4DAACD9F-7D70-4AD4-9F7B-5D57D89D1985}" dt="2023-12-10T18:42:45.432" v="41" actId="403"/>
          <ac:graphicFrameMkLst>
            <pc:docMk/>
            <pc:sldMk cId="2488317670" sldId="421"/>
            <ac:graphicFrameMk id="17" creationId="{00000000-0000-0000-0000-000000000000}"/>
          </ac:graphicFrameMkLst>
        </pc:graphicFrameChg>
        <pc:graphicFrameChg chg="mod modGraphic">
          <ac:chgData name="Vivian Antonopoulou" userId="b56298f00e27b472" providerId="LiveId" clId="{4DAACD9F-7D70-4AD4-9F7B-5D57D89D1985}" dt="2023-12-10T18:59:37.379" v="67" actId="113"/>
          <ac:graphicFrameMkLst>
            <pc:docMk/>
            <pc:sldMk cId="2488317670" sldId="421"/>
            <ac:graphicFrameMk id="36" creationId="{00000000-0000-0000-0000-000000000000}"/>
          </ac:graphicFrameMkLst>
        </pc:graphicFrameChg>
      </pc:sldChg>
      <pc:sldChg chg="addSp delSp modSp mod">
        <pc:chgData name="Vivian Antonopoulou" userId="b56298f00e27b472" providerId="LiveId" clId="{4DAACD9F-7D70-4AD4-9F7B-5D57D89D1985}" dt="2023-12-10T18:42:16.906" v="36" actId="478"/>
        <pc:sldMkLst>
          <pc:docMk/>
          <pc:sldMk cId="69046667" sldId="440"/>
        </pc:sldMkLst>
        <pc:graphicFrameChg chg="add del mod">
          <ac:chgData name="Vivian Antonopoulou" userId="b56298f00e27b472" providerId="LiveId" clId="{4DAACD9F-7D70-4AD4-9F7B-5D57D89D1985}" dt="2023-12-10T18:42:16.906" v="36" actId="478"/>
          <ac:graphicFrameMkLst>
            <pc:docMk/>
            <pc:sldMk cId="69046667" sldId="440"/>
            <ac:graphicFrameMk id="3" creationId="{9BB3A77B-8ECB-1718-26AE-35482F0D842E}"/>
          </ac:graphicFrameMkLst>
        </pc:graphicFrameChg>
      </pc:sldChg>
      <pc:sldChg chg="addSp delSp modSp mod">
        <pc:chgData name="Vivian Antonopoulou" userId="b56298f00e27b472" providerId="LiveId" clId="{4DAACD9F-7D70-4AD4-9F7B-5D57D89D1985}" dt="2023-12-10T18:42:31.029" v="38" actId="478"/>
        <pc:sldMkLst>
          <pc:docMk/>
          <pc:sldMk cId="2789547827" sldId="441"/>
        </pc:sldMkLst>
        <pc:graphicFrameChg chg="add del mod">
          <ac:chgData name="Vivian Antonopoulou" userId="b56298f00e27b472" providerId="LiveId" clId="{4DAACD9F-7D70-4AD4-9F7B-5D57D89D1985}" dt="2023-12-10T18:42:31.029" v="38" actId="478"/>
          <ac:graphicFrameMkLst>
            <pc:docMk/>
            <pc:sldMk cId="2789547827" sldId="441"/>
            <ac:graphicFrameMk id="3" creationId="{8F8E1337-0F11-CE3E-1E8E-A7D16D1F79C0}"/>
          </ac:graphicFrameMkLst>
        </pc:graphicFrameChg>
      </pc:sldChg>
      <pc:sldChg chg="modSp">
        <pc:chgData name="Vivian Antonopoulou" userId="b56298f00e27b472" providerId="LiveId" clId="{4DAACD9F-7D70-4AD4-9F7B-5D57D89D1985}" dt="2023-12-10T22:24:11.577" v="70" actId="403"/>
        <pc:sldMkLst>
          <pc:docMk/>
          <pc:sldMk cId="3810497601" sldId="459"/>
        </pc:sldMkLst>
        <pc:spChg chg="mod">
          <ac:chgData name="Vivian Antonopoulou" userId="b56298f00e27b472" providerId="LiveId" clId="{4DAACD9F-7D70-4AD4-9F7B-5D57D89D1985}" dt="2023-12-10T22:24:11.577" v="70" actId="403"/>
          <ac:spMkLst>
            <pc:docMk/>
            <pc:sldMk cId="3810497601" sldId="459"/>
            <ac:spMk id="16" creationId="{8CFE499B-6CB3-330E-E750-BA9EAD42A8BE}"/>
          </ac:spMkLst>
        </pc:spChg>
        <pc:spChg chg="mod">
          <ac:chgData name="Vivian Antonopoulou" userId="b56298f00e27b472" providerId="LiveId" clId="{4DAACD9F-7D70-4AD4-9F7B-5D57D89D1985}" dt="2023-12-10T22:24:11.577" v="70" actId="403"/>
          <ac:spMkLst>
            <pc:docMk/>
            <pc:sldMk cId="3810497601" sldId="459"/>
            <ac:spMk id="17" creationId="{4798FC9C-21E6-2137-0190-78D56AB91033}"/>
          </ac:spMkLst>
        </pc:spChg>
        <pc:spChg chg="mod">
          <ac:chgData name="Vivian Antonopoulou" userId="b56298f00e27b472" providerId="LiveId" clId="{4DAACD9F-7D70-4AD4-9F7B-5D57D89D1985}" dt="2023-12-10T22:24:11.577" v="70" actId="403"/>
          <ac:spMkLst>
            <pc:docMk/>
            <pc:sldMk cId="3810497601" sldId="459"/>
            <ac:spMk id="18" creationId="{48388B18-B0D2-527B-F19F-AD17EB7A1561}"/>
          </ac:spMkLst>
        </pc:spChg>
      </pc:sldChg>
      <pc:sldChg chg="addSp delSp modSp mod">
        <pc:chgData name="Vivian Antonopoulou" userId="b56298f00e27b472" providerId="LiveId" clId="{4DAACD9F-7D70-4AD4-9F7B-5D57D89D1985}" dt="2023-12-10T18:53:17.176" v="58" actId="478"/>
        <pc:sldMkLst>
          <pc:docMk/>
          <pc:sldMk cId="3636028888" sldId="461"/>
        </pc:sldMkLst>
        <pc:graphicFrameChg chg="add del mod modGraphic">
          <ac:chgData name="Vivian Antonopoulou" userId="b56298f00e27b472" providerId="LiveId" clId="{4DAACD9F-7D70-4AD4-9F7B-5D57D89D1985}" dt="2023-12-10T18:53:17.176" v="58" actId="478"/>
          <ac:graphicFrameMkLst>
            <pc:docMk/>
            <pc:sldMk cId="3636028888" sldId="461"/>
            <ac:graphicFrameMk id="3" creationId="{701012A3-C8A2-CAE8-F8A9-E353269C0FDB}"/>
          </ac:graphicFrameMkLst>
        </pc:graphicFrameChg>
      </pc:sldChg>
      <pc:sldChg chg="del">
        <pc:chgData name="Vivian Antonopoulou" userId="b56298f00e27b472" providerId="LiveId" clId="{4DAACD9F-7D70-4AD4-9F7B-5D57D89D1985}" dt="2023-12-10T18:34:00.811" v="2" actId="47"/>
        <pc:sldMkLst>
          <pc:docMk/>
          <pc:sldMk cId="3209933798" sldId="463"/>
        </pc:sldMkLst>
      </pc:sldChg>
      <pc:sldChg chg="mod">
        <pc:chgData name="Vivian Antonopoulou" userId="b56298f00e27b472" providerId="LiveId" clId="{4DAACD9F-7D70-4AD4-9F7B-5D57D89D1985}" dt="2023-12-10T18:34:06.155" v="5" actId="27918"/>
        <pc:sldMkLst>
          <pc:docMk/>
          <pc:sldMk cId="4214940258" sldId="464"/>
        </pc:sldMkLst>
      </pc:sldChg>
      <pc:sldChg chg="mod">
        <pc:chgData name="Vivian Antonopoulou" userId="b56298f00e27b472" providerId="LiveId" clId="{4DAACD9F-7D70-4AD4-9F7B-5D57D89D1985}" dt="2023-12-10T18:34:40.365" v="7" actId="27918"/>
        <pc:sldMkLst>
          <pc:docMk/>
          <pc:sldMk cId="2737681783" sldId="465"/>
        </pc:sldMkLst>
      </pc:sldChg>
      <pc:sldChg chg="del">
        <pc:chgData name="Vivian Antonopoulou" userId="b56298f00e27b472" providerId="LiveId" clId="{4DAACD9F-7D70-4AD4-9F7B-5D57D89D1985}" dt="2023-12-10T18:34:02.117" v="3" actId="47"/>
        <pc:sldMkLst>
          <pc:docMk/>
          <pc:sldMk cId="4108749991" sldId="467"/>
        </pc:sldMkLst>
      </pc:sldChg>
      <pc:sldChg chg="modSp mod">
        <pc:chgData name="Vivian Antonopoulou" userId="b56298f00e27b472" providerId="LiveId" clId="{4DAACD9F-7D70-4AD4-9F7B-5D57D89D1985}" dt="2023-12-10T18:35:13.646" v="9" actId="207"/>
        <pc:sldMkLst>
          <pc:docMk/>
          <pc:sldMk cId="4182228029" sldId="468"/>
        </pc:sldMkLst>
        <pc:spChg chg="mod">
          <ac:chgData name="Vivian Antonopoulou" userId="b56298f00e27b472" providerId="LiveId" clId="{4DAACD9F-7D70-4AD4-9F7B-5D57D89D1985}" dt="2023-12-10T18:35:13.646" v="9" actId="207"/>
          <ac:spMkLst>
            <pc:docMk/>
            <pc:sldMk cId="4182228029" sldId="468"/>
            <ac:spMk id="14" creationId="{00000000-0000-0000-0000-000000000000}"/>
          </ac:spMkLst>
        </pc:spChg>
      </pc:sldChg>
      <pc:sldChg chg="modSp mod">
        <pc:chgData name="Vivian Antonopoulou" userId="b56298f00e27b472" providerId="LiveId" clId="{4DAACD9F-7D70-4AD4-9F7B-5D57D89D1985}" dt="2023-12-10T18:35:47.886" v="13" actId="403"/>
        <pc:sldMkLst>
          <pc:docMk/>
          <pc:sldMk cId="297633242" sldId="470"/>
        </pc:sldMkLst>
        <pc:graphicFrameChg chg="modGraphic">
          <ac:chgData name="Vivian Antonopoulou" userId="b56298f00e27b472" providerId="LiveId" clId="{4DAACD9F-7D70-4AD4-9F7B-5D57D89D1985}" dt="2023-12-10T18:35:47.886" v="13" actId="403"/>
          <ac:graphicFrameMkLst>
            <pc:docMk/>
            <pc:sldMk cId="297633242" sldId="470"/>
            <ac:graphicFrameMk id="6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321960111427947E-3"/>
          <c:y val="0.1882348169427383"/>
          <c:w val="0.97604861462580972"/>
          <c:h val="0.705234691736191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Μέσος βαθμός εμπιστοσύνης</c:v>
                </c:pt>
              </c:strCache>
            </c:strRef>
          </c:tx>
          <c:spPr>
            <a:ln w="88900" cap="sq">
              <a:solidFill>
                <a:srgbClr val="00B0F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56841">
                <a:solidFill>
                  <a:srgbClr val="00B0F0"/>
                </a:solidFill>
                <a:round/>
              </a:ln>
              <a:effectLst/>
            </c:spPr>
          </c:marker>
          <c:dPt>
            <c:idx val="8"/>
            <c:bubble3D val="0"/>
            <c:spPr>
              <a:ln w="88900" cap="sq">
                <a:solidFill>
                  <a:srgbClr val="00B0F0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0-1201-45AC-8098-41A07E5F4C36}"/>
              </c:ext>
            </c:extLst>
          </c:dPt>
          <c:dLbls>
            <c:dLbl>
              <c:idx val="8"/>
              <c:layout>
                <c:manualLayout>
                  <c:x val="-3.5949311023622046E-2"/>
                  <c:y val="3.6357465775254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01-45AC-8098-41A07E5F4C36}"/>
                </c:ext>
              </c:extLst>
            </c:dLbl>
            <c:dLbl>
              <c:idx val="9"/>
              <c:layout>
                <c:manualLayout>
                  <c:x val="-1.9280865226223149E-2"/>
                  <c:y val="3.5476878230461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98-4258-8947-FAE9E33AE546}"/>
                </c:ext>
              </c:extLst>
            </c:dLbl>
            <c:dLbl>
              <c:idx val="11"/>
              <c:layout>
                <c:manualLayout>
                  <c:x val="-3.3062500000000002E-2"/>
                  <c:y val="5.0941495389917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01-45AC-8098-41A07E5F4C36}"/>
                </c:ext>
              </c:extLst>
            </c:dLbl>
            <c:dLbl>
              <c:idx val="12"/>
              <c:layout>
                <c:manualLayout>
                  <c:x val="-1.8192165891032844E-2"/>
                  <c:y val="5.5073466263889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FA-4587-BAEC-C4D0D14F84A0}"/>
                </c:ext>
              </c:extLst>
            </c:dLbl>
            <c:dLbl>
              <c:idx val="13"/>
              <c:layout>
                <c:manualLayout>
                  <c:x val="-1.9400292709956111E-2"/>
                  <c:y val="-4.0353497753033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01-45AC-8098-41A07E5F4C36}"/>
                </c:ext>
              </c:extLst>
            </c:dLbl>
            <c:dLbl>
              <c:idx val="24"/>
              <c:layout>
                <c:manualLayout>
                  <c:x val="-1.7294031801679259E-2"/>
                  <c:y val="3.9109190689570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05-45AF-A1ED-B8A18030003F}"/>
                </c:ext>
              </c:extLst>
            </c:dLbl>
            <c:numFmt formatCode="#,##0" sourceLinked="0"/>
            <c:spPr>
              <a:noFill/>
              <a:ln w="25263">
                <a:noFill/>
              </a:ln>
            </c:spPr>
            <c:txPr>
              <a:bodyPr rot="0" vert="horz"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Sheet1!$A$2:$A$30</c:f>
              <c:strCache>
                <c:ptCount val="13"/>
                <c:pt idx="0">
                  <c:v>ΔΕΚΕΜΒΡΙΟΣ 2019</c:v>
                </c:pt>
                <c:pt idx="1">
                  <c:v>ΙΟΥΝΙΟΣ 2020</c:v>
                </c:pt>
                <c:pt idx="2">
                  <c:v>ΔΕΚΕΜΒΡΙΟΣ 2020</c:v>
                </c:pt>
                <c:pt idx="3">
                  <c:v>IOYNIOΣ 2021</c:v>
                </c:pt>
                <c:pt idx="4">
                  <c:v>ΔΕΚΕΜΒΡΙΟΣ 2021</c:v>
                </c:pt>
                <c:pt idx="5">
                  <c:v>IOYNIOΣ 2022</c:v>
                </c:pt>
                <c:pt idx="6">
                  <c:v>ΔΕΚΕΜΒΡΙΟΣ 2022</c:v>
                </c:pt>
                <c:pt idx="7">
                  <c:v>ΔΕΚΕΜΒΡΙΟΣ 2023</c:v>
                </c:pt>
                <c:pt idx="8">
                  <c:v>ΙΟΥΛΙΟΣ 2024</c:v>
                </c:pt>
                <c:pt idx="9">
                  <c:v>ΔΕΚΕΜΒΡΙΟΣ 2024</c:v>
                </c:pt>
                <c:pt idx="10">
                  <c:v>ΙΟΥNΙΟΣ 2025</c:v>
                </c:pt>
                <c:pt idx="11">
                  <c:v>ΔΕΚΕΜΒΡΙΟΣ 2025</c:v>
                </c:pt>
                <c:pt idx="12">
                  <c:v>ΙΟΥΛΙΟΣ 2026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13"/>
                <c:pt idx="0">
                  <c:v>47.1</c:v>
                </c:pt>
                <c:pt idx="1">
                  <c:v>39.9</c:v>
                </c:pt>
                <c:pt idx="2">
                  <c:v>38.6</c:v>
                </c:pt>
                <c:pt idx="3">
                  <c:v>39.9</c:v>
                </c:pt>
                <c:pt idx="4">
                  <c:v>41.4</c:v>
                </c:pt>
                <c:pt idx="5">
                  <c:v>35.299999999999997</c:v>
                </c:pt>
                <c:pt idx="6">
                  <c:v>36.700000000000003</c:v>
                </c:pt>
                <c:pt idx="7">
                  <c:v>38.1</c:v>
                </c:pt>
                <c:pt idx="8">
                  <c:v>35.200000000000003</c:v>
                </c:pt>
                <c:pt idx="9">
                  <c:v>34.1</c:v>
                </c:pt>
                <c:pt idx="10">
                  <c:v>37</c:v>
                </c:pt>
                <c:pt idx="11">
                  <c:v>34.799999999999997</c:v>
                </c:pt>
                <c:pt idx="12">
                  <c:v>33.299999999999997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1201-45AC-8098-41A07E5F4C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Μέσος βαθμός μη εμπιστοσύνης</c:v>
                </c:pt>
              </c:strCache>
            </c:strRef>
          </c:tx>
          <c:spPr>
            <a:ln w="101600" cap="sq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56841">
                <a:solidFill>
                  <a:srgbClr val="FF0000"/>
                </a:solidFill>
                <a:round/>
              </a:ln>
              <a:effectLst/>
            </c:spPr>
          </c:marker>
          <c:dPt>
            <c:idx val="8"/>
            <c:bubble3D val="0"/>
            <c:spPr>
              <a:ln w="101600" cap="sq">
                <a:solidFill>
                  <a:srgbClr val="FF0000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0-CED2-48EE-98E1-6A630C4939CA}"/>
              </c:ext>
            </c:extLst>
          </c:dPt>
          <c:dLbls>
            <c:dLbl>
              <c:idx val="7"/>
              <c:layout>
                <c:manualLayout>
                  <c:x val="-4.9831043303990755E-2"/>
                  <c:y val="-3.6042071163168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01-45AC-8098-41A07E5F4C36}"/>
                </c:ext>
              </c:extLst>
            </c:dLbl>
            <c:dLbl>
              <c:idx val="9"/>
              <c:layout>
                <c:manualLayout>
                  <c:x val="-2.0225719090197269E-2"/>
                  <c:y val="-4.2875527057840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01-45AC-8098-41A07E5F4C36}"/>
                </c:ext>
              </c:extLst>
            </c:dLbl>
            <c:dLbl>
              <c:idx val="10"/>
              <c:layout>
                <c:manualLayout>
                  <c:x val="-3.9074311023622049E-2"/>
                  <c:y val="5.2763714766011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01-45AC-8098-41A07E5F4C36}"/>
                </c:ext>
              </c:extLst>
            </c:dLbl>
            <c:dLbl>
              <c:idx val="11"/>
              <c:layout>
                <c:manualLayout>
                  <c:x val="-1.6473735428573777E-2"/>
                  <c:y val="-5.74249466108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055781867858304E-2"/>
                      <c:h val="5.05591971262452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201-45AC-8098-41A07E5F4C36}"/>
                </c:ext>
              </c:extLst>
            </c:dLbl>
            <c:dLbl>
              <c:idx val="12"/>
              <c:layout>
                <c:manualLayout>
                  <c:x val="-7.6430979548225784E-3"/>
                  <c:y val="-4.6651342090737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01-45AC-8098-41A07E5F4C36}"/>
                </c:ext>
              </c:extLst>
            </c:dLbl>
            <c:dLbl>
              <c:idx val="13"/>
              <c:layout>
                <c:manualLayout>
                  <c:x val="-2.0151920448912494E-2"/>
                  <c:y val="5.5152218623293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01-45AC-8098-41A07E5F4C36}"/>
                </c:ext>
              </c:extLst>
            </c:dLbl>
            <c:numFmt formatCode="#,##0" sourceLinked="0"/>
            <c:spPr>
              <a:noFill/>
              <a:ln w="25263">
                <a:noFill/>
              </a:ln>
            </c:spPr>
            <c:txPr>
              <a:bodyPr rot="0" vert="horz"/>
              <a:lstStyle/>
              <a:p>
                <a:pPr>
                  <a:defRPr sz="1800" b="1">
                    <a:solidFill>
                      <a:srgbClr val="C00000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Sheet1!$A$2:$A$30</c:f>
              <c:strCache>
                <c:ptCount val="13"/>
                <c:pt idx="0">
                  <c:v>ΔΕΚΕΜΒΡΙΟΣ 2019</c:v>
                </c:pt>
                <c:pt idx="1">
                  <c:v>ΙΟΥΝΙΟΣ 2020</c:v>
                </c:pt>
                <c:pt idx="2">
                  <c:v>ΔΕΚΕΜΒΡΙΟΣ 2020</c:v>
                </c:pt>
                <c:pt idx="3">
                  <c:v>IOYNIOΣ 2021</c:v>
                </c:pt>
                <c:pt idx="4">
                  <c:v>ΔΕΚΕΜΒΡΙΟΣ 2021</c:v>
                </c:pt>
                <c:pt idx="5">
                  <c:v>IOYNIOΣ 2022</c:v>
                </c:pt>
                <c:pt idx="6">
                  <c:v>ΔΕΚΕΜΒΡΙΟΣ 2022</c:v>
                </c:pt>
                <c:pt idx="7">
                  <c:v>ΔΕΚΕΜΒΡΙΟΣ 2023</c:v>
                </c:pt>
                <c:pt idx="8">
                  <c:v>ΙΟΥΛΙΟΣ 2024</c:v>
                </c:pt>
                <c:pt idx="9">
                  <c:v>ΔΕΚΕΜΒΡΙΟΣ 2024</c:v>
                </c:pt>
                <c:pt idx="10">
                  <c:v>ΙΟΥNΙΟΣ 2025</c:v>
                </c:pt>
                <c:pt idx="11">
                  <c:v>ΔΕΚΕΜΒΡΙΟΣ 2025</c:v>
                </c:pt>
                <c:pt idx="12">
                  <c:v>ΙΟΥΛΙΟΣ 2026</c:v>
                </c:pt>
              </c:strCache>
            </c:strRef>
          </c:cat>
          <c:val>
            <c:numRef>
              <c:f>Sheet1!$C$2:$C$30</c:f>
              <c:numCache>
                <c:formatCode>General</c:formatCode>
                <c:ptCount val="13"/>
                <c:pt idx="0">
                  <c:v>23.7</c:v>
                </c:pt>
                <c:pt idx="1">
                  <c:v>29.8</c:v>
                </c:pt>
                <c:pt idx="2">
                  <c:v>29.3</c:v>
                </c:pt>
                <c:pt idx="3">
                  <c:v>31</c:v>
                </c:pt>
                <c:pt idx="4">
                  <c:v>29.5</c:v>
                </c:pt>
                <c:pt idx="5">
                  <c:v>32</c:v>
                </c:pt>
                <c:pt idx="6">
                  <c:v>32.299999999999997</c:v>
                </c:pt>
                <c:pt idx="7">
                  <c:v>31.3</c:v>
                </c:pt>
                <c:pt idx="8">
                  <c:v>36.4</c:v>
                </c:pt>
                <c:pt idx="9">
                  <c:v>36.799999999999997</c:v>
                </c:pt>
                <c:pt idx="10">
                  <c:v>33.799999999999997</c:v>
                </c:pt>
                <c:pt idx="11">
                  <c:v>36.6</c:v>
                </c:pt>
                <c:pt idx="12">
                  <c:v>38.700000000000003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1201-45AC-8098-41A07E5F4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43424"/>
        <c:axId val="22001088"/>
      </c:lineChart>
      <c:catAx>
        <c:axId val="1764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50"/>
            </a:pPr>
            <a:endParaRPr lang="el-GR"/>
          </a:p>
        </c:txPr>
        <c:crossAx val="22001088"/>
        <c:crosses val="autoZero"/>
        <c:auto val="1"/>
        <c:lblAlgn val="ctr"/>
        <c:lblOffset val="100"/>
        <c:noMultiLvlLbl val="0"/>
      </c:catAx>
      <c:valAx>
        <c:axId val="22001088"/>
        <c:scaling>
          <c:orientation val="minMax"/>
          <c:max val="50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17643424"/>
        <c:crosses val="autoZero"/>
        <c:crossBetween val="between"/>
      </c:valAx>
      <c:spPr>
        <a:noFill/>
        <a:ln w="25263">
          <a:noFill/>
        </a:ln>
      </c:spPr>
    </c:plotArea>
    <c:legend>
      <c:legendPos val="t"/>
      <c:layout>
        <c:manualLayout>
          <c:xMode val="edge"/>
          <c:yMode val="edge"/>
          <c:x val="5.5132934475044609E-2"/>
          <c:y val="1.6797075457224329E-2"/>
          <c:w val="0.93372324199917434"/>
          <c:h val="0.15701936998181859"/>
        </c:manualLayout>
      </c:layout>
      <c:overlay val="0"/>
      <c:spPr>
        <a:noFill/>
        <a:ln w="25263">
          <a:noFill/>
        </a:ln>
      </c:spPr>
      <c:txPr>
        <a:bodyPr rot="0" vert="horz"/>
        <a:lstStyle/>
        <a:p>
          <a:pPr>
            <a:defRPr sz="1800" b="1"/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Arial Narrow" panose="020B0606020202030204" pitchFamily="34" charset="0"/>
        </a:defRPr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31023784901758"/>
          <c:y val="0.11884550084889643"/>
          <c:w val="0.87797311271975176"/>
          <c:h val="0.882852292020373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ΜΑΛΛΟΝ/ΣΙΓΟΥΡΑ ΕΜΠΙΣΤΕΥΟΜΑΙ</c:v>
                </c:pt>
              </c:strCache>
            </c:strRef>
          </c:tx>
          <c:spPr>
            <a:solidFill>
              <a:srgbClr val="0070C0"/>
            </a:solidFill>
            <a:ln w="9116">
              <a:noFill/>
              <a:prstDash val="solid"/>
            </a:ln>
          </c:spPr>
          <c:invertIfNegative val="0"/>
          <c:dLbls>
            <c:spPr>
              <a:noFill/>
              <a:ln w="18232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ΟΙΚΟΓΕΝΕΙΑ</c:v>
                </c:pt>
                <c:pt idx="1">
                  <c:v>ΕΝΟΠΛΕΣ ΔΥΝΑΜΕΙΣ</c:v>
                </c:pt>
                <c:pt idx="2">
                  <c:v>ΠΑΝΕΠΙΣΤΗΜΙΑ / ΣΧΟΛΕΙΑ</c:v>
                </c:pt>
                <c:pt idx="3">
                  <c:v>ΜΕΓΑΛΑ ΚΟΙΝΩΦΕΛΗ ΙΔΡΥΜΑΤΑ</c:v>
                </c:pt>
                <c:pt idx="4">
                  <c:v>ΕΛΛΗΝΑ ΠΟΛΙΤΗ</c:v>
                </c:pt>
                <c:pt idx="5">
                  <c:v>ΑΣΤΥΝΟΜΙΑ</c:v>
                </c:pt>
                <c:pt idx="6">
                  <c:v>ΕΕ (ΕΥΡΩΠΑΪΚΗ ΕΝΩΣΗ)</c:v>
                </c:pt>
                <c:pt idx="7">
                  <c:v>ΕΚΚΛΗΣΙΑ</c:v>
                </c:pt>
                <c:pt idx="8">
                  <c:v>ΔΗΜΟΣ</c:v>
                </c:pt>
                <c:pt idx="9">
                  <c:v>ΜΕΓΑΛΕΣ ΕΛΛΗΝΙΚΕΣ ΕΠΙΧΕΙΡΗΣΕΙΣ ΠΟΥ ΔΡΑΣΤΗΡΙΟΠΟΙΟΥΝΤΑΙ ΣΤΗΝ ΕΛΛΑΔΑ</c:v>
                </c:pt>
                <c:pt idx="10">
                  <c:v>ΠΕΡΙΦΕΡΕΙΑ</c:v>
                </c:pt>
                <c:pt idx="11">
                  <c:v>ΕΥΡΩΠΑΪΚΟ ΚΟΙΝΟΒΟΥΛΙΟ</c:v>
                </c:pt>
                <c:pt idx="12">
                  <c:v>ΕΡΓΑΤΙΚΑ ΣΩΜΑΤΕΙΑ / ΣΩΜΑΤΕΙΑ ΕΡΓΑΖΟΜΕΝΩΝ</c:v>
                </c:pt>
                <c:pt idx="13">
                  <c:v>ΔΙΚΑΙΟΣΥΝΗ</c:v>
                </c:pt>
                <c:pt idx="14">
                  <c:v>ΠΡΟΕΔΡΟ ΤΗΣ ΔΗΜΟΚΡΑΤΙΑΣ</c:v>
                </c:pt>
                <c:pt idx="15">
                  <c:v>ΤΟ ΔΙΑΔΙΚΤΥΟ</c:v>
                </c:pt>
                <c:pt idx="16">
                  <c:v>ΜΜΕ / ΡΑΔΙΟΦΩΝΟ</c:v>
                </c:pt>
                <c:pt idx="17">
                  <c:v>ΤΟΠΙΚΗ ΑΥΤΟΔΙΟΙΚΗΣΗ ΓΕΝΙΚΑ</c:v>
                </c:pt>
                <c:pt idx="18">
                  <c:v>ΕΛΛΗΝΙΚΗ ΚΥΒΕΡΝΗΣΗ ΩΣ ΘΕΣΜΟΣ</c:v>
                </c:pt>
                <c:pt idx="19">
                  <c:v>ΜΕΣΑ ΜΑΖΙΚΗΣ ΕΝΗΜΕΡΩΣΗΣ/Ο ΤΥΠΟΣ</c:v>
                </c:pt>
                <c:pt idx="20">
                  <c:v>ΜΗ ΚΥΒΕΡΝΗΤΙΚΟΥΣ ΟΡΓΑΝΙΣΜΟΥΣ/ΚΟΙΝΩΦΕΛΕΙΣ ΟΡΓΑΝΩΣΕΙΣ</c:v>
                </c:pt>
                <c:pt idx="21">
                  <c:v>ΕΡΓΟΔΟΤΙΚΕΣ ΟΡΓΑΝΩΣΕΙΣ</c:v>
                </c:pt>
                <c:pt idx="22">
                  <c:v>ΕΛΛΗΝΙΚΕΣ ΤΡΑΠΕΖΕΣ</c:v>
                </c:pt>
                <c:pt idx="23">
                  <c:v>ΕΥΡΩΠΑΪΚΗ ΚΕΝΤΡΙΚΗ ΤΡΑΠΕΖΑ</c:v>
                </c:pt>
                <c:pt idx="24">
                  <c:v>ΚΟΙΝΟΒΟΥΛΙΟ / ΒΟΥΛΗ</c:v>
                </c:pt>
                <c:pt idx="25">
                  <c:v>ΠΟΛΥΕΘΝΙΚΕΣ ΕΤΑΙΡΕΙΕΣ ΠΟΥ ΔΡΑΣΤΗΡΙΟΠΟΙΟΥΝΤΑΙ ΣΤΗΝ ΕΛΛΑΔΑ</c:v>
                </c:pt>
                <c:pt idx="26">
                  <c:v>SOCIAL MEDIA/ΜΕΣΑ ΚΟΙΝΩΝΙΚΗ ΔΙΚΤΥΩΣΗΣ</c:v>
                </c:pt>
                <c:pt idx="27">
                  <c:v>ΔΙΕΘΝΕΣ ΝΟΜΙΣΜΑΤΙΚΟ ΤΑΜΕΙΟ</c:v>
                </c:pt>
                <c:pt idx="28">
                  <c:v>ΜΕΣΑ ΜΑΖΙΚΗΣ ΕΝΗΜΕΡΩΣΗΣ/Η ΤΗΛΕΟΡΑΣΗ</c:v>
                </c:pt>
                <c:pt idx="29">
                  <c:v>ΠΟΛΙΤΙΚΑ ΚΟΜΜΑΤΑ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78.599999999999994</c:v>
                </c:pt>
                <c:pt idx="1">
                  <c:v>59.4</c:v>
                </c:pt>
                <c:pt idx="2">
                  <c:v>55.7</c:v>
                </c:pt>
                <c:pt idx="3">
                  <c:v>41.9</c:v>
                </c:pt>
                <c:pt idx="4">
                  <c:v>41.8</c:v>
                </c:pt>
                <c:pt idx="5">
                  <c:v>41.2</c:v>
                </c:pt>
                <c:pt idx="6">
                  <c:v>40.5</c:v>
                </c:pt>
                <c:pt idx="7">
                  <c:v>40.1</c:v>
                </c:pt>
                <c:pt idx="8">
                  <c:v>37.700000000000003</c:v>
                </c:pt>
                <c:pt idx="9">
                  <c:v>37.1</c:v>
                </c:pt>
                <c:pt idx="10">
                  <c:v>35.799999999999997</c:v>
                </c:pt>
                <c:pt idx="11">
                  <c:v>35.700000000000003</c:v>
                </c:pt>
                <c:pt idx="12">
                  <c:v>33.700000000000003</c:v>
                </c:pt>
                <c:pt idx="13">
                  <c:v>33.6</c:v>
                </c:pt>
                <c:pt idx="14">
                  <c:v>30.2</c:v>
                </c:pt>
                <c:pt idx="15">
                  <c:v>29.2</c:v>
                </c:pt>
                <c:pt idx="16">
                  <c:v>29.2</c:v>
                </c:pt>
                <c:pt idx="17">
                  <c:v>26.7</c:v>
                </c:pt>
                <c:pt idx="18">
                  <c:v>26.2</c:v>
                </c:pt>
                <c:pt idx="19">
                  <c:v>26</c:v>
                </c:pt>
                <c:pt idx="20">
                  <c:v>25.5</c:v>
                </c:pt>
                <c:pt idx="21">
                  <c:v>24.1</c:v>
                </c:pt>
                <c:pt idx="22">
                  <c:v>22.8</c:v>
                </c:pt>
                <c:pt idx="23">
                  <c:v>22.7</c:v>
                </c:pt>
                <c:pt idx="24">
                  <c:v>22.5</c:v>
                </c:pt>
                <c:pt idx="25">
                  <c:v>22.4</c:v>
                </c:pt>
                <c:pt idx="26">
                  <c:v>22.1</c:v>
                </c:pt>
                <c:pt idx="27">
                  <c:v>18.7</c:v>
                </c:pt>
                <c:pt idx="28">
                  <c:v>18.600000000000001</c:v>
                </c:pt>
                <c:pt idx="29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9B-4A2D-AC0D-C0808D5B13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ΟΥΤΕ/ΟΥΤΕ</c:v>
                </c:pt>
              </c:strCache>
            </c:strRef>
          </c:tx>
          <c:spPr>
            <a:solidFill>
              <a:schemeClr val="bg2"/>
            </a:solidFill>
            <a:ln w="9116">
              <a:noFill/>
              <a:prstDash val="solid"/>
            </a:ln>
          </c:spPr>
          <c:invertIfNegative val="0"/>
          <c:dLbls>
            <c:spPr>
              <a:noFill/>
              <a:ln w="18232">
                <a:noFill/>
              </a:ln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ΟΙΚΟΓΕΝΕΙΑ</c:v>
                </c:pt>
                <c:pt idx="1">
                  <c:v>ΕΝΟΠΛΕΣ ΔΥΝΑΜΕΙΣ</c:v>
                </c:pt>
                <c:pt idx="2">
                  <c:v>ΠΑΝΕΠΙΣΤΗΜΙΑ / ΣΧΟΛΕΙΑ</c:v>
                </c:pt>
                <c:pt idx="3">
                  <c:v>ΜΕΓΑΛΑ ΚΟΙΝΩΦΕΛΗ ΙΔΡΥΜΑΤΑ</c:v>
                </c:pt>
                <c:pt idx="4">
                  <c:v>ΕΛΛΗΝΑ ΠΟΛΙΤΗ</c:v>
                </c:pt>
                <c:pt idx="5">
                  <c:v>ΑΣΤΥΝΟΜΙΑ</c:v>
                </c:pt>
                <c:pt idx="6">
                  <c:v>ΕΕ (ΕΥΡΩΠΑΪΚΗ ΕΝΩΣΗ)</c:v>
                </c:pt>
                <c:pt idx="7">
                  <c:v>ΕΚΚΛΗΣΙΑ</c:v>
                </c:pt>
                <c:pt idx="8">
                  <c:v>ΔΗΜΟΣ</c:v>
                </c:pt>
                <c:pt idx="9">
                  <c:v>ΜΕΓΑΛΕΣ ΕΛΛΗΝΙΚΕΣ ΕΠΙΧΕΙΡΗΣΕΙΣ ΠΟΥ ΔΡΑΣΤΗΡΙΟΠΟΙΟΥΝΤΑΙ ΣΤΗΝ ΕΛΛΑΔΑ</c:v>
                </c:pt>
                <c:pt idx="10">
                  <c:v>ΠΕΡΙΦΕΡΕΙΑ</c:v>
                </c:pt>
                <c:pt idx="11">
                  <c:v>ΕΥΡΩΠΑΪΚΟ ΚΟΙΝΟΒΟΥΛΙΟ</c:v>
                </c:pt>
                <c:pt idx="12">
                  <c:v>ΕΡΓΑΤΙΚΑ ΣΩΜΑΤΕΙΑ / ΣΩΜΑΤΕΙΑ ΕΡΓΑΖΟΜΕΝΩΝ</c:v>
                </c:pt>
                <c:pt idx="13">
                  <c:v>ΔΙΚΑΙΟΣΥΝΗ</c:v>
                </c:pt>
                <c:pt idx="14">
                  <c:v>ΠΡΟΕΔΡΟ ΤΗΣ ΔΗΜΟΚΡΑΤΙΑΣ</c:v>
                </c:pt>
                <c:pt idx="15">
                  <c:v>ΤΟ ΔΙΑΔΙΚΤΥΟ</c:v>
                </c:pt>
                <c:pt idx="16">
                  <c:v>ΜΜΕ / ΡΑΔΙΟΦΩΝΟ</c:v>
                </c:pt>
                <c:pt idx="17">
                  <c:v>ΤΟΠΙΚΗ ΑΥΤΟΔΙΟΙΚΗΣΗ ΓΕΝΙΚΑ</c:v>
                </c:pt>
                <c:pt idx="18">
                  <c:v>ΕΛΛΗΝΙΚΗ ΚΥΒΕΡΝΗΣΗ ΩΣ ΘΕΣΜΟΣ</c:v>
                </c:pt>
                <c:pt idx="19">
                  <c:v>ΜΕΣΑ ΜΑΖΙΚΗΣ ΕΝΗΜΕΡΩΣΗΣ/Ο ΤΥΠΟΣ</c:v>
                </c:pt>
                <c:pt idx="20">
                  <c:v>ΜΗ ΚΥΒΕΡΝΗΤΙΚΟΥΣ ΟΡΓΑΝΙΣΜΟΥΣ/ΚΟΙΝΩΦΕΛΕΙΣ ΟΡΓΑΝΩΣΕΙΣ</c:v>
                </c:pt>
                <c:pt idx="21">
                  <c:v>ΕΡΓΟΔΟΤΙΚΕΣ ΟΡΓΑΝΩΣΕΙΣ</c:v>
                </c:pt>
                <c:pt idx="22">
                  <c:v>ΕΛΛΗΝΙΚΕΣ ΤΡΑΠΕΖΕΣ</c:v>
                </c:pt>
                <c:pt idx="23">
                  <c:v>ΕΥΡΩΠΑΪΚΗ ΚΕΝΤΡΙΚΗ ΤΡΑΠΕΖΑ</c:v>
                </c:pt>
                <c:pt idx="24">
                  <c:v>ΚΟΙΝΟΒΟΥΛΙΟ / ΒΟΥΛΗ</c:v>
                </c:pt>
                <c:pt idx="25">
                  <c:v>ΠΟΛΥΕΘΝΙΚΕΣ ΕΤΑΙΡΕΙΕΣ ΠΟΥ ΔΡΑΣΤΗΡΙΟΠΟΙΟΥΝΤΑΙ ΣΤΗΝ ΕΛΛΑΔΑ</c:v>
                </c:pt>
                <c:pt idx="26">
                  <c:v>SOCIAL MEDIA/ΜΕΣΑ ΚΟΙΝΩΝΙΚΗ ΔΙΚΤΥΩΣΗΣ</c:v>
                </c:pt>
                <c:pt idx="27">
                  <c:v>ΔΙΕΘΝΕΣ ΝΟΜΙΣΜΑΤΙΚΟ ΤΑΜΕΙΟ</c:v>
                </c:pt>
                <c:pt idx="28">
                  <c:v>ΜΕΣΑ ΜΑΖΙΚΗΣ ΕΝΗΜΕΡΩΣΗΣ/Η ΤΗΛΕΟΡΑΣΗ</c:v>
                </c:pt>
                <c:pt idx="29">
                  <c:v>ΠΟΛΙΤΙΚΑ ΚΟΜΜΑΤΑ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12.4</c:v>
                </c:pt>
                <c:pt idx="1">
                  <c:v>19.899999999999999</c:v>
                </c:pt>
                <c:pt idx="2">
                  <c:v>24.1</c:v>
                </c:pt>
                <c:pt idx="3">
                  <c:v>26.4</c:v>
                </c:pt>
                <c:pt idx="4">
                  <c:v>35.200000000000003</c:v>
                </c:pt>
                <c:pt idx="5">
                  <c:v>25.1</c:v>
                </c:pt>
                <c:pt idx="6">
                  <c:v>23.9</c:v>
                </c:pt>
                <c:pt idx="7">
                  <c:v>23.8</c:v>
                </c:pt>
                <c:pt idx="8">
                  <c:v>24.5</c:v>
                </c:pt>
                <c:pt idx="9">
                  <c:v>28.2</c:v>
                </c:pt>
                <c:pt idx="10">
                  <c:v>25.5</c:v>
                </c:pt>
                <c:pt idx="11">
                  <c:v>25.7</c:v>
                </c:pt>
                <c:pt idx="12">
                  <c:v>28.5</c:v>
                </c:pt>
                <c:pt idx="13">
                  <c:v>19.600000000000001</c:v>
                </c:pt>
                <c:pt idx="14">
                  <c:v>23.9</c:v>
                </c:pt>
                <c:pt idx="15">
                  <c:v>36.6</c:v>
                </c:pt>
                <c:pt idx="16">
                  <c:v>31.1</c:v>
                </c:pt>
                <c:pt idx="17">
                  <c:v>26.7</c:v>
                </c:pt>
                <c:pt idx="18">
                  <c:v>21.6</c:v>
                </c:pt>
                <c:pt idx="19">
                  <c:v>25.3</c:v>
                </c:pt>
                <c:pt idx="20">
                  <c:v>23.4</c:v>
                </c:pt>
                <c:pt idx="21">
                  <c:v>24.1</c:v>
                </c:pt>
                <c:pt idx="22">
                  <c:v>18.2</c:v>
                </c:pt>
                <c:pt idx="23">
                  <c:v>21.5</c:v>
                </c:pt>
                <c:pt idx="24">
                  <c:v>21.5</c:v>
                </c:pt>
                <c:pt idx="25">
                  <c:v>28.8</c:v>
                </c:pt>
                <c:pt idx="26">
                  <c:v>32.200000000000003</c:v>
                </c:pt>
                <c:pt idx="27">
                  <c:v>20.9</c:v>
                </c:pt>
                <c:pt idx="28">
                  <c:v>25.1</c:v>
                </c:pt>
                <c:pt idx="29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9B-4A2D-AC0D-C0808D5B13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ΣΙΓΟΥΡΑ/ΜΑΛΛΟΝ ΔΕΝ ΕΜΠΙΣΤΕΥΟΜΑΙ</c:v>
                </c:pt>
              </c:strCache>
            </c:strRef>
          </c:tx>
          <c:spPr>
            <a:solidFill>
              <a:srgbClr val="FF0000"/>
            </a:solidFill>
            <a:ln w="9116">
              <a:noFill/>
              <a:prstDash val="solid"/>
            </a:ln>
          </c:spPr>
          <c:invertIfNegative val="0"/>
          <c:dLbls>
            <c:spPr>
              <a:noFill/>
              <a:ln w="18232">
                <a:noFill/>
              </a:ln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ΟΙΚΟΓΕΝΕΙΑ</c:v>
                </c:pt>
                <c:pt idx="1">
                  <c:v>ΕΝΟΠΛΕΣ ΔΥΝΑΜΕΙΣ</c:v>
                </c:pt>
                <c:pt idx="2">
                  <c:v>ΠΑΝΕΠΙΣΤΗΜΙΑ / ΣΧΟΛΕΙΑ</c:v>
                </c:pt>
                <c:pt idx="3">
                  <c:v>ΜΕΓΑΛΑ ΚΟΙΝΩΦΕΛΗ ΙΔΡΥΜΑΤΑ</c:v>
                </c:pt>
                <c:pt idx="4">
                  <c:v>ΕΛΛΗΝΑ ΠΟΛΙΤΗ</c:v>
                </c:pt>
                <c:pt idx="5">
                  <c:v>ΑΣΤΥΝΟΜΙΑ</c:v>
                </c:pt>
                <c:pt idx="6">
                  <c:v>ΕΕ (ΕΥΡΩΠΑΪΚΗ ΕΝΩΣΗ)</c:v>
                </c:pt>
                <c:pt idx="7">
                  <c:v>ΕΚΚΛΗΣΙΑ</c:v>
                </c:pt>
                <c:pt idx="8">
                  <c:v>ΔΗΜΟΣ</c:v>
                </c:pt>
                <c:pt idx="9">
                  <c:v>ΜΕΓΑΛΕΣ ΕΛΛΗΝΙΚΕΣ ΕΠΙΧΕΙΡΗΣΕΙΣ ΠΟΥ ΔΡΑΣΤΗΡΙΟΠΟΙΟΥΝΤΑΙ ΣΤΗΝ ΕΛΛΑΔΑ</c:v>
                </c:pt>
                <c:pt idx="10">
                  <c:v>ΠΕΡΙΦΕΡΕΙΑ</c:v>
                </c:pt>
                <c:pt idx="11">
                  <c:v>ΕΥΡΩΠΑΪΚΟ ΚΟΙΝΟΒΟΥΛΙΟ</c:v>
                </c:pt>
                <c:pt idx="12">
                  <c:v>ΕΡΓΑΤΙΚΑ ΣΩΜΑΤΕΙΑ / ΣΩΜΑΤΕΙΑ ΕΡΓΑΖΟΜΕΝΩΝ</c:v>
                </c:pt>
                <c:pt idx="13">
                  <c:v>ΔΙΚΑΙΟΣΥΝΗ</c:v>
                </c:pt>
                <c:pt idx="14">
                  <c:v>ΠΡΟΕΔΡΟ ΤΗΣ ΔΗΜΟΚΡΑΤΙΑΣ</c:v>
                </c:pt>
                <c:pt idx="15">
                  <c:v>ΤΟ ΔΙΑΔΙΚΤΥΟ</c:v>
                </c:pt>
                <c:pt idx="16">
                  <c:v>ΜΜΕ / ΡΑΔΙΟΦΩΝΟ</c:v>
                </c:pt>
                <c:pt idx="17">
                  <c:v>ΤΟΠΙΚΗ ΑΥΤΟΔΙΟΙΚΗΣΗ ΓΕΝΙΚΑ</c:v>
                </c:pt>
                <c:pt idx="18">
                  <c:v>ΕΛΛΗΝΙΚΗ ΚΥΒΕΡΝΗΣΗ ΩΣ ΘΕΣΜΟΣ</c:v>
                </c:pt>
                <c:pt idx="19">
                  <c:v>ΜΕΣΑ ΜΑΖΙΚΗΣ ΕΝΗΜΕΡΩΣΗΣ/Ο ΤΥΠΟΣ</c:v>
                </c:pt>
                <c:pt idx="20">
                  <c:v>ΜΗ ΚΥΒΕΡΝΗΤΙΚΟΥΣ ΟΡΓΑΝΙΣΜΟΥΣ/ΚΟΙΝΩΦΕΛΕΙΣ ΟΡΓΑΝΩΣΕΙΣ</c:v>
                </c:pt>
                <c:pt idx="21">
                  <c:v>ΕΡΓΟΔΟΤΙΚΕΣ ΟΡΓΑΝΩΣΕΙΣ</c:v>
                </c:pt>
                <c:pt idx="22">
                  <c:v>ΕΛΛΗΝΙΚΕΣ ΤΡΑΠΕΖΕΣ</c:v>
                </c:pt>
                <c:pt idx="23">
                  <c:v>ΕΥΡΩΠΑΪΚΗ ΚΕΝΤΡΙΚΗ ΤΡΑΠΕΖΑ</c:v>
                </c:pt>
                <c:pt idx="24">
                  <c:v>ΚΟΙΝΟΒΟΥΛΙΟ / ΒΟΥΛΗ</c:v>
                </c:pt>
                <c:pt idx="25">
                  <c:v>ΠΟΛΥΕΘΝΙΚΕΣ ΕΤΑΙΡΕΙΕΣ ΠΟΥ ΔΡΑΣΤΗΡΙΟΠΟΙΟΥΝΤΑΙ ΣΤΗΝ ΕΛΛΑΔΑ</c:v>
                </c:pt>
                <c:pt idx="26">
                  <c:v>SOCIAL MEDIA/ΜΕΣΑ ΚΟΙΝΩΝΙΚΗ ΔΙΚΤΥΩΣΗΣ</c:v>
                </c:pt>
                <c:pt idx="27">
                  <c:v>ΔΙΕΘΝΕΣ ΝΟΜΙΣΜΑΤΙΚΟ ΤΑΜΕΙΟ</c:v>
                </c:pt>
                <c:pt idx="28">
                  <c:v>ΜΕΣΑ ΜΑΖΙΚΗΣ ΕΝΗΜΕΡΩΣΗΣ/Η ΤΗΛΕΟΡΑΣΗ</c:v>
                </c:pt>
                <c:pt idx="29">
                  <c:v>ΠΟΛΙΤΙΚΑ ΚΟΜΜΑΤΑ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6.5</c:v>
                </c:pt>
                <c:pt idx="1">
                  <c:v>17.600000000000001</c:v>
                </c:pt>
                <c:pt idx="2">
                  <c:v>17.100000000000001</c:v>
                </c:pt>
                <c:pt idx="3">
                  <c:v>27.5</c:v>
                </c:pt>
                <c:pt idx="4">
                  <c:v>19.899999999999999</c:v>
                </c:pt>
                <c:pt idx="5">
                  <c:v>31.6</c:v>
                </c:pt>
                <c:pt idx="6">
                  <c:v>33.299999999999997</c:v>
                </c:pt>
                <c:pt idx="7">
                  <c:v>33.299999999999997</c:v>
                </c:pt>
                <c:pt idx="8">
                  <c:v>34.9</c:v>
                </c:pt>
                <c:pt idx="9">
                  <c:v>31.6</c:v>
                </c:pt>
                <c:pt idx="10">
                  <c:v>36.5</c:v>
                </c:pt>
                <c:pt idx="11">
                  <c:v>35.299999999999997</c:v>
                </c:pt>
                <c:pt idx="12">
                  <c:v>34.9</c:v>
                </c:pt>
                <c:pt idx="13">
                  <c:v>44.6</c:v>
                </c:pt>
                <c:pt idx="14">
                  <c:v>42.2</c:v>
                </c:pt>
                <c:pt idx="15">
                  <c:v>31.1</c:v>
                </c:pt>
                <c:pt idx="16">
                  <c:v>36.700000000000003</c:v>
                </c:pt>
                <c:pt idx="17">
                  <c:v>42.9</c:v>
                </c:pt>
                <c:pt idx="18">
                  <c:v>49.5</c:v>
                </c:pt>
                <c:pt idx="19">
                  <c:v>45.8</c:v>
                </c:pt>
                <c:pt idx="20">
                  <c:v>47</c:v>
                </c:pt>
                <c:pt idx="21">
                  <c:v>46.1</c:v>
                </c:pt>
                <c:pt idx="22">
                  <c:v>56.8</c:v>
                </c:pt>
                <c:pt idx="23">
                  <c:v>52.3</c:v>
                </c:pt>
                <c:pt idx="24">
                  <c:v>52.5</c:v>
                </c:pt>
                <c:pt idx="25">
                  <c:v>44.8</c:v>
                </c:pt>
                <c:pt idx="26">
                  <c:v>42</c:v>
                </c:pt>
                <c:pt idx="27">
                  <c:v>56.4</c:v>
                </c:pt>
                <c:pt idx="28">
                  <c:v>53.9</c:v>
                </c:pt>
                <c:pt idx="29">
                  <c:v>55.2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9B-4A2D-AC0D-C0808D5B13A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ΔΞ/ΔΑ</c:v>
                </c:pt>
              </c:strCache>
            </c:strRef>
          </c:tx>
          <c:spPr>
            <a:solidFill>
              <a:srgbClr val="99337E"/>
            </a:solidFill>
            <a:ln w="9116">
              <a:noFill/>
              <a:prstDash val="solid"/>
            </a:ln>
          </c:spPr>
          <c:invertIfNegative val="0"/>
          <c:dLbls>
            <c:spPr>
              <a:noFill/>
              <a:ln w="18232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ΟΙΚΟΓΕΝΕΙΑ</c:v>
                </c:pt>
                <c:pt idx="1">
                  <c:v>ΕΝΟΠΛΕΣ ΔΥΝΑΜΕΙΣ</c:v>
                </c:pt>
                <c:pt idx="2">
                  <c:v>ΠΑΝΕΠΙΣΤΗΜΙΑ / ΣΧΟΛΕΙΑ</c:v>
                </c:pt>
                <c:pt idx="3">
                  <c:v>ΜΕΓΑΛΑ ΚΟΙΝΩΦΕΛΗ ΙΔΡΥΜΑΤΑ</c:v>
                </c:pt>
                <c:pt idx="4">
                  <c:v>ΕΛΛΗΝΑ ΠΟΛΙΤΗ</c:v>
                </c:pt>
                <c:pt idx="5">
                  <c:v>ΑΣΤΥΝΟΜΙΑ</c:v>
                </c:pt>
                <c:pt idx="6">
                  <c:v>ΕΕ (ΕΥΡΩΠΑΪΚΗ ΕΝΩΣΗ)</c:v>
                </c:pt>
                <c:pt idx="7">
                  <c:v>ΕΚΚΛΗΣΙΑ</c:v>
                </c:pt>
                <c:pt idx="8">
                  <c:v>ΔΗΜΟΣ</c:v>
                </c:pt>
                <c:pt idx="9">
                  <c:v>ΜΕΓΑΛΕΣ ΕΛΛΗΝΙΚΕΣ ΕΠΙΧΕΙΡΗΣΕΙΣ ΠΟΥ ΔΡΑΣΤΗΡΙΟΠΟΙΟΥΝΤΑΙ ΣΤΗΝ ΕΛΛΑΔΑ</c:v>
                </c:pt>
                <c:pt idx="10">
                  <c:v>ΠΕΡΙΦΕΡΕΙΑ</c:v>
                </c:pt>
                <c:pt idx="11">
                  <c:v>ΕΥΡΩΠΑΪΚΟ ΚΟΙΝΟΒΟΥΛΙΟ</c:v>
                </c:pt>
                <c:pt idx="12">
                  <c:v>ΕΡΓΑΤΙΚΑ ΣΩΜΑΤΕΙΑ / ΣΩΜΑΤΕΙΑ ΕΡΓΑΖΟΜΕΝΩΝ</c:v>
                </c:pt>
                <c:pt idx="13">
                  <c:v>ΔΙΚΑΙΟΣΥΝΗ</c:v>
                </c:pt>
                <c:pt idx="14">
                  <c:v>ΠΡΟΕΔΡΟ ΤΗΣ ΔΗΜΟΚΡΑΤΙΑΣ</c:v>
                </c:pt>
                <c:pt idx="15">
                  <c:v>ΤΟ ΔΙΑΔΙΚΤΥΟ</c:v>
                </c:pt>
                <c:pt idx="16">
                  <c:v>ΜΜΕ / ΡΑΔΙΟΦΩΝΟ</c:v>
                </c:pt>
                <c:pt idx="17">
                  <c:v>ΤΟΠΙΚΗ ΑΥΤΟΔΙΟΙΚΗΣΗ ΓΕΝΙΚΑ</c:v>
                </c:pt>
                <c:pt idx="18">
                  <c:v>ΕΛΛΗΝΙΚΗ ΚΥΒΕΡΝΗΣΗ ΩΣ ΘΕΣΜΟΣ</c:v>
                </c:pt>
                <c:pt idx="19">
                  <c:v>ΜΕΣΑ ΜΑΖΙΚΗΣ ΕΝΗΜΕΡΩΣΗΣ/Ο ΤΥΠΟΣ</c:v>
                </c:pt>
                <c:pt idx="20">
                  <c:v>ΜΗ ΚΥΒΕΡΝΗΤΙΚΟΥΣ ΟΡΓΑΝΙΣΜΟΥΣ/ΚΟΙΝΩΦΕΛΕΙΣ ΟΡΓΑΝΩΣΕΙΣ</c:v>
                </c:pt>
                <c:pt idx="21">
                  <c:v>ΕΡΓΟΔΟΤΙΚΕΣ ΟΡΓΑΝΩΣΕΙΣ</c:v>
                </c:pt>
                <c:pt idx="22">
                  <c:v>ΕΛΛΗΝΙΚΕΣ ΤΡΑΠΕΖΕΣ</c:v>
                </c:pt>
                <c:pt idx="23">
                  <c:v>ΕΥΡΩΠΑΪΚΗ ΚΕΝΤΡΙΚΗ ΤΡΑΠΕΖΑ</c:v>
                </c:pt>
                <c:pt idx="24">
                  <c:v>ΚΟΙΝΟΒΟΥΛΙΟ / ΒΟΥΛΗ</c:v>
                </c:pt>
                <c:pt idx="25">
                  <c:v>ΠΟΛΥΕΘΝΙΚΕΣ ΕΤΑΙΡΕΙΕΣ ΠΟΥ ΔΡΑΣΤΗΡΙΟΠΟΙΟΥΝΤΑΙ ΣΤΗΝ ΕΛΛΑΔΑ</c:v>
                </c:pt>
                <c:pt idx="26">
                  <c:v>SOCIAL MEDIA/ΜΕΣΑ ΚΟΙΝΩΝΙΚΗ ΔΙΚΤΥΩΣΗΣ</c:v>
                </c:pt>
                <c:pt idx="27">
                  <c:v>ΔΙΕΘΝΕΣ ΝΟΜΙΣΜΑΤΙΚΟ ΤΑΜΕΙΟ</c:v>
                </c:pt>
                <c:pt idx="28">
                  <c:v>ΜΕΣΑ ΜΑΖΙΚΗΣ ΕΝΗΜΕΡΩΣΗΣ/Η ΤΗΛΕΟΡΑΣΗ</c:v>
                </c:pt>
                <c:pt idx="29">
                  <c:v>ΠΟΛΙΤΙΚΑ ΚΟΜΜΑΤΑ</c:v>
                </c:pt>
              </c:strCache>
            </c:strRef>
          </c:cat>
          <c:val>
            <c:numRef>
              <c:f>Sheet1!$E$2:$E$31</c:f>
              <c:numCache>
                <c:formatCode>General</c:formatCode>
                <c:ptCount val="30"/>
                <c:pt idx="0">
                  <c:v>2.5</c:v>
                </c:pt>
                <c:pt idx="1">
                  <c:v>3.1</c:v>
                </c:pt>
                <c:pt idx="2">
                  <c:v>3.1</c:v>
                </c:pt>
                <c:pt idx="3">
                  <c:v>4.2</c:v>
                </c:pt>
                <c:pt idx="4">
                  <c:v>3.1</c:v>
                </c:pt>
                <c:pt idx="5">
                  <c:v>2.1</c:v>
                </c:pt>
                <c:pt idx="6">
                  <c:v>2.2999999999999998</c:v>
                </c:pt>
                <c:pt idx="7">
                  <c:v>2.8</c:v>
                </c:pt>
                <c:pt idx="8">
                  <c:v>2.9</c:v>
                </c:pt>
                <c:pt idx="9">
                  <c:v>2.9</c:v>
                </c:pt>
                <c:pt idx="10">
                  <c:v>2.2000000000000002</c:v>
                </c:pt>
                <c:pt idx="11">
                  <c:v>3.3</c:v>
                </c:pt>
                <c:pt idx="12">
                  <c:v>2.9</c:v>
                </c:pt>
                <c:pt idx="13">
                  <c:v>2.2000000000000002</c:v>
                </c:pt>
                <c:pt idx="14">
                  <c:v>3.7</c:v>
                </c:pt>
                <c:pt idx="15">
                  <c:v>3.1</c:v>
                </c:pt>
                <c:pt idx="16">
                  <c:v>3</c:v>
                </c:pt>
                <c:pt idx="17">
                  <c:v>3.7</c:v>
                </c:pt>
                <c:pt idx="18">
                  <c:v>2.7</c:v>
                </c:pt>
                <c:pt idx="19">
                  <c:v>2.9</c:v>
                </c:pt>
                <c:pt idx="20">
                  <c:v>4.0999999999999996</c:v>
                </c:pt>
                <c:pt idx="21">
                  <c:v>5.7</c:v>
                </c:pt>
                <c:pt idx="22">
                  <c:v>2.2000000000000002</c:v>
                </c:pt>
                <c:pt idx="23">
                  <c:v>3.5</c:v>
                </c:pt>
                <c:pt idx="24">
                  <c:v>3.5</c:v>
                </c:pt>
                <c:pt idx="25">
                  <c:v>4</c:v>
                </c:pt>
                <c:pt idx="26">
                  <c:v>3.7</c:v>
                </c:pt>
                <c:pt idx="27">
                  <c:v>4</c:v>
                </c:pt>
                <c:pt idx="28">
                  <c:v>2.4</c:v>
                </c:pt>
                <c:pt idx="29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9B-4A2D-AC0D-C0808D5B1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49592144"/>
        <c:axId val="249583984"/>
      </c:barChart>
      <c:catAx>
        <c:axId val="249592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2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l-GR"/>
          </a:p>
        </c:txPr>
        <c:crossAx val="249583984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24958398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249592144"/>
        <c:crosses val="autoZero"/>
        <c:crossBetween val="between"/>
        <c:majorUnit val="0.2"/>
        <c:minorUnit val="0.04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878865954749054"/>
          <c:y val="6.3929193052623776E-2"/>
          <c:w val="0.78289277192300588"/>
          <c:h val="3.959162287866507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7" b="1" i="0" u="none" strike="noStrike" baseline="0">
          <a:solidFill>
            <a:schemeClr val="tx1"/>
          </a:solidFill>
          <a:latin typeface="Calibri" panose="020F0502020204030204" pitchFamily="34" charset="0"/>
          <a:ea typeface="Tahoma"/>
          <a:cs typeface="Calibri" panose="020F0502020204030204" pitchFamily="34" charset="0"/>
        </a:defRPr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80874824553198"/>
          <c:y val="0.11777233941591923"/>
          <c:w val="0.61526281578856024"/>
          <c:h val="0.86055924600898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8E-4457-A22C-989ADF01AE5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8E-4457-A22C-989ADF01AE5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06-45F0-9DC3-562A8C1D7D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06-45F0-9DC3-562A8C1D7D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06-45F0-9DC3-562A8C1D7D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Συμφωνώ</c:v>
                </c:pt>
                <c:pt idx="1">
                  <c:v>Μάλλον Συμφωνώ</c:v>
                </c:pt>
                <c:pt idx="2">
                  <c:v>Μάλλον Διαφωνώ</c:v>
                </c:pt>
                <c:pt idx="3">
                  <c:v>Σίγουρα Διαφωνώ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37.700000000000003</c:v>
                </c:pt>
                <c:pt idx="2">
                  <c:v>17.7</c:v>
                </c:pt>
                <c:pt idx="3">
                  <c:v>11.9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321538816"/>
        <c:axId val="321534464"/>
      </c:barChart>
      <c:catAx>
        <c:axId val="321538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4464"/>
        <c:crosses val="autoZero"/>
        <c:auto val="1"/>
        <c:lblAlgn val="ctr"/>
        <c:lblOffset val="100"/>
        <c:noMultiLvlLbl val="0"/>
      </c:catAx>
      <c:valAx>
        <c:axId val="32153446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8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45222" cy="49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2" rIns="91367" bIns="45682" numCol="1" anchor="t" anchorCtr="0" compatLnSpc="1">
            <a:prstTxWarp prst="textNoShape">
              <a:avLst/>
            </a:prstTxWarp>
          </a:bodyPr>
          <a:lstStyle>
            <a:lvl1pPr defTabSz="913587" eaLnBrk="1" hangingPunct="1">
              <a:defRPr sz="12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282" y="0"/>
            <a:ext cx="2945221" cy="49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2" rIns="91367" bIns="45682" numCol="1" anchor="t" anchorCtr="0" compatLnSpc="1">
            <a:prstTxWarp prst="textNoShape">
              <a:avLst/>
            </a:prstTxWarp>
          </a:bodyPr>
          <a:lstStyle>
            <a:lvl1pPr algn="r" defTabSz="913587" eaLnBrk="1" hangingPunct="1">
              <a:defRPr sz="12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33263"/>
            <a:ext cx="2945222" cy="49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2" rIns="91367" bIns="45682" numCol="1" anchor="b" anchorCtr="0" compatLnSpc="1">
            <a:prstTxWarp prst="textNoShape">
              <a:avLst/>
            </a:prstTxWarp>
          </a:bodyPr>
          <a:lstStyle>
            <a:lvl1pPr defTabSz="913587" eaLnBrk="1" hangingPunct="1">
              <a:defRPr sz="12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282" y="9433263"/>
            <a:ext cx="2945221" cy="49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2" rIns="91367" bIns="45682" numCol="1" anchor="b" anchorCtr="0" compatLnSpc="1">
            <a:prstTxWarp prst="textNoShape">
              <a:avLst/>
            </a:prstTxWarp>
          </a:bodyPr>
          <a:lstStyle>
            <a:lvl1pPr algn="r" defTabSz="913587" eaLnBrk="1" hangingPunct="1">
              <a:defRPr sz="1200"/>
            </a:lvl1pPr>
          </a:lstStyle>
          <a:p>
            <a:pPr>
              <a:defRPr/>
            </a:pPr>
            <a:fld id="{8102CB57-4458-45D2-8A6A-70CE8B27C936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197891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45222" cy="49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2" rIns="91367" bIns="45682" numCol="1" anchor="t" anchorCtr="0" compatLnSpc="1">
            <a:prstTxWarp prst="textNoShape">
              <a:avLst/>
            </a:prstTxWarp>
          </a:bodyPr>
          <a:lstStyle>
            <a:lvl1pPr defTabSz="913587" eaLnBrk="1" hangingPunct="1">
              <a:defRPr sz="12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82" y="0"/>
            <a:ext cx="2945221" cy="49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2" rIns="91367" bIns="45682" numCol="1" anchor="t" anchorCtr="0" compatLnSpc="1">
            <a:prstTxWarp prst="textNoShape">
              <a:avLst/>
            </a:prstTxWarp>
          </a:bodyPr>
          <a:lstStyle>
            <a:lvl1pPr algn="r" defTabSz="913587" eaLnBrk="1" hangingPunct="1">
              <a:defRPr sz="12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24" y="4715850"/>
            <a:ext cx="4983259" cy="44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2" rIns="91367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33263"/>
            <a:ext cx="2945222" cy="49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2" rIns="91367" bIns="45682" numCol="1" anchor="b" anchorCtr="0" compatLnSpc="1">
            <a:prstTxWarp prst="textNoShape">
              <a:avLst/>
            </a:prstTxWarp>
          </a:bodyPr>
          <a:lstStyle>
            <a:lvl1pPr defTabSz="913587" eaLnBrk="1" hangingPunct="1">
              <a:defRPr sz="12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82" y="9433263"/>
            <a:ext cx="2945221" cy="49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2" rIns="91367" bIns="45682" numCol="1" anchor="b" anchorCtr="0" compatLnSpc="1">
            <a:prstTxWarp prst="textNoShape">
              <a:avLst/>
            </a:prstTxWarp>
          </a:bodyPr>
          <a:lstStyle>
            <a:lvl1pPr algn="r" defTabSz="913587" eaLnBrk="1" hangingPunct="1">
              <a:defRPr sz="1200"/>
            </a:lvl1pPr>
          </a:lstStyle>
          <a:p>
            <a:pPr>
              <a:defRPr/>
            </a:pPr>
            <a:fld id="{C91A56CE-16EC-4D82-B7ED-D608368982B4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519354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30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2" indent="-286858" defTabSz="91230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567" indent="-228859" defTabSz="91230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418" indent="-228859" defTabSz="91230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2272" indent="-228859" defTabSz="91230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3718" indent="-228859" defTabSz="9123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5169" indent="-228859" defTabSz="9123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6616" indent="-228859" defTabSz="9123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8064" indent="-228859" defTabSz="9123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23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CDE00F-5A36-4975-8210-8583F0F64FA6}" type="slidenum">
              <a:rPr kumimoji="0" lang="en-GB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23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8288" cy="372427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4" y="4717415"/>
            <a:ext cx="4983259" cy="4470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8056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736F6-5C39-703E-3ED7-4B75AD314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AE730B-8BE9-FF54-AEC0-A879B9A8CD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84FF07-BD60-6350-DF05-5E4C7C346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53DB1-539A-A265-3975-9FF1491BA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2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7480" y="9437786"/>
            <a:ext cx="2943846" cy="49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491D3-1532-474E-A289-3C0389E63F7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8288" cy="372427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2015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w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July 8,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5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8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2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525344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2AD8FA-D1BC-43D4-BEC2-71622262AD4E}" type="slidenum">
              <a:rPr kumimoji="0" lang="en-GB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683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264352" y="6575598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299B7B-717D-409F-8AD3-1D71D29237F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54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479059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81241F-B400-4F6D-8185-D11836DDC9AE}" type="slidenum">
              <a:rPr kumimoji="0" lang="en-GB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251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56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5C5C9-164C-46B3-A87E-7660D39D310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982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424592" y="6597352"/>
            <a:ext cx="36301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98D64-E2AE-4639-8F03-267DB9FD2974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984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424592" y="6553200"/>
            <a:ext cx="57606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5957F-A2C6-4D06-A39C-2CF03C4C17DB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727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352584" y="6610709"/>
            <a:ext cx="523776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E5831-5F11-4FA4-A164-95B9C382B088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17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July 8,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61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77600" y="6525344"/>
            <a:ext cx="141589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395B4-F519-418F-8378-6BE06D40F566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457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AD676114-D84F-A946-AD8C-6A0FA2FB23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18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87818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07AFB0D-D229-46BE-A277-42A9AAD27098}" type="slidenum">
              <a:rPr lang="en-US" smtClean="0">
                <a:latin typeface="Calibri" panose="020F0502020204030204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1730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76520" y="6510251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07AFB0D-D229-46BE-A277-42A9AAD27098}" type="slidenum">
              <a:rPr lang="en-US" smtClean="0">
                <a:latin typeface="Calibri" panose="020F0502020204030204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7023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1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0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8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0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3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July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9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w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July 8,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69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8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1249680" imgH="1249680" progId="Word.Picture.8">
                  <p:embed/>
                </p:oleObj>
              </mc:Choice>
              <mc:Fallback>
                <p:oleObj name="Picture" r:id="rId7" imgW="1249680" imgH="1249680" progId="Word.Picture.8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29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28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A2CF1-0EB2-4673-802D-3371233E4A77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767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69851" y="6553200"/>
            <a:ext cx="55901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στάσης πολίτη (Εισόδημα, Εργασία) </a:t>
            </a:r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1" imgW="1249680" imgH="1249680" progId="Word.Picture.8">
                  <p:embed/>
                </p:oleObj>
              </mc:Choice>
              <mc:Fallback>
                <p:oleObj name="Picture" r:id="rId11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9870" y="6525344"/>
            <a:ext cx="430314" cy="365125"/>
          </a:xfrm>
          <a:prstGeom prst="rect">
            <a:avLst/>
          </a:prstGeom>
          <a:noFill/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64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78875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ΕΜΠΙΣΤΟΣΥΝΗ ΣΕ ΘΕΣΜΟΥΣ 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ΟΡΓΑΝΙΣΜΟΥΣ</a:t>
            </a: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5E8B5F05-AEB4-607A-FAE8-E6C36D655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11" y="3267663"/>
            <a:ext cx="3440262" cy="70788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ερωτήσεις του βαθμού εμπιστοσύνης στους θεσμούς/ οργανισμούς</a:t>
            </a:r>
            <a:r>
              <a:rPr kumimoji="0" lang="en-US" altLang="el-G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 </a:t>
            </a:r>
            <a:r>
              <a:rPr kumimoji="0" lang="el-GR" altLang="el-G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χώρες έχουν ερωτηθεί  εκ περιτροπής στο μισό δείγμα των ερωτηθέντων  που συμμετείχαν στην έρευνα.</a:t>
            </a:r>
          </a:p>
        </p:txBody>
      </p:sp>
      <p:pic>
        <p:nvPicPr>
          <p:cNvPr id="8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073C26-DB76-2109-C095-7B9D845A6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511350"/>
            <a:ext cx="6070714" cy="14773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1800" i="0" u="none" dirty="0"/>
              <a:t>Τα αποτελέσματα παρουσιάζονται σε επίπεδο συνολικού δείγματος. Τα διαχρονικά στοιχεία, οι αναλύσεις σε σημαντικά υποκοινά (πχ δημογραφικά στοιχεία, ψηφοφόροι κομμάτων </a:t>
            </a:r>
            <a:r>
              <a:rPr lang="el-GR" altLang="en-US" sz="1800" i="0" u="none" dirty="0" err="1"/>
              <a:t>κλπ</a:t>
            </a:r>
            <a:r>
              <a:rPr lang="el-GR" altLang="en-US" sz="1800" i="0" u="none" dirty="0"/>
              <a:t>)</a:t>
            </a:r>
            <a:r>
              <a:rPr lang="en-US" altLang="en-US" sz="1800" i="0" u="none" dirty="0"/>
              <a:t> </a:t>
            </a:r>
            <a:r>
              <a:rPr lang="el-GR" altLang="en-US" sz="1800" i="0" u="none" dirty="0"/>
              <a:t>και συγκεκριμένες ερωτήσεις συμπεριλαμβάνονται στην πλήρη έκθεση της έρευνας/μελέτης	</a:t>
            </a:r>
          </a:p>
        </p:txBody>
      </p:sp>
    </p:spTree>
    <p:extLst>
      <p:ext uri="{BB962C8B-B14F-4D97-AF65-F5344CB8AC3E}">
        <p14:creationId xmlns:p14="http://schemas.microsoft.com/office/powerpoint/2010/main" val="119020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2813447"/>
            <a:ext cx="78875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ΕΜΠΙΣΤΟΣΥΝΗ ΣΕ ΘΕΣΜΟΥΣ 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kumimoji="0" lang="el-GR" altLang="el-G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ΟΡΓΑΝΙΣΜΟΥΣ</a:t>
            </a: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4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4" y="2433082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2618524"/>
            <a:ext cx="78875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ΕΜΠΙΣΤΟΣΥΝΗ ΣΕ ΘΕΣΜΟΥΣ 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ΟΡΓΑΝΙΣΜΟΥΣ</a:t>
            </a: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8CFE499B-6CB3-330E-E750-BA9EAD42A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0" y="3704922"/>
            <a:ext cx="81700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Βαθμός εμπιστοσύνης σε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θεσμούς / οργανισμούς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στην εξέλιξη των πραγμάτων στη χώρα</a:t>
            </a:r>
            <a:endParaRPr kumimoji="0" lang="en-GB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" y="4148895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l-GR" sz="1600" b="1" dirty="0">
                <a:solidFill>
                  <a:srgbClr val="FFFF00"/>
                </a:solidFill>
              </a:rPr>
              <a:t>ΙΙ. </a:t>
            </a:r>
            <a:r>
              <a:rPr lang="el-GR" sz="1600" b="1" dirty="0">
                <a:solidFill>
                  <a:prstClr val="white"/>
                </a:solidFill>
              </a:rPr>
              <a:t>Στάση απέναντι στην Ευρώπη – Ε.Ε. &gt; </a:t>
            </a:r>
            <a:r>
              <a:rPr lang="el-GR" b="1" dirty="0">
                <a:solidFill>
                  <a:srgbClr val="FFFF00"/>
                </a:solidFill>
              </a:rPr>
              <a:t> </a:t>
            </a:r>
            <a:r>
              <a:rPr lang="el-GR" b="1" dirty="0">
                <a:solidFill>
                  <a:prstClr val="white"/>
                </a:solidFill>
              </a:rPr>
              <a:t>Βαθμός συμφωνίας με την άποψη «Θεωρώ τον εαυτό μου Ευρωπαίο πολίτη»</a:t>
            </a:r>
          </a:p>
        </p:txBody>
      </p:sp>
    </p:spTree>
    <p:extLst>
      <p:ext uri="{BB962C8B-B14F-4D97-AF65-F5344CB8AC3E}">
        <p14:creationId xmlns:p14="http://schemas.microsoft.com/office/powerpoint/2010/main" val="381049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4" y="2433082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730752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ΕΜΠΙΣΤΟΣΥΝΗ ΣΕ ΘΕΣΜΟΥΣ 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ΟΡΓΑΝΙΣΜΟΥΣ</a:t>
            </a: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5E8B5F05-AEB4-607A-FAE8-E6C36D655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4" y="3140968"/>
            <a:ext cx="7003258" cy="40011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ερωτήσεις του βαθμού εμπιστοσύνης στους θεσμούς/ οργανισμούς</a:t>
            </a:r>
            <a:r>
              <a:rPr kumimoji="0" lang="en-US" altLang="el-G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 </a:t>
            </a:r>
            <a:r>
              <a:rPr kumimoji="0" lang="el-GR" altLang="el-GR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χώρες έχουν ερωτηθεί  εκ περιτροπής στο μισό δείγμα των ερωτηθέντων  που συμμετείχαν στην έρευνα.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8CFE499B-6CB3-330E-E750-BA9EAD42A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0" y="3774520"/>
            <a:ext cx="67859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Βαθμός εμπιστοσύνης σε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θεσμούς / οργανισμούς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στην εξέλιξη των πραγμάτων στη χώρα</a:t>
            </a:r>
            <a:endParaRPr kumimoji="0" lang="en-GB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1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92313" y="0"/>
            <a:ext cx="7772400" cy="1143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l-GR" sz="1800" b="1" dirty="0">
                <a:solidFill>
                  <a:srgbClr val="800000"/>
                </a:solidFill>
              </a:rPr>
              <a:t>I</a:t>
            </a:r>
            <a:r>
              <a:rPr lang="el-GR" altLang="el-GR" sz="1800" b="1" dirty="0">
                <a:solidFill>
                  <a:srgbClr val="800000"/>
                </a:solidFill>
              </a:rPr>
              <a:t>. </a:t>
            </a:r>
            <a:r>
              <a:rPr lang="el-GR" altLang="el-GR" sz="1800" b="1" dirty="0">
                <a:solidFill>
                  <a:schemeClr val="tx1"/>
                </a:solidFill>
              </a:rPr>
              <a:t>Βαθμός εμπιστοσύνης σε </a:t>
            </a:r>
            <a:r>
              <a:rPr lang="el-GR" altLang="el-GR" sz="1800" b="1" dirty="0">
                <a:solidFill>
                  <a:srgbClr val="C00000"/>
                </a:solidFill>
              </a:rPr>
              <a:t>θεσμούς/οργανισμούς </a:t>
            </a:r>
            <a:br>
              <a:rPr lang="el-GR" altLang="el-GR" sz="1800" b="1" dirty="0">
                <a:solidFill>
                  <a:schemeClr val="tx1"/>
                </a:solidFill>
              </a:rPr>
            </a:br>
            <a:r>
              <a:rPr lang="el-GR" altLang="el-GR" sz="1800" i="1" dirty="0">
                <a:solidFill>
                  <a:schemeClr val="tx1"/>
                </a:solidFill>
              </a:rPr>
              <a:t>Μέσος βαθμός εμπιστοσύνης </a:t>
            </a:r>
            <a:r>
              <a:rPr lang="en-US" altLang="el-GR" sz="1800" i="1" dirty="0">
                <a:solidFill>
                  <a:schemeClr val="tx1"/>
                </a:solidFill>
              </a:rPr>
              <a:t>&amp;</a:t>
            </a:r>
            <a:r>
              <a:rPr lang="el-GR" altLang="el-GR" sz="1800" i="1" dirty="0">
                <a:solidFill>
                  <a:schemeClr val="tx1"/>
                </a:solidFill>
              </a:rPr>
              <a:t> μέσος βαθμός μη εμπιστοσύνης</a:t>
            </a:r>
            <a:br>
              <a:rPr lang="el-GR" altLang="el-GR" sz="1800" i="1" dirty="0">
                <a:solidFill>
                  <a:schemeClr val="tx1"/>
                </a:solidFill>
              </a:rPr>
            </a:br>
            <a:r>
              <a:rPr lang="el-GR" altLang="el-GR" sz="1800" i="1" dirty="0">
                <a:solidFill>
                  <a:srgbClr val="C00000"/>
                </a:solidFill>
              </a:rPr>
              <a:t>Διαχρονικά στοιχεία</a:t>
            </a:r>
            <a:r>
              <a:rPr lang="en-US" altLang="el-GR" sz="1800" i="1" dirty="0">
                <a:solidFill>
                  <a:srgbClr val="C00000"/>
                </a:solidFill>
              </a:rPr>
              <a:t> – </a:t>
            </a:r>
            <a:r>
              <a:rPr lang="el-GR" altLang="el-GR" sz="1800" i="1" dirty="0">
                <a:solidFill>
                  <a:srgbClr val="C00000"/>
                </a:solidFill>
              </a:rPr>
              <a:t>Δεκέμβριος 2019 –Ι</a:t>
            </a:r>
            <a:r>
              <a:rPr lang="en-US" altLang="el-GR" sz="1800" i="1" dirty="0">
                <a:solidFill>
                  <a:srgbClr val="C00000"/>
                </a:solidFill>
              </a:rPr>
              <a:t>o</a:t>
            </a:r>
            <a:r>
              <a:rPr lang="el-GR" altLang="el-GR" sz="1800" i="1" dirty="0" err="1">
                <a:solidFill>
                  <a:srgbClr val="C00000"/>
                </a:solidFill>
              </a:rPr>
              <a:t>ύλιος</a:t>
            </a:r>
            <a:r>
              <a:rPr lang="el-GR" altLang="el-GR" sz="1800" i="1" dirty="0">
                <a:solidFill>
                  <a:srgbClr val="C00000"/>
                </a:solidFill>
              </a:rPr>
              <a:t> 2026</a:t>
            </a:r>
            <a:br>
              <a:rPr lang="el-GR" altLang="el-GR" sz="1800" i="1" dirty="0">
                <a:solidFill>
                  <a:srgbClr val="C00000"/>
                </a:solidFill>
              </a:rPr>
            </a:br>
            <a:r>
              <a:rPr lang="el-GR" altLang="el-GR" sz="1200" b="1" dirty="0">
                <a:solidFill>
                  <a:schemeClr val="bg2"/>
                </a:solidFill>
              </a:rPr>
              <a:t>Σύνολο ερωτηθέντων</a:t>
            </a:r>
            <a:endParaRPr lang="en-GB" altLang="el-GR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24994"/>
              </p:ext>
            </p:extLst>
          </p:nvPr>
        </p:nvGraphicFramePr>
        <p:xfrm>
          <a:off x="263352" y="1412777"/>
          <a:ext cx="116652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299B7B-717D-409F-8AD3-1D71D29237F2}" type="slidenum">
              <a:rPr kumimoji="0" lang="en-GB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50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9F62F-EE2D-4BA0-10DB-8B28C8AFF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>
            <a:extLst>
              <a:ext uri="{FF2B5EF4-FFF2-40B4-BE49-F238E27FC236}">
                <a16:creationId xmlns:a16="http://schemas.microsoft.com/office/drawing/2014/main" id="{8A32FE21-8800-8137-F320-B1C657B65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20336" y="6537872"/>
            <a:ext cx="254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ECF778-1CFD-4C25-A4AC-E9E199F0CA7A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A21107F3-AEC9-E5F6-720D-7394B790A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388424" cy="1143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l-GR" altLang="el-GR" sz="1600" b="1" dirty="0">
                <a:solidFill>
                  <a:srgbClr val="800000"/>
                </a:solidFill>
              </a:rPr>
              <a:t>I. </a:t>
            </a:r>
            <a:r>
              <a:rPr lang="el-GR" altLang="el-GR" sz="1600" b="1" dirty="0">
                <a:solidFill>
                  <a:schemeClr val="tx1"/>
                </a:solidFill>
              </a:rPr>
              <a:t>Βαθμός εμπιστοσύνης σε </a:t>
            </a:r>
            <a:r>
              <a:rPr lang="el-GR" altLang="el-GR" sz="1600" b="1" dirty="0">
                <a:solidFill>
                  <a:srgbClr val="C00000"/>
                </a:solidFill>
              </a:rPr>
              <a:t>θεσμούς/οργανισμούς</a:t>
            </a:r>
            <a:r>
              <a:rPr lang="el-GR" altLang="el-GR" sz="1600" b="1" dirty="0">
                <a:solidFill>
                  <a:schemeClr val="tx1"/>
                </a:solidFill>
              </a:rPr>
              <a:t> στην εξέλιξη των πραγμάτων στην Ελλάδα </a:t>
            </a:r>
            <a:br>
              <a:rPr lang="el-GR" altLang="el-GR" sz="1800" b="1" dirty="0">
                <a:solidFill>
                  <a:schemeClr val="tx1"/>
                </a:solidFill>
              </a:rPr>
            </a:br>
            <a:r>
              <a:rPr lang="el-GR" altLang="el-GR" sz="1200" i="1" dirty="0">
                <a:solidFill>
                  <a:schemeClr val="bg2"/>
                </a:solidFill>
              </a:rPr>
              <a:t>Θα σας διαβάσω μία σειρά από οργανισμούς / θεσμούς. Θα ήθελα να μου πείτε </a:t>
            </a:r>
            <a:r>
              <a:rPr lang="el-GR" altLang="el-GR" sz="1400" b="1" i="1" dirty="0">
                <a:solidFill>
                  <a:srgbClr val="800000"/>
                </a:solidFill>
              </a:rPr>
              <a:t>πόσο εμπιστεύεστε</a:t>
            </a:r>
            <a:r>
              <a:rPr lang="el-GR" altLang="el-GR" sz="1200" i="1" dirty="0">
                <a:solidFill>
                  <a:schemeClr val="bg2"/>
                </a:solidFill>
              </a:rPr>
              <a:t> κάθε έναν από αυτούς τους οργανισμούς / θεσμούς για την καλή εξέλιξη των πραγμάτων στη χώρα</a:t>
            </a:r>
            <a:br>
              <a:rPr lang="el-GR" altLang="el-GR" sz="1200" i="1" dirty="0">
                <a:solidFill>
                  <a:schemeClr val="bg2"/>
                </a:solidFill>
              </a:rPr>
            </a:br>
            <a:r>
              <a:rPr lang="el-GR" altLang="el-GR" sz="1200" b="1" dirty="0">
                <a:solidFill>
                  <a:schemeClr val="bg2"/>
                </a:solidFill>
              </a:rPr>
              <a:t>Σύνολο ερωτηθέντων </a:t>
            </a:r>
            <a:endParaRPr lang="en-GB" altLang="el-GR" sz="1200" dirty="0">
              <a:solidFill>
                <a:schemeClr val="bg2"/>
              </a:solidFill>
            </a:endParaRPr>
          </a:p>
        </p:txBody>
      </p:sp>
      <p:graphicFrame>
        <p:nvGraphicFramePr>
          <p:cNvPr id="2" name="Object 1078">
            <a:extLst>
              <a:ext uri="{FF2B5EF4-FFF2-40B4-BE49-F238E27FC236}">
                <a16:creationId xmlns:a16="http://schemas.microsoft.com/office/drawing/2014/main" id="{2492A9C3-50A2-C006-3705-370F499DD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458099"/>
              </p:ext>
            </p:extLst>
          </p:nvPr>
        </p:nvGraphicFramePr>
        <p:xfrm>
          <a:off x="1487488" y="451087"/>
          <a:ext cx="1004460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Box 6">
            <a:extLst>
              <a:ext uri="{FF2B5EF4-FFF2-40B4-BE49-F238E27FC236}">
                <a16:creationId xmlns:a16="http://schemas.microsoft.com/office/drawing/2014/main" id="{78CEEC14-5245-2FD7-187A-58E4D9380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01" y="6163032"/>
            <a:ext cx="1134890" cy="3665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Μέσος βαθμός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εμπιστοσύνης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9ADD074A-632D-C0D9-7FC0-7FD2617AD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992" y="5838647"/>
            <a:ext cx="381000" cy="3000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24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B5578CE7-E97E-24BC-768D-7ECD6FEF5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376" y="6101801"/>
            <a:ext cx="1264309" cy="4247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Μέσος βαθμός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Μη εμπιστοσύνης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1E6D68CE-0B24-83ED-7C11-C50CADD3C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017" y="6191053"/>
            <a:ext cx="756702" cy="33855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39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74EC8E44-3CE0-0CA8-02DC-223AAA85A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044" y="5814151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24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FBB2C860-6BF7-F630-55E1-0E0F9378F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186" y="6191053"/>
            <a:ext cx="696612" cy="3385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r>
              <a:rPr lang="en-US" altLang="el-GR" sz="1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A0B338-6556-2269-FD9C-8A5FAFE0E8A9}"/>
              </a:ext>
            </a:extLst>
          </p:cNvPr>
          <p:cNvSpPr txBox="1"/>
          <p:nvPr/>
        </p:nvSpPr>
        <p:spPr>
          <a:xfrm>
            <a:off x="9552384" y="332656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dirty="0"/>
              <a:t>Ιούλιος 2026</a:t>
            </a:r>
          </a:p>
        </p:txBody>
      </p:sp>
    </p:spTree>
    <p:extLst>
      <p:ext uri="{BB962C8B-B14F-4D97-AF65-F5344CB8AC3E}">
        <p14:creationId xmlns:p14="http://schemas.microsoft.com/office/powerpoint/2010/main" val="364994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82880"/>
            <a:ext cx="11430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Εμπιστοσύνη στους Θεσμούς — </a:t>
            </a:r>
            <a:r>
              <a:rPr lang="el-GR" sz="2400" b="1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Οι 15 πρώτοι θεσμοί βάσει κατάταξης </a:t>
            </a:r>
          </a:p>
        </p:txBody>
      </p:sp>
      <p:sp>
        <p:nvSpPr>
          <p:cNvPr id="3" name="Text 1"/>
          <p:cNvSpPr/>
          <p:nvPr/>
        </p:nvSpPr>
        <p:spPr>
          <a:xfrm>
            <a:off x="365760" y="685800"/>
            <a:ext cx="11430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</a:t>
            </a:r>
            <a:r>
              <a:rPr lang="en-US" sz="125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τάτ</a:t>
            </a:r>
            <a:r>
              <a:rPr lang="en-US" sz="12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αξη όλων των θεσμών/οργανισμών κατά βαθμό εμπιστοσύνης — </a:t>
            </a:r>
            <a:r>
              <a:rPr lang="el-GR" sz="12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Όσοι απαντούν Σίγουρα / Μάλλον εμπιστεύομαι -Σ</a:t>
            </a:r>
            <a:r>
              <a:rPr lang="en-US" sz="125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ύγκριση</a:t>
            </a:r>
            <a:r>
              <a:rPr lang="en-US" sz="12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5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Ιούλιος</a:t>
            </a:r>
            <a:r>
              <a:rPr lang="en-US" sz="12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2026 vs </a:t>
            </a:r>
            <a:r>
              <a:rPr lang="en-US" sz="125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Δεκέμ</a:t>
            </a:r>
            <a:r>
              <a:rPr lang="en-US" sz="12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βριος 2025</a:t>
            </a:r>
            <a:endParaRPr lang="en-US" sz="125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837237"/>
              </p:ext>
            </p:extLst>
          </p:nvPr>
        </p:nvGraphicFramePr>
        <p:xfrm>
          <a:off x="457200" y="1024128"/>
          <a:ext cx="11247120" cy="5148073"/>
        </p:xfrm>
        <a:graphic>
          <a:graphicData uri="http://schemas.openxmlformats.org/drawingml/2006/table">
            <a:tbl>
              <a:tblPr/>
              <a:tblGrid>
                <a:gridCol w="658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29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Θεσμός / Φορέας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Ιούλιος 2026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Δεκέμβριος 2025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Μεταβολή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8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Οικογένεια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6B728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8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Ένοπλες Δυνάμεις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6B728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18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Πανεπιστήμια / Σχολεία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6B728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18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Μεγάλα Κοινωφελή Ιδρύματα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6B728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18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Έλληνα Πολίτη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6B728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18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Αστυνομία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E7B4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▲ 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18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ΕΕ (Ευρωπαϊκή Ένωση)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E7B4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▲ 4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18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Εκκλησία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B3261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▼ 2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18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Δήμο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14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E7B4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▲ 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18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Μεγάλες Ελληνικές Επιχειρήσεις που δραστηριοποιούνται στην Ελλάδα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B3261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▼ 2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18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Περιφέρεια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17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E7B4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▲ 6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18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Ευρωπαϊκό Κοινοβούλιο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E7B4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▲ 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18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Εργατικά Σωματεία / Σωματεία Εργαζομένων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B3261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▼ 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18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Δικαιοσύνη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14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E7B4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▲ 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018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Πρόεδρο της Δημοκρατίας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B3261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▼ 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D73F7-82D1-3B65-7625-2CE684C38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0EF9457-B9FE-E354-0538-678397F6EEF2}"/>
              </a:ext>
            </a:extLst>
          </p:cNvPr>
          <p:cNvSpPr/>
          <p:nvPr/>
        </p:nvSpPr>
        <p:spPr>
          <a:xfrm>
            <a:off x="365760" y="182880"/>
            <a:ext cx="11430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Εμπιστοσύνη στους Θεσμούς — </a:t>
            </a:r>
            <a:r>
              <a:rPr lang="el-GR" sz="2400" b="1" dirty="0">
                <a:solidFill>
                  <a:srgbClr val="1E276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Οι υπόλοιποι 15 βάσει κατάταξης </a:t>
            </a:r>
            <a:endParaRPr lang="en-US" sz="2400" dirty="0"/>
          </a:p>
        </p:txBody>
      </p:sp>
      <p:graphicFrame>
        <p:nvGraphicFramePr>
          <p:cNvPr id="4" name="Table 0">
            <a:extLst>
              <a:ext uri="{FF2B5EF4-FFF2-40B4-BE49-F238E27FC236}">
                <a16:creationId xmlns:a16="http://schemas.microsoft.com/office/drawing/2014/main" id="{E106F5E0-13E7-17D1-F8B2-90BB33531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360801"/>
              </p:ext>
            </p:extLst>
          </p:nvPr>
        </p:nvGraphicFramePr>
        <p:xfrm>
          <a:off x="457200" y="1024127"/>
          <a:ext cx="11247120" cy="5281781"/>
        </p:xfrm>
        <a:graphic>
          <a:graphicData uri="http://schemas.openxmlformats.org/drawingml/2006/table">
            <a:tbl>
              <a:tblPr/>
              <a:tblGrid>
                <a:gridCol w="658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26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Θεσμός / Φορέας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Ιούλιος 2026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Δεκέμβριος 2025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Μεταβολή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2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50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Το Διαδίκτυο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6B728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850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ΜΜΕ / Ραδιόφωνο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17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E7B4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▲ 8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850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Τοπική Αυτοδιοίκηση Γενικά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18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18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6B728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850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Ελληνική Κυβέρνηση ως Θεσμός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19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B3261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▼ 10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2850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Μέσα Μαζικής Ενημέρωσης / ο Τύπος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27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E7B4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▲ 7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2850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Μη Κυβερνητικούς Οργανισμούς / Κοινωφελείς Οργανώσεις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B3261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▼ 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2850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Εργοδοτικές Οργανώσεις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22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B3261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▼ 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2850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Ελληνικές Τράπεζες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23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26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E7B4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▲ 3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2850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Ευρωπαϊκή Κεντρική Τράπεζα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24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23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B3261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▼ 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2850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Κοινοβούλιο / Βουλή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22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B3261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▼ 3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2850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Πολυεθνικές Εταιρείες που δραστηριοποιούνται στην Ελλάδα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26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19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B3261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▼ 7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2850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Social Media / Μέσα Κοινωνικής Δικτύωσης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27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24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B3261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▼ 3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2850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Διεθνές Νομισματικό Ταμείο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28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E7B4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▲ 2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32850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Μέσα Μαζικής Ενημέρωσης / η Τηλεόραση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29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28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B3261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▼ 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32850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Πολιτικά Κόμματα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29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B3261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▼ 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6" name="Text 1">
            <a:extLst>
              <a:ext uri="{FF2B5EF4-FFF2-40B4-BE49-F238E27FC236}">
                <a16:creationId xmlns:a16="http://schemas.microsoft.com/office/drawing/2014/main" id="{1315562B-2397-4F20-770C-CA41E6B977F5}"/>
              </a:ext>
            </a:extLst>
          </p:cNvPr>
          <p:cNvSpPr/>
          <p:nvPr/>
        </p:nvSpPr>
        <p:spPr>
          <a:xfrm>
            <a:off x="365760" y="685800"/>
            <a:ext cx="11430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Κα</a:t>
            </a:r>
            <a:r>
              <a:rPr lang="en-US" sz="125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τάτ</a:t>
            </a:r>
            <a:r>
              <a:rPr lang="en-US" sz="12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αξη όλων των θεσμών/οργανισμών κατά βαθμό εμπιστοσύνης — </a:t>
            </a:r>
            <a:r>
              <a:rPr lang="el-GR" sz="12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Όσοι απαντούν Σίγουρα / Μάλλον εμπιστεύομαι -Σ</a:t>
            </a:r>
            <a:r>
              <a:rPr lang="en-US" sz="125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ύγκριση</a:t>
            </a:r>
            <a:r>
              <a:rPr lang="en-US" sz="12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5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Ιούλιος</a:t>
            </a:r>
            <a:r>
              <a:rPr lang="en-US" sz="12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2026 vs </a:t>
            </a:r>
            <a:r>
              <a:rPr lang="en-US" sz="125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Δεκέμ</a:t>
            </a:r>
            <a:r>
              <a:rPr lang="en-US" sz="12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βριος 2025</a:t>
            </a:r>
            <a:endParaRPr lang="en-US" sz="1250" dirty="0"/>
          </a:p>
        </p:txBody>
      </p:sp>
    </p:spTree>
    <p:extLst>
      <p:ext uri="{BB962C8B-B14F-4D97-AF65-F5344CB8AC3E}">
        <p14:creationId xmlns:p14="http://schemas.microsoft.com/office/powerpoint/2010/main" val="92240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23992" y="0"/>
            <a:ext cx="6172123" cy="6858000"/>
            <a:chOff x="2567609" y="490537"/>
            <a:chExt cx="9001000" cy="58769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-111" r="7827"/>
            <a:stretch/>
          </p:blipFill>
          <p:spPr>
            <a:xfrm>
              <a:off x="2567609" y="490537"/>
              <a:ext cx="9001000" cy="58769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32431" y="1498476"/>
              <a:ext cx="81372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A88D2AA-269B-11E3-B74B-D555C6C4B28C}"/>
              </a:ext>
            </a:extLst>
          </p:cNvPr>
          <p:cNvSpPr/>
          <p:nvPr/>
        </p:nvSpPr>
        <p:spPr>
          <a:xfrm>
            <a:off x="5578541" y="0"/>
            <a:ext cx="1728192" cy="6857989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E7DAA5AC-960B-263D-D6FE-4D90ABB37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66" y="3152581"/>
            <a:ext cx="58353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60400" indent="-660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el-GR" sz="1600" b="1" dirty="0">
                <a:solidFill>
                  <a:srgbClr val="FFFF00"/>
                </a:solidFill>
              </a:rPr>
              <a:t>ΙΙ. </a:t>
            </a:r>
            <a:r>
              <a:rPr lang="el-GR" sz="1600" b="1" dirty="0">
                <a:solidFill>
                  <a:prstClr val="white"/>
                </a:solidFill>
              </a:rPr>
              <a:t>Στάση απέναντι στην Ευρώπη – Ε.Ε.  </a:t>
            </a:r>
            <a:r>
              <a:rPr lang="el-GR" sz="1000" b="1" dirty="0">
                <a:solidFill>
                  <a:srgbClr val="FFFF00"/>
                </a:solidFill>
              </a:rPr>
              <a:t>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l-GR" sz="1200" b="1" dirty="0">
                <a:solidFill>
                  <a:prstClr val="white"/>
                </a:solidFill>
              </a:rPr>
              <a:t>Βαθμός συμφωνίας με την άποψη «Θεωρώ τον εαυτό μου Ευρωπαίο πολίτη»</a:t>
            </a:r>
          </a:p>
        </p:txBody>
      </p:sp>
      <p:pic>
        <p:nvPicPr>
          <p:cNvPr id="18" name="Picture 2" descr="Ευρωεκλογές 2024 – Τελικά αποτελέσματα στην Ελλάδα - NOMISM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1" t="2071" r="48949" b="-2071"/>
          <a:stretch/>
        </p:blipFill>
        <p:spPr bwMode="auto">
          <a:xfrm>
            <a:off x="6888087" y="0"/>
            <a:ext cx="538892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15" y="240500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09" y="2634060"/>
            <a:ext cx="78875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ΕΜΠΙΣΤΟΣΥΝΗ ΣΕ ΘΕΣΜΟΥΣ 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ΟΡΓΑΝΙΣΜΟΥΣ</a:t>
            </a: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234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9696400" y="655755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7FED4-7101-49D0-AEB3-18161ED68477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0" y="4860"/>
            <a:ext cx="10704512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Βαθμός συμφωνίας με την άποψη «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Θεωρώ τον εαυτό μου Ευρωπαίο πολίτη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ήθελα να μου πείτε πόσο συμφωνείτε ή διαφωνείτε με την άποψη  «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Θεωρώ τον εαυτό μου Ευρωπαίο πολίτη»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US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5680" y="3907040"/>
            <a:ext cx="6030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378904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546220686"/>
              </p:ext>
            </p:extLst>
          </p:nvPr>
        </p:nvGraphicFramePr>
        <p:xfrm>
          <a:off x="983432" y="363535"/>
          <a:ext cx="7173827" cy="342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AutoShape 4"/>
          <p:cNvSpPr>
            <a:spLocks/>
          </p:cNvSpPr>
          <p:nvPr/>
        </p:nvSpPr>
        <p:spPr bwMode="auto">
          <a:xfrm>
            <a:off x="5735960" y="773546"/>
            <a:ext cx="81698" cy="834150"/>
          </a:xfrm>
          <a:prstGeom prst="rightBrace">
            <a:avLst>
              <a:gd name="adj1" fmla="val 371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AutoShape 6"/>
          <p:cNvSpPr>
            <a:spLocks/>
          </p:cNvSpPr>
          <p:nvPr/>
        </p:nvSpPr>
        <p:spPr bwMode="auto">
          <a:xfrm>
            <a:off x="4864495" y="2019030"/>
            <a:ext cx="86296" cy="973174"/>
          </a:xfrm>
          <a:prstGeom prst="rightBrace">
            <a:avLst>
              <a:gd name="adj1" fmla="val 433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927676" y="984797"/>
            <a:ext cx="1092455" cy="41437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67,7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087888" y="2314953"/>
            <a:ext cx="1080120" cy="37658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29,6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87434" y="629594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17398"/>
              </p:ext>
            </p:extLst>
          </p:nvPr>
        </p:nvGraphicFramePr>
        <p:xfrm>
          <a:off x="136076" y="4198018"/>
          <a:ext cx="11792572" cy="1987416"/>
        </p:xfrm>
        <a:graphic>
          <a:graphicData uri="http://schemas.openxmlformats.org/drawingml/2006/table">
            <a:tbl>
              <a:tblPr/>
              <a:tblGrid>
                <a:gridCol w="2939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165">
                  <a:extLst>
                    <a:ext uri="{9D8B030D-6E8A-4147-A177-3AD203B41FA5}">
                      <a16:colId xmlns:a16="http://schemas.microsoft.com/office/drawing/2014/main" val="1449168932"/>
                    </a:ext>
                  </a:extLst>
                </a:gridCol>
                <a:gridCol w="718797">
                  <a:extLst>
                    <a:ext uri="{9D8B030D-6E8A-4147-A177-3AD203B41FA5}">
                      <a16:colId xmlns:a16="http://schemas.microsoft.com/office/drawing/2014/main" val="3837482003"/>
                    </a:ext>
                  </a:extLst>
                </a:gridCol>
                <a:gridCol w="7187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5100">
                  <a:extLst>
                    <a:ext uri="{9D8B030D-6E8A-4147-A177-3AD203B41FA5}">
                      <a16:colId xmlns:a16="http://schemas.microsoft.com/office/drawing/2014/main" val="246552504"/>
                    </a:ext>
                  </a:extLst>
                </a:gridCol>
                <a:gridCol w="1015100">
                  <a:extLst>
                    <a:ext uri="{9D8B030D-6E8A-4147-A177-3AD203B41FA5}">
                      <a16:colId xmlns:a16="http://schemas.microsoft.com/office/drawing/2014/main" val="2195803035"/>
                    </a:ext>
                  </a:extLst>
                </a:gridCol>
                <a:gridCol w="9631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97931">
                <a:tc>
                  <a:txBody>
                    <a:bodyPr/>
                    <a:lstStyle/>
                    <a:p>
                      <a:pPr algn="l" fontAlgn="b"/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2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Σίγουρα/Μάλλον Συμφωνώ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1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Μάλλον/Σίγουρα Διαφωνώ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47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71369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15573</TotalTime>
  <Words>762</Words>
  <Application>Microsoft Office PowerPoint</Application>
  <PresentationFormat>Widescreen</PresentationFormat>
  <Paragraphs>238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Avenir Next LT Pro</vt:lpstr>
      <vt:lpstr>Calibri</vt:lpstr>
      <vt:lpstr>Cambria</vt:lpstr>
      <vt:lpstr>Sagona Book</vt:lpstr>
      <vt:lpstr>Tahoma</vt:lpstr>
      <vt:lpstr>The Hand Extrablack</vt:lpstr>
      <vt:lpstr>Times New Roman</vt:lpstr>
      <vt:lpstr>BlobVTI</vt:lpstr>
      <vt:lpstr>1_Default Design</vt:lpstr>
      <vt:lpstr>1_BlobVTI</vt:lpstr>
      <vt:lpstr>2_Default Design</vt:lpstr>
      <vt:lpstr>Picture</vt:lpstr>
      <vt:lpstr>PowerPoint Presentation</vt:lpstr>
      <vt:lpstr>PowerPoint Presentation</vt:lpstr>
      <vt:lpstr>PowerPoint Presentation</vt:lpstr>
      <vt:lpstr>I. Βαθμός εμπιστοσύνης σε θεσμούς/οργανισμούς  Μέσος βαθμός εμπιστοσύνης &amp; μέσος βαθμός μη εμπιστοσύνης Διαχρονικά στοιχεία – Δεκέμβριος 2019 –Ιoύλιος 2026 Σύνολο ερωτηθέντων</vt:lpstr>
      <vt:lpstr>I. Βαθμός εμπιστοσύνης σε θεσμούς/οργανισμούς στην εξέλιξη των πραγμάτων στην Ελλάδα  Θα σας διαβάσω μία σειρά από οργανισμούς / θεσμούς. Θα ήθελα να μου πείτε πόσο εμπιστεύεστε κάθε έναν από αυτούς τους οργανισμούς / θεσμούς για την καλή εξέλιξη των πραγμάτων στη χώρα Σύνολο ερωτηθέντων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MRB Hellas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ΕΜΠΙΣΤΟΣΥΝΗ ΣΕ ΘΕΣΜΟΥΣ - OΡΓΑΝΙΣΜΟΥΣ - ΧΩΡΕΣ</dc:title>
  <dc:creator>MRB Hellas SA</dc:creator>
  <cp:lastModifiedBy>Tasos Velissaridis</cp:lastModifiedBy>
  <cp:revision>1259</cp:revision>
  <cp:lastPrinted>2026-07-08T11:59:50Z</cp:lastPrinted>
  <dcterms:created xsi:type="dcterms:W3CDTF">2004-07-26T13:26:38Z</dcterms:created>
  <dcterms:modified xsi:type="dcterms:W3CDTF">2026-07-08T20:40:17Z</dcterms:modified>
</cp:coreProperties>
</file>