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7" r:id="rId3"/>
    <p:sldMasterId id="2147483676" r:id="rId4"/>
  </p:sldMasterIdLst>
  <p:notesMasterIdLst>
    <p:notesMasterId r:id="rId27"/>
  </p:notesMasterIdLst>
  <p:handoutMasterIdLst>
    <p:handoutMasterId r:id="rId28"/>
  </p:handoutMasterIdLst>
  <p:sldIdLst>
    <p:sldId id="963" r:id="rId5"/>
    <p:sldId id="964" r:id="rId6"/>
    <p:sldId id="958" r:id="rId7"/>
    <p:sldId id="965" r:id="rId8"/>
    <p:sldId id="1003" r:id="rId9"/>
    <p:sldId id="2592" r:id="rId10"/>
    <p:sldId id="1005" r:id="rId11"/>
    <p:sldId id="1004" r:id="rId12"/>
    <p:sldId id="1006" r:id="rId13"/>
    <p:sldId id="1020" r:id="rId14"/>
    <p:sldId id="2599" r:id="rId15"/>
    <p:sldId id="979" r:id="rId16"/>
    <p:sldId id="2596" r:id="rId17"/>
    <p:sldId id="2588" r:id="rId18"/>
    <p:sldId id="1011" r:id="rId19"/>
    <p:sldId id="1007" r:id="rId20"/>
    <p:sldId id="2591" r:id="rId21"/>
    <p:sldId id="2601" r:id="rId22"/>
    <p:sldId id="2600" r:id="rId23"/>
    <p:sldId id="2597" r:id="rId24"/>
    <p:sldId id="2602" r:id="rId25"/>
    <p:sldId id="987" r:id="rId26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F"/>
    <a:srgbClr val="0066FF"/>
    <a:srgbClr val="FFCCCC"/>
    <a:srgbClr val="FF6600"/>
    <a:srgbClr val="FF6699"/>
    <a:srgbClr val="CC9900"/>
    <a:srgbClr val="CC0000"/>
    <a:srgbClr val="D2D2F4"/>
    <a:srgbClr val="CC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96187" autoAdjust="0"/>
  </p:normalViewPr>
  <p:slideViewPr>
    <p:cSldViewPr>
      <p:cViewPr varScale="1">
        <p:scale>
          <a:sx n="82" d="100"/>
          <a:sy n="82" d="100"/>
        </p:scale>
        <p:origin x="4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824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033154752352629"/>
          <c:y val="0"/>
          <c:w val="0.59966845247647393"/>
          <c:h val="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C99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70C-4981-9CC6-1AF836A6E543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0C-4981-9CC6-1AF836A6E543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70C-4981-9CC6-1AF836A6E543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70C-4981-9CC6-1AF836A6E543}"/>
              </c:ext>
            </c:extLst>
          </c:dPt>
          <c:dPt>
            <c:idx val="4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70C-4981-9CC6-1AF836A6E543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50E-4A3E-A9A9-F4AFA5D131EA}"/>
              </c:ext>
            </c:extLst>
          </c:dPt>
          <c:dPt>
            <c:idx val="6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70C-4981-9CC6-1AF836A6E543}"/>
              </c:ext>
            </c:extLst>
          </c:dPt>
          <c:dPt>
            <c:idx val="7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70C-4981-9CC6-1AF836A6E543}"/>
              </c:ext>
            </c:extLst>
          </c:dPt>
          <c:dPt>
            <c:idx val="8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70C-4981-9CC6-1AF836A6E543}"/>
              </c:ext>
            </c:extLst>
          </c:dPt>
          <c:dPt>
            <c:idx val="9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70C-4981-9CC6-1AF836A6E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Νέα Δημοκρατία</c:v>
                </c:pt>
                <c:pt idx="1">
                  <c:v>ΕΛΑΣ </c:v>
                </c:pt>
                <c:pt idx="2">
                  <c:v>Πασοκ-Κίνημα Αλλαγής</c:v>
                </c:pt>
                <c:pt idx="3">
                  <c:v>Ελπίδα για την Δημοκρατία </c:v>
                </c:pt>
                <c:pt idx="4">
                  <c:v>Ελληνική Λύση </c:v>
                </c:pt>
                <c:pt idx="5">
                  <c:v>Πλεύση Ελευθερίας</c:v>
                </c:pt>
                <c:pt idx="6">
                  <c:v>Σύριζα</c:v>
                </c:pt>
                <c:pt idx="7">
                  <c:v>ΚΚΕ</c:v>
                </c:pt>
                <c:pt idx="8">
                  <c:v>Μέρα 25</c:v>
                </c:pt>
                <c:pt idx="9">
                  <c:v>Φωνή Λογικής</c:v>
                </c:pt>
                <c:pt idx="10">
                  <c:v>Άλλο κόμμα</c:v>
                </c:pt>
                <c:pt idx="11">
                  <c:v>Κανένα κόμμα</c:v>
                </c:pt>
                <c:pt idx="12">
                  <c:v>ΔΞ/ΔΑ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46.1</c:v>
                </c:pt>
                <c:pt idx="1">
                  <c:v>9.6999999999999993</c:v>
                </c:pt>
                <c:pt idx="2">
                  <c:v>5.3</c:v>
                </c:pt>
                <c:pt idx="3">
                  <c:v>4.7</c:v>
                </c:pt>
                <c:pt idx="4">
                  <c:v>4.0999999999999996</c:v>
                </c:pt>
                <c:pt idx="5">
                  <c:v>1.9</c:v>
                </c:pt>
                <c:pt idx="6">
                  <c:v>1.9</c:v>
                </c:pt>
                <c:pt idx="7">
                  <c:v>1.5</c:v>
                </c:pt>
                <c:pt idx="8">
                  <c:v>1.1000000000000001</c:v>
                </c:pt>
                <c:pt idx="9">
                  <c:v>1</c:v>
                </c:pt>
                <c:pt idx="10">
                  <c:v>2.4</c:v>
                </c:pt>
                <c:pt idx="11">
                  <c:v>12.8</c:v>
                </c:pt>
                <c:pt idx="1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70C-4981-9CC6-1AF836A6E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-2096336784"/>
        <c:axId val="-2096331888"/>
      </c:barChart>
      <c:catAx>
        <c:axId val="-209633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2096331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9633188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-209633678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36761271580374E-2"/>
          <c:y val="4.9379155209960383E-2"/>
          <c:w val="0.9760992710021027"/>
          <c:h val="0.901241689580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ΙΟΥΛΙΟΣ 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B13-4F49-8A23-DF0C08FF66F1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D7-48F3-9147-66B7685B89A0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E5-4F7F-BF78-5C3CE3CA984B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A0-4129-9486-53878FD70F86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F5F-4981-9AA9-4BF7CD1D8C12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3D2-499E-86D7-3766FE1FA59A}"/>
              </c:ext>
            </c:extLst>
          </c:dPt>
          <c:dLbls>
            <c:dLbl>
              <c:idx val="0"/>
              <c:layout>
                <c:manualLayout>
                  <c:x val="-2.3438796511896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-1.0937534751865267E-3"/>
                  <c:y val="7.6442406515300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-3.1993101808209054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-1.5625294054244562E-3"/>
                  <c:y val="2.752257467959744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5"/>
              <c:layout>
                <c:manualLayout>
                  <c:x val="3.051320699194698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-4.6877593023792943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-1.4063277907137883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13-4F49-8A23-DF0C08FF66F1}"/>
                </c:ext>
              </c:extLst>
            </c:dLbl>
            <c:dLbl>
              <c:idx val="9"/>
              <c:layout>
                <c:manualLayout>
                  <c:x val="1.488449121558389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1.4196725069760359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D7-48F3-9147-66B7685B8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ΝΕΑ ΔΗΜΟΚΡΑΤΙΑ</c:v>
                </c:pt>
                <c:pt idx="1">
                  <c:v>ΕΛΑΣ – Κόμμα Αλέξη Τσίπρα</c:v>
                </c:pt>
                <c:pt idx="2">
                  <c:v>ΠΑΣΟΚ - ΚΙΝΑΛ</c:v>
                </c:pt>
                <c:pt idx="3">
                  <c:v>Ελπίδα για την Δημοκρατία- Κόμμα Μαρίας Καρυστιανού</c:v>
                </c:pt>
                <c:pt idx="4">
                  <c:v>ΕΛΛΗΝΙΚΗ ΛΥΣΗ</c:v>
                </c:pt>
                <c:pt idx="5">
                  <c:v>Κ.Κ.Ε.</c:v>
                </c:pt>
                <c:pt idx="6">
                  <c:v>ΠΛΕΥΣΗ ΕΛΕΥΘΕΡΙΑΣ</c:v>
                </c:pt>
                <c:pt idx="7">
                  <c:v>ΦΩΝΗ ΛΟΓΙΚΗΣ</c:v>
                </c:pt>
                <c:pt idx="8">
                  <c:v>ΜΕΡΑ 25</c:v>
                </c:pt>
                <c:pt idx="9">
                  <c:v>Δημοκράτες -Προοδευτικό Κέντρο- Κόμμα Στέφανου Κασσελάκη</c:v>
                </c:pt>
                <c:pt idx="10">
                  <c:v>ΣΥ.ΡΙ.ΖΑ Π.Σ.</c:v>
                </c:pt>
                <c:pt idx="11">
                  <c:v>Νέα Αριστερά</c:v>
                </c:pt>
                <c:pt idx="12">
                  <c:v>ΑΛΛΟ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29</c:v>
                </c:pt>
                <c:pt idx="1">
                  <c:v>17.600000000000001</c:v>
                </c:pt>
                <c:pt idx="2">
                  <c:v>11.1</c:v>
                </c:pt>
                <c:pt idx="3">
                  <c:v>8.8000000000000007</c:v>
                </c:pt>
                <c:pt idx="4">
                  <c:v>8.6999999999999993</c:v>
                </c:pt>
                <c:pt idx="5">
                  <c:v>7.3</c:v>
                </c:pt>
                <c:pt idx="6">
                  <c:v>5</c:v>
                </c:pt>
                <c:pt idx="7">
                  <c:v>3.3</c:v>
                </c:pt>
                <c:pt idx="8">
                  <c:v>3</c:v>
                </c:pt>
                <c:pt idx="9">
                  <c:v>2.1</c:v>
                </c:pt>
                <c:pt idx="10">
                  <c:v>1.5</c:v>
                </c:pt>
                <c:pt idx="11">
                  <c:v>1.1000000000000001</c:v>
                </c:pt>
                <c:pt idx="1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740230064"/>
        <c:axId val="1740228400"/>
      </c:bar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39627525084762"/>
          <c:y val="6.3757007172137461E-2"/>
          <c:w val="0.49487259013124313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C-446C-B100-3291A9F0011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8C-446C-B100-3291A9F0011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8C-446C-B100-3291A9F00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Έως 20%</c:v>
                </c:pt>
                <c:pt idx="1">
                  <c:v> 21-24%</c:v>
                </c:pt>
                <c:pt idx="2">
                  <c:v> 25-29%</c:v>
                </c:pt>
                <c:pt idx="3">
                  <c:v> 30-33%</c:v>
                </c:pt>
                <c:pt idx="4">
                  <c:v> 34-37%</c:v>
                </c:pt>
                <c:pt idx="5">
                  <c:v> 38-40%</c:v>
                </c:pt>
                <c:pt idx="6">
                  <c:v>41%+</c:v>
                </c:pt>
                <c:pt idx="7">
                  <c:v>Δξ/Δα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21.5</c:v>
                </c:pt>
                <c:pt idx="1">
                  <c:v>6.9</c:v>
                </c:pt>
                <c:pt idx="2">
                  <c:v>17.899999999999999</c:v>
                </c:pt>
                <c:pt idx="3">
                  <c:v>12.4</c:v>
                </c:pt>
                <c:pt idx="4">
                  <c:v>7.9</c:v>
                </c:pt>
                <c:pt idx="5">
                  <c:v>6.2</c:v>
                </c:pt>
                <c:pt idx="6">
                  <c:v>6.3999999999999995</c:v>
                </c:pt>
                <c:pt idx="7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8C-446C-B100-3291A9F001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80"/>
        </c:scaling>
        <c:delete val="1"/>
        <c:axPos val="t"/>
        <c:numFmt formatCode="General" sourceLinked="1"/>
        <c:majorTickMark val="out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53371555355734"/>
          <c:y val="0.11999237852842669"/>
          <c:w val="0.73848606648400772"/>
          <c:h val="0.880007776913676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E3-42D6-942F-1A4ADA8B7B1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E3-42D6-942F-1A4ADA8B7B1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8-4CB5-AE1D-277F0812E02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8-4CB5-AE1D-277F0812E02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8-4CB5-AE1D-277F0812E02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88-4CB5-AE1D-277F0812E0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Σίγουρα Όχι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15.1</c:v>
                </c:pt>
                <c:pt idx="1">
                  <c:v>26.9</c:v>
                </c:pt>
                <c:pt idx="2">
                  <c:v>25.8</c:v>
                </c:pt>
                <c:pt idx="3">
                  <c:v>18.7</c:v>
                </c:pt>
                <c:pt idx="4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763202048"/>
        <c:axId val="763196608"/>
      </c:barChart>
      <c:catAx>
        <c:axId val="76320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196608"/>
        <c:crosses val="autoZero"/>
        <c:auto val="1"/>
        <c:lblAlgn val="ctr"/>
        <c:lblOffset val="100"/>
        <c:noMultiLvlLbl val="0"/>
      </c:catAx>
      <c:valAx>
        <c:axId val="76319660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2020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53371555355734"/>
          <c:y val="0.11999237852842669"/>
          <c:w val="0.73848606648400772"/>
          <c:h val="0.85515637151427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E3-42D6-942F-1A4ADA8B7B1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E3-42D6-942F-1A4ADA8B7B1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8-4CB5-AE1D-277F0812E02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8-4CB5-AE1D-277F0812E02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8-4CB5-AE1D-277F0812E02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88-4CB5-AE1D-277F0812E0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Σίγουρα Όχι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11.3</c:v>
                </c:pt>
                <c:pt idx="1">
                  <c:v>30.1</c:v>
                </c:pt>
                <c:pt idx="2">
                  <c:v>26.2</c:v>
                </c:pt>
                <c:pt idx="3">
                  <c:v>18.5</c:v>
                </c:pt>
                <c:pt idx="4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763202048"/>
        <c:axId val="763196608"/>
      </c:barChart>
      <c:catAx>
        <c:axId val="76320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196608"/>
        <c:crosses val="autoZero"/>
        <c:auto val="1"/>
        <c:lblAlgn val="ctr"/>
        <c:lblOffset val="100"/>
        <c:noMultiLvlLbl val="0"/>
      </c:catAx>
      <c:valAx>
        <c:axId val="76319660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2020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009329362014397"/>
          <c:y val="9.1181156639161307E-2"/>
          <c:w val="0.28776485420538861"/>
          <c:h val="0.8756726894958105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1-4697-BE10-2C06D15B4D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A71-4697-BE10-2C06D15B4D4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A71-4697-BE10-2C06D15B4D4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A71-4697-BE10-2C06D15B4D4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A71-4697-BE10-2C06D15B4D4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A71-4697-BE10-2C06D15B4D4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A71-4697-BE10-2C06D15B4D4D}"/>
              </c:ext>
            </c:extLst>
          </c:dPt>
          <c:dLbls>
            <c:dLbl>
              <c:idx val="0"/>
              <c:layout>
                <c:manualLayout>
                  <c:x val="1.7422867513611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1-4697-BE10-2C06D15B4D4D}"/>
                </c:ext>
              </c:extLst>
            </c:dLbl>
            <c:dLbl>
              <c:idx val="1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1-4697-BE10-2C06D15B4D4D}"/>
                </c:ext>
              </c:extLst>
            </c:dLbl>
            <c:dLbl>
              <c:idx val="2"/>
              <c:layout>
                <c:manualLayout>
                  <c:x val="1.1615245009074408E-2"/>
                  <c:y val="6.857142857142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1-4697-BE10-2C06D15B4D4D}"/>
                </c:ext>
              </c:extLst>
            </c:dLbl>
            <c:dLbl>
              <c:idx val="3"/>
              <c:layout>
                <c:manualLayout>
                  <c:x val="1.0163339382940059E-2"/>
                  <c:y val="-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1-4697-BE10-2C06D15B4D4D}"/>
                </c:ext>
              </c:extLst>
            </c:dLbl>
            <c:dLbl>
              <c:idx val="4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1-4697-BE10-2C06D15B4D4D}"/>
                </c:ext>
              </c:extLst>
            </c:dLbl>
            <c:dLbl>
              <c:idx val="5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1-4697-BE10-2C06D15B4D4D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71-4697-BE10-2C06D15B4D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Να δω αποτέλεσμα στη ζωή μου / στην καθημερινότητα μου</c:v>
                </c:pt>
                <c:pt idx="1">
                  <c:v>Να αισθάνομαι δικαιοσύνη</c:v>
                </c:pt>
                <c:pt idx="2">
                  <c:v>Να αλλάξει το πολιτικό ήθος στην χώρα</c:v>
                </c:pt>
                <c:pt idx="3">
                  <c:v>Tο πρόσωπο του αρχηγού του κόμματος</c:v>
                </c:pt>
                <c:pt idx="4">
                  <c:v>Να υπάρξει σταθερότητα</c:v>
                </c:pt>
                <c:pt idx="5">
                  <c:v>Να πάει η χώρα μπροστά</c:v>
                </c:pt>
                <c:pt idx="6">
                  <c:v>Να εκφράσω την διαμαρτυρία μου</c:v>
                </c:pt>
                <c:pt idx="7">
                  <c:v>ΔΞ/ΔΑ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</c:v>
                </c:pt>
                <c:pt idx="1">
                  <c:v>19.399999999999999</c:v>
                </c:pt>
                <c:pt idx="2">
                  <c:v>12.8</c:v>
                </c:pt>
                <c:pt idx="3">
                  <c:v>11.4</c:v>
                </c:pt>
                <c:pt idx="4">
                  <c:v>9.8000000000000007</c:v>
                </c:pt>
                <c:pt idx="5">
                  <c:v>9.1999999999999993</c:v>
                </c:pt>
                <c:pt idx="6">
                  <c:v>1.9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71-4697-BE10-2C06D15B4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6573728"/>
        <c:axId val="466567456"/>
      </c:barChart>
      <c:catAx>
        <c:axId val="46657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67456"/>
        <c:crosses val="autoZero"/>
        <c:auto val="0"/>
        <c:lblAlgn val="ctr"/>
        <c:lblOffset val="100"/>
        <c:noMultiLvlLbl val="0"/>
      </c:catAx>
      <c:valAx>
        <c:axId val="466567456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66573728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36761271580374E-2"/>
          <c:y val="4.9379155209960383E-2"/>
          <c:w val="0.9760992710021027"/>
          <c:h val="0.901241689580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ΙΟΥΛΙΟΣ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7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B13-4F49-8A23-DF0C08FF66F1}"/>
              </c:ext>
            </c:extLst>
          </c:dPt>
          <c:dPt>
            <c:idx val="8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D7-48F3-9147-66B7685B89A0}"/>
              </c:ext>
            </c:extLst>
          </c:dPt>
          <c:dPt>
            <c:idx val="1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E5-4F7F-BF78-5C3CE3CA984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A0-4129-9486-53878FD70F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F5F-4981-9AA9-4BF7CD1D8C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3D2-499E-86D7-3766FE1FA59A}"/>
              </c:ext>
            </c:extLst>
          </c:dPt>
          <c:dLbls>
            <c:dLbl>
              <c:idx val="0"/>
              <c:layout>
                <c:manualLayout>
                  <c:x val="-2.3438796511896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-1.0937534751865267E-3"/>
                  <c:y val="7.6442406515300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-3.1993101808209054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-2.6489261780561139E-3"/>
                  <c:y val="1.146636097729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5"/>
              <c:layout>
                <c:manualLayout>
                  <c:x val="3.051320699194698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-4.6877593023792943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-1.4063277907137883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13-4F49-8A23-DF0C08FF66F1}"/>
                </c:ext>
              </c:extLst>
            </c:dLbl>
            <c:dLbl>
              <c:idx val="9"/>
              <c:layout>
                <c:manualLayout>
                  <c:x val="1.488449121558389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1.4196725069760359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D7-48F3-9147-66B7685B8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ΝΕΑ ΔΗΜΟΚΡΑΤΙΑ</c:v>
                </c:pt>
                <c:pt idx="1">
                  <c:v>ΕΛΑΣ – Κόμμα Αλέξη Τσίπρα</c:v>
                </c:pt>
                <c:pt idx="2">
                  <c:v>ΠΑΣΟΚ - ΚΙΝΑΛ</c:v>
                </c:pt>
                <c:pt idx="3">
                  <c:v>Ελπίδα για την Δημοκρατία- Κόμμα Μαρίας Καρυστιανού</c:v>
                </c:pt>
                <c:pt idx="4">
                  <c:v>ΕΛΛΗΝΙΚΗ ΛΥΣΗ</c:v>
                </c:pt>
                <c:pt idx="5">
                  <c:v>Κ.Κ.Ε.</c:v>
                </c:pt>
                <c:pt idx="6">
                  <c:v>ΠΛΕΥΣΗ ΕΛΕΥΘΕΡΙΑΣ</c:v>
                </c:pt>
                <c:pt idx="7">
                  <c:v>ΦΩΝΗ ΛΟΓΙΚΗΣ</c:v>
                </c:pt>
                <c:pt idx="8">
                  <c:v>ΜΕΡΑ 25</c:v>
                </c:pt>
                <c:pt idx="9">
                  <c:v>Δημοκράτες -Προοδευτικό Κέντρο- Κόμμα Στέφανου Κασσελάκη</c:v>
                </c:pt>
                <c:pt idx="10">
                  <c:v>ΣΥ.ΡΙ.ΖΑ Π.Σ.</c:v>
                </c:pt>
                <c:pt idx="11">
                  <c:v>Νέα Αριστερά</c:v>
                </c:pt>
                <c:pt idx="12">
                  <c:v>ΑΛΛΟ</c:v>
                </c:pt>
                <c:pt idx="13">
                  <c:v>ΔΕΝ ΑΠΟΦ./ΔΞ/ΔΑ</c:v>
                </c:pt>
                <c:pt idx="14">
                  <c:v>ΛΕΥΚΟ/ΑΚΥΡΟ/ΑΠΟΧΗ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23.8</c:v>
                </c:pt>
                <c:pt idx="1">
                  <c:v>14.4</c:v>
                </c:pt>
                <c:pt idx="2">
                  <c:v>9.1</c:v>
                </c:pt>
                <c:pt idx="3">
                  <c:v>7.2</c:v>
                </c:pt>
                <c:pt idx="4">
                  <c:v>7.1</c:v>
                </c:pt>
                <c:pt idx="5">
                  <c:v>6</c:v>
                </c:pt>
                <c:pt idx="6">
                  <c:v>4.0999999999999996</c:v>
                </c:pt>
                <c:pt idx="7">
                  <c:v>2.7</c:v>
                </c:pt>
                <c:pt idx="8">
                  <c:v>2.5</c:v>
                </c:pt>
                <c:pt idx="9">
                  <c:v>1.7</c:v>
                </c:pt>
                <c:pt idx="10">
                  <c:v>1.2</c:v>
                </c:pt>
                <c:pt idx="11">
                  <c:v>0.9</c:v>
                </c:pt>
                <c:pt idx="12">
                  <c:v>1.3</c:v>
                </c:pt>
                <c:pt idx="13">
                  <c:v>12.7</c:v>
                </c:pt>
                <c:pt idx="1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740230064"/>
        <c:axId val="1740228400"/>
      </c:bar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36761271580374E-2"/>
          <c:y val="4.9379155209960383E-2"/>
          <c:w val="0.9760992710021027"/>
          <c:h val="0.901241689580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ΙΟΥΛΙΟΣ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7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B13-4F49-8A23-DF0C08FF66F1}"/>
              </c:ext>
            </c:extLst>
          </c:dPt>
          <c:dPt>
            <c:idx val="8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rgbClr val="CC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D7-48F3-9147-66B7685B89A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E5-4F7F-BF78-5C3CE3CA984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A0-4129-9486-53878FD70F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F5F-4981-9AA9-4BF7CD1D8C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3D2-499E-86D7-3766FE1FA59A}"/>
              </c:ext>
            </c:extLst>
          </c:dPt>
          <c:dLbls>
            <c:dLbl>
              <c:idx val="0"/>
              <c:layout>
                <c:manualLayout>
                  <c:x val="-2.3438796511896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-1.0937534751865267E-3"/>
                  <c:y val="7.6442406515300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-3.1993101808209054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-2.6489261780561139E-3"/>
                  <c:y val="1.146636097729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5"/>
              <c:layout>
                <c:manualLayout>
                  <c:x val="3.051320699194698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-4.6877593023792943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-1.4063277907137883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13-4F49-8A23-DF0C08FF66F1}"/>
                </c:ext>
              </c:extLst>
            </c:dLbl>
            <c:dLbl>
              <c:idx val="9"/>
              <c:layout>
                <c:manualLayout>
                  <c:x val="1.488449121558389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1.4196725069760359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D7-48F3-9147-66B7685B8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ΝΕΑ ΔΗΜΟΚΡΑΤΙΑ</c:v>
                </c:pt>
                <c:pt idx="1">
                  <c:v>ΣΥ.ΡΙ.ΖΑ Π.Σ.</c:v>
                </c:pt>
                <c:pt idx="2">
                  <c:v>ΠΑΣΟΚ - ΚΙΝΑΛ</c:v>
                </c:pt>
                <c:pt idx="3">
                  <c:v>Κ.Κ.Ε.</c:v>
                </c:pt>
                <c:pt idx="4">
                  <c:v>ΕΛΛΗΝΙΚΗ ΛΥΣΗ</c:v>
                </c:pt>
                <c:pt idx="5">
                  <c:v>ΝΙΚΗ</c:v>
                </c:pt>
                <c:pt idx="6">
                  <c:v>ΠΛΕΥΣΗ ΕΛΕΥΘΕΡΙΑΣ</c:v>
                </c:pt>
                <c:pt idx="7">
                  <c:v>ΝΕΑ ΑΡΙΣΤΕΡΑ</c:v>
                </c:pt>
                <c:pt idx="8">
                  <c:v>ΜΕΡΑ 25</c:v>
                </c:pt>
                <c:pt idx="9">
                  <c:v>ΦΩΝΗ ΛΟΓΙΚΗΣ</c:v>
                </c:pt>
                <c:pt idx="10">
                  <c:v>ΚΙΝΗΜΑ ΔΗΜΟΚΡΑΤΙΑΣ</c:v>
                </c:pt>
                <c:pt idx="11">
                  <c:v>ΑΛΛΟ</c:v>
                </c:pt>
                <c:pt idx="12">
                  <c:v>ΔΕΝ ΑΠΟΦ./ΔΞ/ΔΑ</c:v>
                </c:pt>
                <c:pt idx="13">
                  <c:v>ΛΕΥΚΟ/ΑΚΥΡΟ/ΑΠΟΧΗ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22.6</c:v>
                </c:pt>
                <c:pt idx="1">
                  <c:v>6</c:v>
                </c:pt>
                <c:pt idx="2">
                  <c:v>10.9</c:v>
                </c:pt>
                <c:pt idx="3">
                  <c:v>6.7</c:v>
                </c:pt>
                <c:pt idx="4">
                  <c:v>9.1</c:v>
                </c:pt>
                <c:pt idx="5">
                  <c:v>1.9</c:v>
                </c:pt>
                <c:pt idx="6">
                  <c:v>7.5</c:v>
                </c:pt>
                <c:pt idx="7">
                  <c:v>1.2</c:v>
                </c:pt>
                <c:pt idx="8">
                  <c:v>2.2999999999999998</c:v>
                </c:pt>
                <c:pt idx="9">
                  <c:v>3.9</c:v>
                </c:pt>
                <c:pt idx="10">
                  <c:v>1.5</c:v>
                </c:pt>
                <c:pt idx="11">
                  <c:v>3.9</c:v>
                </c:pt>
                <c:pt idx="12">
                  <c:v>17.399999999999999</c:v>
                </c:pt>
                <c:pt idx="1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740230064"/>
        <c:axId val="1740228400"/>
      </c:bar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36761271580374E-2"/>
          <c:y val="4.9379155209960383E-2"/>
          <c:w val="0.9760992710021027"/>
          <c:h val="0.901241689580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ΙΟΥΛΙΟΣ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7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B13-4F49-8A23-DF0C08FF66F1}"/>
              </c:ext>
            </c:extLst>
          </c:dPt>
          <c:dPt>
            <c:idx val="8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rgbClr val="CC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D7-48F3-9147-66B7685B89A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E5-4F7F-BF78-5C3CE3CA984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A0-4129-9486-53878FD70F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F5F-4981-9AA9-4BF7CD1D8C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3D2-499E-86D7-3766FE1FA59A}"/>
              </c:ext>
            </c:extLst>
          </c:dPt>
          <c:dLbls>
            <c:dLbl>
              <c:idx val="0"/>
              <c:layout>
                <c:manualLayout>
                  <c:x val="-2.3438796511896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-1.0937534751865267E-3"/>
                  <c:y val="7.6442406515300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-3.1993101808209054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-2.6489261780561139E-3"/>
                  <c:y val="1.146636097729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5"/>
              <c:layout>
                <c:manualLayout>
                  <c:x val="3.051320699194698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-4.6877593023792943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-1.4063277907137883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13-4F49-8A23-DF0C08FF66F1}"/>
                </c:ext>
              </c:extLst>
            </c:dLbl>
            <c:dLbl>
              <c:idx val="9"/>
              <c:layout>
                <c:manualLayout>
                  <c:x val="1.488449121558389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1.4196725069760359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D7-48F3-9147-66B7685B8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ΝΕΑ ΔΗΜΟΚΡΑΤΙΑ</c:v>
                </c:pt>
                <c:pt idx="1">
                  <c:v>ΣΥ.ΡΙ.ΖΑ Π.Σ.</c:v>
                </c:pt>
                <c:pt idx="2">
                  <c:v>ΠΑΣΟΚ - ΚΙΝΑΛ</c:v>
                </c:pt>
                <c:pt idx="3">
                  <c:v>Κ.Κ.Ε.</c:v>
                </c:pt>
                <c:pt idx="4">
                  <c:v>ΕΛΛΗΝΙΚΗ ΛΥΣΗ</c:v>
                </c:pt>
                <c:pt idx="5">
                  <c:v>ΝΙΚΗ</c:v>
                </c:pt>
                <c:pt idx="6">
                  <c:v>ΠΛΕΥΣΗ ΕΛΕΥΘΕΡΙΑΣ</c:v>
                </c:pt>
                <c:pt idx="7">
                  <c:v>ΝΕΑ ΑΡΙΣΤΕΡΑ</c:v>
                </c:pt>
                <c:pt idx="8">
                  <c:v>ΜΕΡΑ 25</c:v>
                </c:pt>
                <c:pt idx="9">
                  <c:v>ΦΩΝΗ ΛΟΓΙΚΗΣ</c:v>
                </c:pt>
                <c:pt idx="10">
                  <c:v>ΚΙΝΗΜΑ ΔΗΜΟΚΡΑΤΙΑΣ</c:v>
                </c:pt>
                <c:pt idx="11">
                  <c:v>ΑΛΛΟ</c:v>
                </c:pt>
                <c:pt idx="12">
                  <c:v>ΔΕΝ ΑΠΟΦ./ΔΞ/ΔΑ</c:v>
                </c:pt>
                <c:pt idx="13">
                  <c:v>ΛΕΥΚΟ/ΑΚΥΡΟ/ΑΠΟΧΗ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23.7</c:v>
                </c:pt>
                <c:pt idx="1">
                  <c:v>4.9000000000000004</c:v>
                </c:pt>
                <c:pt idx="2">
                  <c:v>11</c:v>
                </c:pt>
                <c:pt idx="3">
                  <c:v>7</c:v>
                </c:pt>
                <c:pt idx="4">
                  <c:v>8.5</c:v>
                </c:pt>
                <c:pt idx="5">
                  <c:v>2.2999999999999998</c:v>
                </c:pt>
                <c:pt idx="6">
                  <c:v>10.7</c:v>
                </c:pt>
                <c:pt idx="7">
                  <c:v>1.5</c:v>
                </c:pt>
                <c:pt idx="8">
                  <c:v>2.4</c:v>
                </c:pt>
                <c:pt idx="9">
                  <c:v>2</c:v>
                </c:pt>
                <c:pt idx="10">
                  <c:v>2.2999999999999998</c:v>
                </c:pt>
                <c:pt idx="11">
                  <c:v>2.1</c:v>
                </c:pt>
                <c:pt idx="12">
                  <c:v>16.3</c:v>
                </c:pt>
                <c:pt idx="1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740230064"/>
        <c:axId val="1740228400"/>
      </c:bar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513711648113"/>
          <c:y val="2.7428571428571445E-2"/>
          <c:w val="0.92519587864584074"/>
          <c:h val="0.8756726894958105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1-4697-BE10-2C06D15B4D4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A71-4697-BE10-2C06D15B4D4D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A71-4697-BE10-2C06D15B4D4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A71-4697-BE10-2C06D15B4D4D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A71-4697-BE10-2C06D15B4D4D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A71-4697-BE10-2C06D15B4D4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A71-4697-BE10-2C06D15B4D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ΝΔ</c:v>
                </c:pt>
                <c:pt idx="1">
                  <c:v>ΕΛΑΣ</c:v>
                </c:pt>
                <c:pt idx="2">
                  <c:v>ΕΛΠΙΔΑ ΓΙΑ ΔΗΜΟΚΡΑΤΙΑ</c:v>
                </c:pt>
                <c:pt idx="3">
                  <c:v>ΠΑΣΟΚ</c:v>
                </c:pt>
                <c:pt idx="4">
                  <c:v>ΚΚΕ</c:v>
                </c:pt>
                <c:pt idx="5">
                  <c:v>ΕΛΛ.ΛΥΣΗ</c:v>
                </c:pt>
                <c:pt idx="6">
                  <c:v>ΠΛΕΥΣΗ ΕΛΕΥΘ</c:v>
                </c:pt>
                <c:pt idx="7">
                  <c:v>ΜΕΡΑ 25</c:v>
                </c:pt>
                <c:pt idx="8">
                  <c:v>ΦΩΝΗ ΛΟΓΙΚΗΣ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0.86680000000000001</c:v>
                </c:pt>
                <c:pt idx="1">
                  <c:v>0.85020000000000007</c:v>
                </c:pt>
                <c:pt idx="2">
                  <c:v>0.82900000000000007</c:v>
                </c:pt>
                <c:pt idx="3">
                  <c:v>0.85099999999999998</c:v>
                </c:pt>
                <c:pt idx="4">
                  <c:v>0.85619999999999996</c:v>
                </c:pt>
                <c:pt idx="5">
                  <c:v>0.8226</c:v>
                </c:pt>
                <c:pt idx="6">
                  <c:v>0.78979999999999995</c:v>
                </c:pt>
                <c:pt idx="7">
                  <c:v>0.76900000000000002</c:v>
                </c:pt>
                <c:pt idx="8">
                  <c:v>0.78760000000000008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71-4697-BE10-2C06D15B4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6573728"/>
        <c:axId val="466567456"/>
      </c:barChart>
      <c:catAx>
        <c:axId val="46657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67456"/>
        <c:crosses val="autoZero"/>
        <c:auto val="0"/>
        <c:lblAlgn val="ctr"/>
        <c:lblOffset val="100"/>
        <c:noMultiLvlLbl val="0"/>
      </c:catAx>
      <c:valAx>
        <c:axId val="466567456"/>
        <c:scaling>
          <c:orientation val="minMax"/>
          <c:max val="0.9"/>
          <c:min val="0.70000000000000007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66573728"/>
        <c:crosses val="max"/>
        <c:crossBetween val="between"/>
        <c:majorUnit val="5.000000000000001E-2"/>
        <c:minorUnit val="1.0000000000000002E-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>
            <a:lvl1pPr algn="l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78" y="1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>
            <a:lvl1pPr algn="r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b" anchorCtr="0" compatLnSpc="1">
            <a:prstTxWarp prst="textNoShape">
              <a:avLst/>
            </a:prstTxWarp>
          </a:bodyPr>
          <a:lstStyle>
            <a:lvl1pPr algn="l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b" anchorCtr="0" compatLnSpc="1">
            <a:prstTxWarp prst="textNoShape">
              <a:avLst/>
            </a:prstTxWarp>
          </a:bodyPr>
          <a:lstStyle>
            <a:lvl1pPr algn="r" defTabSz="914228" eaLnBrk="1" hangingPunct="1">
              <a:defRPr sz="1300"/>
            </a:lvl1pPr>
          </a:lstStyle>
          <a:p>
            <a:pPr>
              <a:defRPr/>
            </a:pPr>
            <a:fld id="{C28F2AE3-AF3A-42EB-B1C8-AB61D7AB3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54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>
            <a:lvl1pPr algn="l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78" y="1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>
            <a:lvl1pPr algn="r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3" y="4718988"/>
            <a:ext cx="4983259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b" anchorCtr="0" compatLnSpc="1">
            <a:prstTxWarp prst="textNoShape">
              <a:avLst/>
            </a:prstTxWarp>
          </a:bodyPr>
          <a:lstStyle>
            <a:lvl1pPr algn="l" defTabSz="914228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699" rIns="91401" bIns="45699" numCol="1" anchor="b" anchorCtr="0" compatLnSpc="1">
            <a:prstTxWarp prst="textNoShape">
              <a:avLst/>
            </a:prstTxWarp>
          </a:bodyPr>
          <a:lstStyle>
            <a:lvl1pPr algn="r" defTabSz="914228" eaLnBrk="1" hangingPunct="1">
              <a:defRPr sz="1300"/>
            </a:lvl1pPr>
          </a:lstStyle>
          <a:p>
            <a:pPr>
              <a:defRPr/>
            </a:pPr>
            <a:fld id="{CE25F4E7-1D8F-4884-9265-08826D33A7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63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605" indent="-274411"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347" indent="-219529"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2973" indent="-219529"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3598" indent="-219529" defTabSz="8734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00" indent="-219529" defTabSz="873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6802" indent="-219529" defTabSz="873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38405" indent="-219529" defTabSz="873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90005" indent="-219529" defTabSz="873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0987AA-D525-4806-8BED-93EB2D3B925F}" type="slidenum">
              <a:rPr lang="en-GB" altLang="el-GR" smtClean="0"/>
              <a:pPr>
                <a:spcBef>
                  <a:spcPct val="0"/>
                </a:spcBef>
              </a:pPr>
              <a:t>3</a:t>
            </a:fld>
            <a:endParaRPr lang="en-GB" altLang="el-G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71806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25D37-78F2-9FA2-3CA9-643CED153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2B2E646-AF98-E664-1143-C19DFCCC99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815A0A7-3D6C-BD3B-1AA4-24310F585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l-GR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3043C50-CD99-2601-393C-941AE80FA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8224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6B62A-4B8D-3E3D-2336-8EECA8701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9E0D095-A1C3-7FE2-E748-1F37AC90E1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EA0CC2A-BDE3-B1E1-8A7D-C7C9B1748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l-GR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28600E0-9506-5F76-7390-28800A01F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919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19459" y="8429123"/>
            <a:ext cx="2843554" cy="4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65" tIns="42180" rIns="84365" bIns="42180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B77B4C5-EA7F-4648-997D-EF15EBC09809}" type="slidenum">
              <a:rPr lang="en-GB" altLang="el-GR" sz="1200">
                <a:solidFill>
                  <a:srgbClr val="000000"/>
                </a:solidFill>
              </a:rPr>
              <a:pPr algn="r"/>
              <a:t>5</a:t>
            </a:fld>
            <a:endParaRPr lang="en-GB" altLang="el-GR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666750"/>
            <a:ext cx="5915025" cy="3327400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905" y="4216133"/>
            <a:ext cx="4812771" cy="3991417"/>
          </a:xfrm>
          <a:noFill/>
        </p:spPr>
        <p:txBody>
          <a:bodyPr lIns="91392" tIns="42180" rIns="91392" bIns="42180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034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19459" y="8429123"/>
            <a:ext cx="2843554" cy="4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65" tIns="42180" rIns="84365" bIns="42180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747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7B4C5-EA7F-4648-997D-EF15EBC09809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747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666750"/>
            <a:ext cx="5915025" cy="3327400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905" y="4216133"/>
            <a:ext cx="4812771" cy="3991417"/>
          </a:xfrm>
          <a:noFill/>
        </p:spPr>
        <p:txBody>
          <a:bodyPr lIns="91392" tIns="42180" rIns="91392" bIns="42180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263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l-GR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29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96DE-FCE2-7C65-36F0-1545C2584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FAD6DDE-D4B0-DBAE-280A-0B38640CD5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1CCFEFA-6C5B-DE02-87B1-300434221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l-GR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D2D3555-66B2-C995-3F07-E2A2EF4CD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3791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l-GR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38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B4BFE-8055-12A8-3D39-57D5C2288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93DD1AA-DAEC-1B84-C47D-3CD755F864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23DB7-44D8-4B05-8EFB-013FDA40D51B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A301BBCB-DAB5-BAB6-DFDA-A4000F1533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D187A-1E30-4D8B-8692-D102E7CBEA34}" type="slidenum">
              <a:rPr kumimoji="0" lang="el-GR" altLang="el-G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altLang="el-G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03312189-0821-5239-328F-B3C5404764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5242A-54A8-4984-8DF9-B0B62FD9BCF5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D44BD870-6FA4-A8DE-8835-AF14F030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9238" y="825500"/>
            <a:ext cx="7215188" cy="4059238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4B0E89E1-8A20-775B-4FBD-3B516175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112" y="5134635"/>
            <a:ext cx="4903834" cy="4885329"/>
          </a:xfrm>
          <a:noFill/>
        </p:spPr>
        <p:txBody>
          <a:bodyPr lIns="91358" tIns="45679" rIns="91358" bIns="45679"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67903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F8D70-7EE1-04A1-FF79-5B6E9EB95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C1C5287-E123-2E7E-BD61-78AFFFB0AD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23DB7-44D8-4B05-8EFB-013FDA40D51B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9635609A-B43D-3334-8D6A-C48902F84C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D187A-1E30-4D8B-8692-D102E7CBEA34}" type="slidenum">
              <a:rPr kumimoji="0" lang="el-GR" altLang="el-G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altLang="el-G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8EBCC100-2922-2B2C-270E-135AE74F0C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5242A-54A8-4984-8DF9-B0B62FD9BCF5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3236E481-4B55-7E1B-29B5-A2D72212E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9238" y="825500"/>
            <a:ext cx="7215188" cy="4059238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43C807B6-AC94-DF78-BA48-A01079988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112" y="5134635"/>
            <a:ext cx="4903834" cy="4885329"/>
          </a:xfrm>
          <a:noFill/>
        </p:spPr>
        <p:txBody>
          <a:bodyPr lIns="91358" tIns="45679" rIns="91358" bIns="45679"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05833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F4090-0980-3C99-71FA-2A1AADEE1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063140D-DA33-EFBB-289F-B378FC452D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19459" y="8429123"/>
            <a:ext cx="2843554" cy="4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65" tIns="42180" rIns="84365" bIns="42180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747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7B4C5-EA7F-4648-997D-EF15EBC09809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747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DEF37FB-32A4-DDDC-CEFF-DA77BF8D9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666750"/>
            <a:ext cx="5915025" cy="3327400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97E62EA-985C-C03F-478D-C122ADA6F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5905" y="4216133"/>
            <a:ext cx="4812771" cy="3991417"/>
          </a:xfrm>
          <a:noFill/>
        </p:spPr>
        <p:txBody>
          <a:bodyPr lIns="91392" tIns="42180" rIns="91392" bIns="42180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1337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0D0ECC-4BFE-4F60-A376-0455148647E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658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6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4512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399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87818" y="651025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399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2024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159633" y="6287548"/>
            <a:ext cx="931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 userDrawn="1"/>
        </p:nvGraphicFramePr>
        <p:xfrm>
          <a:off x="2" y="6321249"/>
          <a:ext cx="635004" cy="53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249680" imgH="1249680" progId="Word.Picture.8">
                  <p:embed/>
                </p:oleObj>
              </mc:Choice>
              <mc:Fallback>
                <p:oleObj name="Picture" r:id="rId2" imgW="1249680" imgH="1249680" progId="Word.Picture.8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98" r="6335"/>
                      <a:stretch>
                        <a:fillRect/>
                      </a:stretch>
                    </p:blipFill>
                    <p:spPr bwMode="auto">
                      <a:xfrm>
                        <a:off x="2" y="6321249"/>
                        <a:ext cx="635004" cy="536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 userDrawn="1"/>
        </p:nvSpPr>
        <p:spPr>
          <a:xfrm>
            <a:off x="10392625" y="6629046"/>
            <a:ext cx="16914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defRPr/>
            </a:pPr>
            <a:r>
              <a:rPr lang="el-GR" altLang="en-US" sz="105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105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1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DAF20F-B193-4C29-ACF2-0A0D0DCE09FD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146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4512" y="6533192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888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76520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679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9F78-5B2C-AD14-27F0-6EDBEC3E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E38-AE49-A733-0706-0356A7F6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B777-4B6D-FB8A-D1B9-E53F390B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CBFB5F-5D17-4B2A-B49D-AF52E54C148D}" type="datetimeFigureOut"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3117-48F1-1CBD-675E-BF68B617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3384BA7-7B0A-A651-A852-1B2F64996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6520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774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54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8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9663581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dirty="0">
                <a:solidFill>
                  <a:srgbClr val="FFFF00"/>
                </a:solidFill>
              </a:rPr>
              <a:t>8</a:t>
            </a:r>
            <a:r>
              <a:rPr lang="el-GR" altLang="el-GR" sz="1800" b="1" dirty="0">
                <a:solidFill>
                  <a:srgbClr val="FFFF00"/>
                </a:solidFill>
              </a:rPr>
              <a:t>.</a:t>
            </a:r>
            <a:endParaRPr lang="en-GB" altLang="el-GR" sz="1800" b="1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4" r:id="rId3"/>
    <p:sldLayoutId id="2147483668" r:id="rId4"/>
    <p:sldLayoutId id="214748368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550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5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chart" Target="../charts/chart6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3.png"/><Relationship Id="rId3" Type="http://schemas.openxmlformats.org/officeDocument/2006/relationships/chart" Target="../charts/chart7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3.png"/><Relationship Id="rId3" Type="http://schemas.openxmlformats.org/officeDocument/2006/relationships/chart" Target="../charts/chart8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24.png"/><Relationship Id="rId9" Type="http://schemas.openxmlformats.org/officeDocument/2006/relationships/hyperlink" Target="http://www.pasok.gr/portal/gr/" TargetMode="External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chart" Target="../charts/chart10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73C26-DB76-2109-C095-7B9D845A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4" y="313425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u="none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u="none" dirty="0" err="1"/>
              <a:t>κλπ</a:t>
            </a:r>
            <a:r>
              <a:rPr lang="el-GR" altLang="en-US" sz="1800" i="0" u="none" dirty="0"/>
              <a:t>)</a:t>
            </a:r>
            <a:r>
              <a:rPr lang="en-US" altLang="en-US" sz="1800" i="0" u="none" dirty="0"/>
              <a:t> </a:t>
            </a:r>
            <a:r>
              <a:rPr lang="el-GR" altLang="en-US" sz="1800" i="0" u="none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250502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18" y="3380832"/>
            <a:ext cx="580745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l-GR" altLang="el-GR" sz="1800" b="1" dirty="0">
                <a:solidFill>
                  <a:srgbClr val="FFFF00"/>
                </a:solidFill>
              </a:rPr>
              <a:t>ΙΙΙ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. </a:t>
            </a:r>
            <a:r>
              <a:rPr lang="el-GR" altLang="el-GR" sz="1800" b="1" dirty="0"/>
              <a:t>Κύριο (1</a:t>
            </a:r>
            <a:r>
              <a:rPr lang="el-GR" altLang="el-GR" sz="1800" b="1" baseline="30000" dirty="0"/>
              <a:t>ο</a:t>
            </a:r>
            <a:r>
              <a:rPr lang="el-GR" altLang="el-GR" sz="1800" b="1" dirty="0"/>
              <a:t>) Κριτήριο Ψήφου</a:t>
            </a:r>
          </a:p>
          <a:p>
            <a:pPr>
              <a:lnSpc>
                <a:spcPct val="130000"/>
              </a:lnSpc>
            </a:pPr>
            <a:endParaRPr lang="el-GR" altLang="el-GR" sz="1800" b="1" dirty="0"/>
          </a:p>
        </p:txBody>
      </p:sp>
      <p:pic>
        <p:nvPicPr>
          <p:cNvPr id="9" name="Picture 7" descr="https://www.kathimerini.gr/wp-content/uploads/2025/09/kalpi-1.jpg?v=17588254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512" y="0"/>
            <a:ext cx="647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4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9696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61564-311C-44EF-A420-0380E504E75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91344" y="616207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4146EA-F6F2-73AE-96BB-00ED6531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81" y="-106687"/>
            <a:ext cx="9918575" cy="116031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l-GR" altLang="el-GR" sz="1800" b="1" i="0" dirty="0">
                <a:solidFill>
                  <a:srgbClr val="A50021"/>
                </a:solidFill>
                <a:ea typeface="+mj-ea"/>
                <a:cs typeface="+mj-cs"/>
              </a:rPr>
              <a:t>ΙΙΙ</a:t>
            </a:r>
            <a:r>
              <a:rPr lang="el-GR" altLang="el-GR" sz="1800" b="1" dirty="0">
                <a:solidFill>
                  <a:srgbClr val="A50021"/>
                </a:solidFill>
                <a:ea typeface="+mj-ea"/>
                <a:cs typeface="+mj-cs"/>
              </a:rPr>
              <a:t>. </a:t>
            </a:r>
            <a:r>
              <a:rPr lang="el-GR" altLang="el-GR" sz="1800" b="1" i="0" dirty="0">
                <a:ea typeface="+mj-ea"/>
                <a:cs typeface="+mj-cs"/>
              </a:rPr>
              <a:t>Κύριο (1</a:t>
            </a:r>
            <a:r>
              <a:rPr lang="el-GR" altLang="el-GR" sz="1800" b="1" i="0" baseline="30000" dirty="0">
                <a:ea typeface="+mj-ea"/>
                <a:cs typeface="+mj-cs"/>
              </a:rPr>
              <a:t>ο</a:t>
            </a:r>
            <a:r>
              <a:rPr lang="el-GR" altLang="el-GR" sz="1800" b="1" i="0" dirty="0">
                <a:ea typeface="+mj-ea"/>
                <a:cs typeface="+mj-cs"/>
              </a:rPr>
              <a:t>) Κριτήριο Ψήφου</a:t>
            </a:r>
          </a:p>
          <a:p>
            <a:pPr lvl="0"/>
            <a:r>
              <a:rPr lang="el-GR" sz="1100" i="0" dirty="0">
                <a:solidFill>
                  <a:srgbClr val="FFFFFF">
                    <a:lumMod val="50000"/>
                  </a:srgbClr>
                </a:solidFill>
                <a:ea typeface="Times New Roman" panose="02020603050405020304" pitchFamily="18" charset="0"/>
              </a:rPr>
              <a:t>Όταν έρθει η ώρα να αποφασίσετε τι θα ψηφίσετε, ποιο πιστεύετε ότι θα είναι το πιο σημαντικό κριτήριο για εσάς από αυτά που βλέπετε στην λίστα / που θα σας διαβάσω; Μπορεί να υπάρχουν και πολλά άλλα κριτήρια, τώρα όμως παρακαλώ πολύ αξιολογήστε τα συγκεκριμένα</a:t>
            </a:r>
            <a:endParaRPr lang="el-GR" sz="1100" i="0" dirty="0">
              <a:solidFill>
                <a:srgbClr val="FFFFFF">
                  <a:lumMod val="50000"/>
                </a:srgbClr>
              </a:solidFill>
            </a:endParaRPr>
          </a:p>
          <a:p>
            <a:r>
              <a:rPr lang="el-GR" altLang="el-GR" sz="1200" b="1" i="0" kern="0" dirty="0">
                <a:solidFill>
                  <a:srgbClr val="808080"/>
                </a:solidFill>
                <a:ea typeface="+mj-ea"/>
                <a:cs typeface="+mj-cs"/>
              </a:rPr>
              <a:t>Σύνολο ερωτηθέντων (Ν=2000)</a:t>
            </a:r>
            <a:r>
              <a:rPr lang="el-GR" altLang="el-GR" b="1" i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altLang="el-GR" sz="2400" b="1" i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9403FA7-1B1A-009C-F649-76EA7A345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222307"/>
              </p:ext>
            </p:extLst>
          </p:nvPr>
        </p:nvGraphicFramePr>
        <p:xfrm>
          <a:off x="191344" y="692696"/>
          <a:ext cx="114100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343E1D-8999-9E59-F856-8C809BF90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29406"/>
              </p:ext>
            </p:extLst>
          </p:nvPr>
        </p:nvGraphicFramePr>
        <p:xfrm>
          <a:off x="486619" y="3770400"/>
          <a:ext cx="11298016" cy="2662519"/>
        </p:xfrm>
        <a:graphic>
          <a:graphicData uri="http://schemas.openxmlformats.org/drawingml/2006/table">
            <a:tbl>
              <a:tblPr/>
              <a:tblGrid>
                <a:gridCol w="3017093">
                  <a:extLst>
                    <a:ext uri="{9D8B030D-6E8A-4147-A177-3AD203B41FA5}">
                      <a16:colId xmlns:a16="http://schemas.microsoft.com/office/drawing/2014/main" val="145420851"/>
                    </a:ext>
                  </a:extLst>
                </a:gridCol>
                <a:gridCol w="815215">
                  <a:extLst>
                    <a:ext uri="{9D8B030D-6E8A-4147-A177-3AD203B41FA5}">
                      <a16:colId xmlns:a16="http://schemas.microsoft.com/office/drawing/2014/main" val="2559574415"/>
                    </a:ext>
                  </a:extLst>
                </a:gridCol>
                <a:gridCol w="636508">
                  <a:extLst>
                    <a:ext uri="{9D8B030D-6E8A-4147-A177-3AD203B41FA5}">
                      <a16:colId xmlns:a16="http://schemas.microsoft.com/office/drawing/2014/main" val="3917954166"/>
                    </a:ext>
                  </a:extLst>
                </a:gridCol>
                <a:gridCol w="774052">
                  <a:extLst>
                    <a:ext uri="{9D8B030D-6E8A-4147-A177-3AD203B41FA5}">
                      <a16:colId xmlns:a16="http://schemas.microsoft.com/office/drawing/2014/main" val="3540325919"/>
                    </a:ext>
                  </a:extLst>
                </a:gridCol>
                <a:gridCol w="1108951">
                  <a:extLst>
                    <a:ext uri="{9D8B030D-6E8A-4147-A177-3AD203B41FA5}">
                      <a16:colId xmlns:a16="http://schemas.microsoft.com/office/drawing/2014/main" val="1067269314"/>
                    </a:ext>
                  </a:extLst>
                </a:gridCol>
                <a:gridCol w="636508">
                  <a:extLst>
                    <a:ext uri="{9D8B030D-6E8A-4147-A177-3AD203B41FA5}">
                      <a16:colId xmlns:a16="http://schemas.microsoft.com/office/drawing/2014/main" val="2463715128"/>
                    </a:ext>
                  </a:extLst>
                </a:gridCol>
                <a:gridCol w="636508">
                  <a:extLst>
                    <a:ext uri="{9D8B030D-6E8A-4147-A177-3AD203B41FA5}">
                      <a16:colId xmlns:a16="http://schemas.microsoft.com/office/drawing/2014/main" val="221037928"/>
                    </a:ext>
                  </a:extLst>
                </a:gridCol>
                <a:gridCol w="636508">
                  <a:extLst>
                    <a:ext uri="{9D8B030D-6E8A-4147-A177-3AD203B41FA5}">
                      <a16:colId xmlns:a16="http://schemas.microsoft.com/office/drawing/2014/main" val="4101486526"/>
                    </a:ext>
                  </a:extLst>
                </a:gridCol>
                <a:gridCol w="636508">
                  <a:extLst>
                    <a:ext uri="{9D8B030D-6E8A-4147-A177-3AD203B41FA5}">
                      <a16:colId xmlns:a16="http://schemas.microsoft.com/office/drawing/2014/main" val="1337702040"/>
                    </a:ext>
                  </a:extLst>
                </a:gridCol>
                <a:gridCol w="636508">
                  <a:extLst>
                    <a:ext uri="{9D8B030D-6E8A-4147-A177-3AD203B41FA5}">
                      <a16:colId xmlns:a16="http://schemas.microsoft.com/office/drawing/2014/main" val="4199866397"/>
                    </a:ext>
                  </a:extLst>
                </a:gridCol>
                <a:gridCol w="636508">
                  <a:extLst>
                    <a:ext uri="{9D8B030D-6E8A-4147-A177-3AD203B41FA5}">
                      <a16:colId xmlns:a16="http://schemas.microsoft.com/office/drawing/2014/main" val="2569742621"/>
                    </a:ext>
                  </a:extLst>
                </a:gridCol>
                <a:gridCol w="1127149">
                  <a:extLst>
                    <a:ext uri="{9D8B030D-6E8A-4147-A177-3AD203B41FA5}">
                      <a16:colId xmlns:a16="http://schemas.microsoft.com/office/drawing/2014/main" val="2424846077"/>
                    </a:ext>
                  </a:extLst>
                </a:gridCol>
              </a:tblGrid>
              <a:tr h="1836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l-G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===ΠΡΟΘΕΣΗ ΨΗΦΟΥ===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3881042"/>
                  </a:ext>
                </a:extLst>
              </a:tr>
              <a:tr h="55862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ΝΔ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ΕΛΑΣ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ΕΛΠΙΔΑ ΓΙΑ ΔΗΜΟΚΡΑΤΙΑ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ΠΑΣΟΚ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ΚΚΕ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ΕΛΛ.ΛΥΣΗ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ΠΛΕΥΣΗ ΕΛΕΥΘ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ΜΕΡΑ 25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ΦΩΝΗ ΛΟΓΙΚΗΣ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ΣΗΜΕΡΑ-ΣΥΝΟΛΟ ΑΔΙΕΥΚΡΙΝΙΣΤΗΣ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39033"/>
                  </a:ext>
                </a:extLst>
              </a:tr>
              <a:tr h="3410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Να δω αποτέλεσμα στη ζωή μου / στην καθημερινότητα μου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200699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Να αισθάνομαι δικαιοσύνη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045520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Να αλλάξει το πολιτικό ήθος στην χώρα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830593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Tο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πρόσωπο του αρχηγού του κόμματος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635919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Να υπάρξει σταθερότητα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1837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Να πάει η χώρα μπροστά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009943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Να εκφράσω την διαμαρτυρία μου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003989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746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62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518" y="3380832"/>
            <a:ext cx="501537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600" b="1" dirty="0">
                <a:solidFill>
                  <a:srgbClr val="FFFF00"/>
                </a:solidFill>
              </a:rPr>
              <a:t>Ι</a:t>
            </a:r>
            <a:r>
              <a:rPr lang="en-US" altLang="el-GR" sz="1600" b="1" dirty="0">
                <a:solidFill>
                  <a:srgbClr val="FFFF00"/>
                </a:solidFill>
              </a:rPr>
              <a:t>V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Πρόθεση ψήφου Βουλευτικών Εκλογών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Αναγωγή σε όσους έχουν πάρει θέση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884" y="4446670"/>
            <a:ext cx="6096000" cy="10673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Μετακινήσεις ψηφοφόρων</a:t>
            </a:r>
            <a:endParaRPr kumimoji="0" lang="en-US" alt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Συσπειρώσεις κομμάτων</a:t>
            </a:r>
            <a:endParaRPr kumimoji="0" lang="en-US" alt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Πολιτικός αυτοπροσδιορισμός ερωτώμενων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2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0A65F94A-2B05-9676-BC31-08331AFBD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359137"/>
              </p:ext>
            </p:extLst>
          </p:nvPr>
        </p:nvGraphicFramePr>
        <p:xfrm>
          <a:off x="208962" y="1452004"/>
          <a:ext cx="11690020" cy="340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Rectangle 13">
            <a:extLst>
              <a:ext uri="{FF2B5EF4-FFF2-40B4-BE49-F238E27FC236}">
                <a16:creationId xmlns:a16="http://schemas.microsoft.com/office/drawing/2014/main" id="{029F55C4-C2B1-6E4B-1665-184B1942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5556" y="4792664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7" name="Picture 8" descr="oikejorm_2003">
            <a:hlinkClick r:id="rId4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888" y="4811379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3">
            <a:extLst>
              <a:ext uri="{FF2B5EF4-FFF2-40B4-BE49-F238E27FC236}">
                <a16:creationId xmlns:a16="http://schemas.microsoft.com/office/drawing/2014/main" id="{08EC49B3-718F-D679-76E2-40DE2A98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080" y="4792517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293C82BE-EF43-B81F-ACB2-E01673D709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981" y="4762161"/>
            <a:ext cx="632779" cy="310260"/>
          </a:xfrm>
          <a:prstGeom prst="rect">
            <a:avLst/>
          </a:prstGeom>
        </p:spPr>
      </p:pic>
      <p:pic>
        <p:nvPicPr>
          <p:cNvPr id="123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588" y="4801885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93D26848-5DEF-9FA0-236D-D93D9897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07" y="4819888"/>
            <a:ext cx="5958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defRPr>
            </a:lvl1pPr>
            <a:lvl2pPr marL="742950" indent="-285750">
              <a:defRPr sz="1400"/>
            </a:lvl2pPr>
            <a:lvl3pPr marL="1143000" indent="-228600">
              <a:defRPr sz="1400"/>
            </a:lvl3pPr>
            <a:lvl4pPr marL="1600200" indent="-228600">
              <a:defRPr sz="1400"/>
            </a:lvl4pPr>
            <a:lvl5pPr marL="2057400" indent="-228600">
              <a:defRPr sz="1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9pPr>
          </a:lstStyle>
          <a:p>
            <a:r>
              <a:rPr lang="el-GR" altLang="en-US" dirty="0"/>
              <a:t>Άλλο </a:t>
            </a:r>
          </a:p>
          <a:p>
            <a:r>
              <a:rPr lang="el-GR" altLang="en-US" dirty="0"/>
              <a:t>Κόμμα </a:t>
            </a:r>
            <a:endParaRPr lang="en-US" altLang="en-US" dirty="0"/>
          </a:p>
        </p:txBody>
      </p:sp>
      <p:sp>
        <p:nvSpPr>
          <p:cNvPr id="149519" name="Text Box 21"/>
          <p:cNvSpPr txBox="1">
            <a:spLocks noChangeArrowheads="1"/>
          </p:cNvSpPr>
          <p:nvPr/>
        </p:nvSpPr>
        <p:spPr bwMode="auto">
          <a:xfrm>
            <a:off x="2475282" y="858127"/>
            <a:ext cx="6513828" cy="3970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n-US" sz="1800" b="1" noProof="0" dirty="0" err="1">
                <a:solidFill>
                  <a:srgbClr val="5F5F5F"/>
                </a:solidFill>
              </a:rPr>
              <a:t>Σ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007287" y="6492875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D348B2D6-B8A5-46D7-A783-18C74431EBB0}"/>
              </a:ext>
            </a:extLst>
          </p:cNvPr>
          <p:cNvSpPr/>
          <p:nvPr/>
        </p:nvSpPr>
        <p:spPr>
          <a:xfrm rot="5400000">
            <a:off x="10845519" y="1101561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-351396" y="85858"/>
            <a:ext cx="12192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</a:t>
            </a:r>
            <a:r>
              <a:rPr lang="el-GR" altLang="el-GR" sz="3200" b="1" dirty="0">
                <a:latin typeface="Calibri" panose="020F0502020204030204"/>
              </a:rPr>
              <a:t>Βουλευτικές Εκλογές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4D698CBA-A940-75A8-C524-C62B4A816FBF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10250815" y="943319"/>
            <a:ext cx="1557854" cy="861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" name="Picture 2" descr="Πλεύση Ελευθερίας.sv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820" y="4715842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331958" y="1303194"/>
            <a:ext cx="29037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Ιουνίου –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Ιουλίου 2026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/>
          <a:srcRect l="16572" t="23474" r="24286" b="27895"/>
          <a:stretch/>
        </p:blipFill>
        <p:spPr>
          <a:xfrm>
            <a:off x="8806483" y="4823547"/>
            <a:ext cx="611066" cy="292249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A5C741A-24C8-D8E5-B9D8-DDE9F7323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74204"/>
              </p:ext>
            </p:extLst>
          </p:nvPr>
        </p:nvGraphicFramePr>
        <p:xfrm>
          <a:off x="276042" y="5715591"/>
          <a:ext cx="1153262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896">
                  <a:extLst>
                    <a:ext uri="{9D8B030D-6E8A-4147-A177-3AD203B41FA5}">
                      <a16:colId xmlns:a16="http://schemas.microsoft.com/office/drawing/2014/main" val="3414083449"/>
                    </a:ext>
                  </a:extLst>
                </a:gridCol>
                <a:gridCol w="739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325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751660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751660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751660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751660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  <a:gridCol w="751660">
                  <a:extLst>
                    <a:ext uri="{9D8B030D-6E8A-4147-A177-3AD203B41FA5}">
                      <a16:colId xmlns:a16="http://schemas.microsoft.com/office/drawing/2014/main" val="3845519802"/>
                    </a:ext>
                  </a:extLst>
                </a:gridCol>
                <a:gridCol w="751660">
                  <a:extLst>
                    <a:ext uri="{9D8B030D-6E8A-4147-A177-3AD203B41FA5}">
                      <a16:colId xmlns:a16="http://schemas.microsoft.com/office/drawing/2014/main" val="1557241229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22,6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6,7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17,4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03" y="4779823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70979" y="5299988"/>
            <a:ext cx="162576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ΝΔ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 ΕΛΑΣ ±1,54%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71609" y="5442054"/>
            <a:ext cx="2257221" cy="2862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Μέτρηση Δεκεμβρίου 2025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1E37BD-3124-13E7-8F12-C9AAD9EA0F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0911" y="4810891"/>
            <a:ext cx="351483" cy="351483"/>
          </a:xfrm>
          <a:prstGeom prst="rect">
            <a:avLst/>
          </a:prstGeom>
        </p:spPr>
      </p:pic>
      <p:pic>
        <p:nvPicPr>
          <p:cNvPr id="5122" name="Picture 2" descr="Νέα Δημοκρατία">
            <a:extLst>
              <a:ext uri="{FF2B5EF4-FFF2-40B4-BE49-F238E27FC236}">
                <a16:creationId xmlns:a16="http://schemas.microsoft.com/office/drawing/2014/main" id="{D7C4152B-31D5-A039-C228-9817EF36A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534" r="26101" b="15666"/>
          <a:stretch>
            <a:fillRect/>
          </a:stretch>
        </p:blipFill>
        <p:spPr bwMode="auto">
          <a:xfrm>
            <a:off x="442540" y="4831173"/>
            <a:ext cx="446872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93FBFC-9AD9-61CC-BB70-0C0DC46F2DC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168" y="4811170"/>
            <a:ext cx="527750" cy="29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D19DC4-218B-0CD8-4FF7-0741872F17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5886" y="4890459"/>
            <a:ext cx="756924" cy="297250"/>
          </a:xfrm>
          <a:prstGeom prst="rect">
            <a:avLst/>
          </a:prstGeom>
        </p:spPr>
      </p:pic>
      <p:pic>
        <p:nvPicPr>
          <p:cNvPr id="8" name="Picture 7" descr="Καρυστιανού: «Θα φέρουμε ξανά το φως και την Ελπίδα» - Οι 20 στόχοι του  νέου κόμματος">
            <a:extLst>
              <a:ext uri="{FF2B5EF4-FFF2-40B4-BE49-F238E27FC236}">
                <a16:creationId xmlns:a16="http://schemas.microsoft.com/office/drawing/2014/main" id="{8AE8A7C9-18CA-2BDE-BB37-46635208C7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5264" y="4731579"/>
            <a:ext cx="762109" cy="424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CE74E-75F9-CCE3-9ABD-774C0BCDFBF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25831" t="22293" r="23863" b="21768"/>
          <a:stretch>
            <a:fillRect/>
          </a:stretch>
        </p:blipFill>
        <p:spPr>
          <a:xfrm>
            <a:off x="7379391" y="4760754"/>
            <a:ext cx="422331" cy="4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3725A-23EC-BB4B-ACEF-7660838A7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F58CB9BB-B836-6AB0-CE4B-E0614EAA7912}"/>
              </a:ext>
            </a:extLst>
          </p:cNvPr>
          <p:cNvGraphicFramePr/>
          <p:nvPr/>
        </p:nvGraphicFramePr>
        <p:xfrm>
          <a:off x="208962" y="1452004"/>
          <a:ext cx="11690020" cy="340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Rectangle 13">
            <a:extLst>
              <a:ext uri="{FF2B5EF4-FFF2-40B4-BE49-F238E27FC236}">
                <a16:creationId xmlns:a16="http://schemas.microsoft.com/office/drawing/2014/main" id="{4FE04D0E-7A06-9E1F-BA0E-D07751A8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109" y="4801586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7" name="Picture 8" descr="oikejorm_2003">
            <a:hlinkClick r:id="rId4"/>
            <a:extLst>
              <a:ext uri="{FF2B5EF4-FFF2-40B4-BE49-F238E27FC236}">
                <a16:creationId xmlns:a16="http://schemas.microsoft.com/office/drawing/2014/main" id="{AEFD21BB-AB90-8A3C-BB5B-E4607D21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263" y="4869160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3">
            <a:extLst>
              <a:ext uri="{FF2B5EF4-FFF2-40B4-BE49-F238E27FC236}">
                <a16:creationId xmlns:a16="http://schemas.microsoft.com/office/drawing/2014/main" id="{4790D53D-72B8-CFC9-A8BD-7D4DBEA4A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239" y="4797624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2C94B590-9287-9860-37D1-A54386D97A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058" y="4794839"/>
            <a:ext cx="632779" cy="310260"/>
          </a:xfrm>
          <a:prstGeom prst="rect">
            <a:avLst/>
          </a:prstGeom>
        </p:spPr>
      </p:pic>
      <p:pic>
        <p:nvPicPr>
          <p:cNvPr id="123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211C8AE2-9D6B-7294-87AA-C5B6075B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106" y="4863230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D0687690-DF2A-FE04-A8B4-D9300E9D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94" y="4831173"/>
            <a:ext cx="5958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defRPr>
            </a:lvl1pPr>
            <a:lvl2pPr marL="742950" indent="-285750">
              <a:defRPr sz="1400"/>
            </a:lvl2pPr>
            <a:lvl3pPr marL="1143000" indent="-228600">
              <a:defRPr sz="1400"/>
            </a:lvl3pPr>
            <a:lvl4pPr marL="1600200" indent="-228600">
              <a:defRPr sz="1400"/>
            </a:lvl4pPr>
            <a:lvl5pPr marL="2057400" indent="-228600">
              <a:defRPr sz="1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9pPr>
          </a:lstStyle>
          <a:p>
            <a:r>
              <a:rPr lang="el-GR" altLang="en-US" dirty="0"/>
              <a:t>Άλλο </a:t>
            </a:r>
          </a:p>
          <a:p>
            <a:r>
              <a:rPr lang="el-GR" altLang="en-US" dirty="0"/>
              <a:t>Κόμμα </a:t>
            </a:r>
            <a:endParaRPr lang="en-US" altLang="en-US" dirty="0"/>
          </a:p>
        </p:txBody>
      </p:sp>
      <p:sp>
        <p:nvSpPr>
          <p:cNvPr id="149519" name="Text Box 21">
            <a:extLst>
              <a:ext uri="{FF2B5EF4-FFF2-40B4-BE49-F238E27FC236}">
                <a16:creationId xmlns:a16="http://schemas.microsoft.com/office/drawing/2014/main" id="{BCD6CDD2-FAA7-97F0-C846-452C7F08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282" y="858127"/>
            <a:ext cx="6513828" cy="3970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n-US" sz="1800" b="1" noProof="0" dirty="0" err="1">
                <a:solidFill>
                  <a:srgbClr val="5F5F5F"/>
                </a:solidFill>
              </a:rPr>
              <a:t>Σ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E7E0E2-E612-C2C8-719D-0D64A577C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0446" y="6492875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03793067-0B2C-3770-6EAB-3C216E41E9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>
            <a:extLst>
              <a:ext uri="{FF2B5EF4-FFF2-40B4-BE49-F238E27FC236}">
                <a16:creationId xmlns:a16="http://schemas.microsoft.com/office/drawing/2014/main" id="{CE3802F4-9621-A79F-2E7F-1DB8D785B8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BE71583-D63C-0A47-1FC1-41894A25354F}"/>
              </a:ext>
            </a:extLst>
          </p:cNvPr>
          <p:cNvSpPr/>
          <p:nvPr/>
        </p:nvSpPr>
        <p:spPr>
          <a:xfrm rot="5400000">
            <a:off x="10845519" y="1101561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>
            <a:extLst>
              <a:ext uri="{FF2B5EF4-FFF2-40B4-BE49-F238E27FC236}">
                <a16:creationId xmlns:a16="http://schemas.microsoft.com/office/drawing/2014/main" id="{73693372-0077-99B4-7242-AB48511E4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1396" y="85858"/>
            <a:ext cx="12192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</a:t>
            </a:r>
            <a:r>
              <a:rPr lang="el-GR" altLang="el-GR" sz="3200" b="1" dirty="0">
                <a:latin typeface="Calibri" panose="020F0502020204030204"/>
              </a:rPr>
              <a:t>Βουλευτικές Εκλογές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4A36BEB9-6D0D-3B86-88B6-174A2677B185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FFA540E1-7F0F-DB93-EB6E-6AD364950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815" y="943319"/>
            <a:ext cx="1557854" cy="861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" name="Picture 2" descr="Πλεύση Ελευθερίας.svg">
            <a:extLst>
              <a:ext uri="{FF2B5EF4-FFF2-40B4-BE49-F238E27FC236}">
                <a16:creationId xmlns:a16="http://schemas.microsoft.com/office/drawing/2014/main" id="{2E650B74-5AE5-32A5-611E-59FD6629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391" y="4790245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EB831AE-89E9-9A87-5A4B-9B83D69D8120}"/>
              </a:ext>
            </a:extLst>
          </p:cNvPr>
          <p:cNvSpPr/>
          <p:nvPr/>
        </p:nvSpPr>
        <p:spPr>
          <a:xfrm>
            <a:off x="4545217" y="1303194"/>
            <a:ext cx="24772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Δεκεμβρίου 2025</a:t>
            </a:r>
          </a:p>
        </p:txBody>
      </p:sp>
      <p:pic>
        <p:nvPicPr>
          <p:cNvPr id="21506" name="Picture 2" descr="NIKH">
            <a:extLst>
              <a:ext uri="{FF2B5EF4-FFF2-40B4-BE49-F238E27FC236}">
                <a16:creationId xmlns:a16="http://schemas.microsoft.com/office/drawing/2014/main" id="{1E4CA74C-D9FE-7683-002D-1E03DB96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728" y="4815272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174DFE-F5CC-3CB6-D506-6AC5BCC4A9B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572" t="23474" r="24286" b="27895"/>
          <a:stretch/>
        </p:blipFill>
        <p:spPr>
          <a:xfrm>
            <a:off x="6190584" y="4843776"/>
            <a:ext cx="611066" cy="292249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D5499E7-5427-1184-54AC-AD81C86B2A16}"/>
              </a:ext>
            </a:extLst>
          </p:cNvPr>
          <p:cNvGraphicFramePr>
            <a:graphicFrameLocks noGrp="1"/>
          </p:cNvGraphicFramePr>
          <p:nvPr/>
        </p:nvGraphicFramePr>
        <p:xfrm>
          <a:off x="307975" y="5303684"/>
          <a:ext cx="115006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845519802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1557241229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" name="Picture 2" descr="ΦΩΝΗ ΛΟΓΙΚΗΣ - ΑΦΡΟΔΙΤΗ ΛΑΤΙΝΟΠΟΥΛΟΥ">
            <a:extLst>
              <a:ext uri="{FF2B5EF4-FFF2-40B4-BE49-F238E27FC236}">
                <a16:creationId xmlns:a16="http://schemas.microsoft.com/office/drawing/2014/main" id="{DC4CB34A-86B3-9AF6-DAD5-15DADA00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2" y="4800515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A67C13-AB06-7B1B-943E-28C8581EF28C}"/>
              </a:ext>
            </a:extLst>
          </p:cNvPr>
          <p:cNvSpPr/>
          <p:nvPr/>
        </p:nvSpPr>
        <p:spPr>
          <a:xfrm>
            <a:off x="456391" y="5703102"/>
            <a:ext cx="214834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ΝΔ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 </a:t>
            </a:r>
            <a:r>
              <a:rPr lang="el-GR" altLang="el-GR" sz="1100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ΠΑΣΟΚ/ΚΙΝΑΛ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08BA25-DBA1-C198-2A24-626A8B9D986B}"/>
              </a:ext>
            </a:extLst>
          </p:cNvPr>
          <p:cNvSpPr/>
          <p:nvPr/>
        </p:nvSpPr>
        <p:spPr>
          <a:xfrm>
            <a:off x="4619469" y="5703102"/>
            <a:ext cx="1938929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Μέτρηση Ιουνίου 2025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0C4E7-53EC-E461-AF94-CDCA8A4E450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9621" y="4771977"/>
            <a:ext cx="422331" cy="415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9B86CE-C1DE-E43D-E691-5530A89806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3503" y="4843776"/>
            <a:ext cx="351483" cy="351483"/>
          </a:xfrm>
          <a:prstGeom prst="rect">
            <a:avLst/>
          </a:prstGeom>
        </p:spPr>
      </p:pic>
      <p:pic>
        <p:nvPicPr>
          <p:cNvPr id="5122" name="Picture 2" descr="Νέα Δημοκρατία">
            <a:extLst>
              <a:ext uri="{FF2B5EF4-FFF2-40B4-BE49-F238E27FC236}">
                <a16:creationId xmlns:a16="http://schemas.microsoft.com/office/drawing/2014/main" id="{EF5DEB3E-A600-9127-FB56-1C1B6E22E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534" r="26101" b="15666"/>
          <a:stretch>
            <a:fillRect/>
          </a:stretch>
        </p:blipFill>
        <p:spPr bwMode="auto">
          <a:xfrm>
            <a:off x="545944" y="4863230"/>
            <a:ext cx="446872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51CD94-A2C1-57AA-785B-F35A58F8140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97" y="4864488"/>
            <a:ext cx="527750" cy="2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0A65F94A-2B05-9676-BC31-08331AFBD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547804"/>
              </p:ext>
            </p:extLst>
          </p:nvPr>
        </p:nvGraphicFramePr>
        <p:xfrm>
          <a:off x="208962" y="1452004"/>
          <a:ext cx="11690020" cy="340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Rectangle 13">
            <a:extLst>
              <a:ext uri="{FF2B5EF4-FFF2-40B4-BE49-F238E27FC236}">
                <a16:creationId xmlns:a16="http://schemas.microsoft.com/office/drawing/2014/main" id="{029F55C4-C2B1-6E4B-1665-184B1942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109" y="4801586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7" name="Picture 8" descr="oikejorm_2003">
            <a:hlinkClick r:id="rId4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263" y="4869160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3">
            <a:extLst>
              <a:ext uri="{FF2B5EF4-FFF2-40B4-BE49-F238E27FC236}">
                <a16:creationId xmlns:a16="http://schemas.microsoft.com/office/drawing/2014/main" id="{08EC49B3-718F-D679-76E2-40DE2A98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239" y="4797624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293C82BE-EF43-B81F-ACB2-E01673D709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058" y="4794839"/>
            <a:ext cx="632779" cy="310260"/>
          </a:xfrm>
          <a:prstGeom prst="rect">
            <a:avLst/>
          </a:prstGeom>
        </p:spPr>
      </p:pic>
      <p:pic>
        <p:nvPicPr>
          <p:cNvPr id="123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106" y="4863230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93D26848-5DEF-9FA0-236D-D93D9897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94" y="4831173"/>
            <a:ext cx="5958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defRPr>
            </a:lvl1pPr>
            <a:lvl2pPr marL="742950" indent="-285750">
              <a:defRPr sz="1400"/>
            </a:lvl2pPr>
            <a:lvl3pPr marL="1143000" indent="-228600">
              <a:defRPr sz="1400"/>
            </a:lvl3pPr>
            <a:lvl4pPr marL="1600200" indent="-228600">
              <a:defRPr sz="1400"/>
            </a:lvl4pPr>
            <a:lvl5pPr marL="2057400" indent="-228600">
              <a:defRPr sz="1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9pPr>
          </a:lstStyle>
          <a:p>
            <a:r>
              <a:rPr lang="el-GR" altLang="en-US" dirty="0"/>
              <a:t>Άλλο </a:t>
            </a:r>
          </a:p>
          <a:p>
            <a:r>
              <a:rPr lang="el-GR" altLang="en-US" dirty="0"/>
              <a:t>Κόμμα </a:t>
            </a:r>
            <a:endParaRPr lang="en-US" altLang="en-US" dirty="0"/>
          </a:p>
        </p:txBody>
      </p:sp>
      <p:sp>
        <p:nvSpPr>
          <p:cNvPr id="149519" name="Text Box 21"/>
          <p:cNvSpPr txBox="1">
            <a:spLocks noChangeArrowheads="1"/>
          </p:cNvSpPr>
          <p:nvPr/>
        </p:nvSpPr>
        <p:spPr bwMode="auto">
          <a:xfrm>
            <a:off x="2475282" y="858127"/>
            <a:ext cx="6513828" cy="3970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n-US" sz="1800" b="1" noProof="0" dirty="0" err="1">
                <a:solidFill>
                  <a:srgbClr val="5F5F5F"/>
                </a:solidFill>
              </a:rPr>
              <a:t>Σ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78728" y="6492875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D348B2D6-B8A5-46D7-A783-18C74431EBB0}"/>
              </a:ext>
            </a:extLst>
          </p:cNvPr>
          <p:cNvSpPr/>
          <p:nvPr/>
        </p:nvSpPr>
        <p:spPr>
          <a:xfrm rot="5400000">
            <a:off x="10845519" y="1101561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-351396" y="85858"/>
            <a:ext cx="12192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</a:t>
            </a:r>
            <a:r>
              <a:rPr lang="el-GR" altLang="el-GR" sz="3200" b="1" dirty="0">
                <a:latin typeface="Calibri" panose="020F0502020204030204"/>
              </a:rPr>
              <a:t>Βουλευτικές Εκλογές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4D698CBA-A940-75A8-C524-C62B4A816FBF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10250815" y="943319"/>
            <a:ext cx="1557854" cy="861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21,6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" name="Picture 2" descr="Πλεύση Ελευθερίας.sv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391" y="4790245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92018" y="1303194"/>
            <a:ext cx="21836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Ιουνίου 2025</a:t>
            </a:r>
          </a:p>
        </p:txBody>
      </p:sp>
      <p:pic>
        <p:nvPicPr>
          <p:cNvPr id="21506" name="Picture 2" descr="NIKH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728" y="4815272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/>
          <a:srcRect l="16572" t="23474" r="24286" b="27895"/>
          <a:stretch/>
        </p:blipFill>
        <p:spPr>
          <a:xfrm>
            <a:off x="6190584" y="4843776"/>
            <a:ext cx="611066" cy="292249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A5C741A-24C8-D8E5-B9D8-DDE9F7323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97406"/>
              </p:ext>
            </p:extLst>
          </p:nvPr>
        </p:nvGraphicFramePr>
        <p:xfrm>
          <a:off x="307975" y="5303684"/>
          <a:ext cx="115006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845519802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1557241229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14,2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8,1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2" y="4800515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56391" y="5703102"/>
            <a:ext cx="214834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ΝΔ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lang="el-GR" altLang="el-GR" sz="1100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ΠΑΣΟΚ/ΚΙΝΑΛ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32269" y="5703102"/>
            <a:ext cx="2313326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Μέτρηση </a:t>
            </a: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Δεκεμβρίου </a:t>
            </a: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2024 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986EA-95E1-E7A7-6DDC-546D65E4B2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9621" y="4771977"/>
            <a:ext cx="422331" cy="415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E37BD-3124-13E7-8F12-C9AAD9EA0F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3503" y="4843776"/>
            <a:ext cx="351483" cy="351483"/>
          </a:xfrm>
          <a:prstGeom prst="rect">
            <a:avLst/>
          </a:prstGeom>
        </p:spPr>
      </p:pic>
      <p:pic>
        <p:nvPicPr>
          <p:cNvPr id="5122" name="Picture 2" descr="Νέα Δημοκρατία">
            <a:extLst>
              <a:ext uri="{FF2B5EF4-FFF2-40B4-BE49-F238E27FC236}">
                <a16:creationId xmlns:a16="http://schemas.microsoft.com/office/drawing/2014/main" id="{D7C4152B-31D5-A039-C228-9817EF36A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534" r="26101" b="15666"/>
          <a:stretch>
            <a:fillRect/>
          </a:stretch>
        </p:blipFill>
        <p:spPr bwMode="auto">
          <a:xfrm>
            <a:off x="545944" y="4863230"/>
            <a:ext cx="446872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93FBFC-9AD9-61CC-BB70-0C0DC46F2D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97" y="4864488"/>
            <a:ext cx="527750" cy="2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979D7-F8B9-24AE-E229-E916C720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D7C929-CA5B-329B-002D-D62784310EAD}"/>
              </a:ext>
            </a:extLst>
          </p:cNvPr>
          <p:cNvCxnSpPr>
            <a:cxnSpLocks/>
          </p:cNvCxnSpPr>
          <p:nvPr/>
        </p:nvCxnSpPr>
        <p:spPr>
          <a:xfrm flipH="1">
            <a:off x="7968208" y="3774738"/>
            <a:ext cx="2349376" cy="0"/>
          </a:xfrm>
          <a:prstGeom prst="straightConnector1">
            <a:avLst/>
          </a:prstGeom>
          <a:ln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 Box 3">
            <a:extLst>
              <a:ext uri="{FF2B5EF4-FFF2-40B4-BE49-F238E27FC236}">
                <a16:creationId xmlns:a16="http://schemas.microsoft.com/office/drawing/2014/main" id="{EEB34612-FFC0-9A47-726A-559164A1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04" y="10717"/>
            <a:ext cx="105954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Συσπειρώσεις/μετακινήσεις</a:t>
            </a:r>
            <a:r>
              <a:rPr kumimoji="0" lang="en-US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ψηφοφόρων</a:t>
            </a:r>
            <a:r>
              <a:rPr kumimoji="0" lang="en-US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–</a:t>
            </a: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Ως</a:t>
            </a:r>
            <a:r>
              <a:rPr kumimoji="0" lang="el-GR" altLang="el-GR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προς το αποτέλεσμα των </a:t>
            </a: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Ευρωεκλογών</a:t>
            </a:r>
            <a:r>
              <a:rPr lang="el-GR" altLang="el-GR" b="1" dirty="0">
                <a:solidFill>
                  <a:srgbClr val="CC0000"/>
                </a:solidFill>
                <a:latin typeface="Calibri Light" panose="020F0302020204030204"/>
                <a:cs typeface="Calibri" panose="020F0502020204030204" pitchFamily="34" charset="0"/>
              </a:rPr>
              <a:t> Ιουνίου</a:t>
            </a:r>
            <a:r>
              <a:rPr lang="en-US" altLang="el-GR" b="1" dirty="0">
                <a:solidFill>
                  <a:srgbClr val="CC000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69035-4016-295C-B5F8-C640CE962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7182" y="6485579"/>
            <a:ext cx="779971" cy="39420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B9E17740-7718-F8E9-DDCF-B683577F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9464" y="815492"/>
            <a:ext cx="121920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24 Ιουνίου – 3 Ιουλίου 2026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083F07E-B9DA-B951-5D69-7499465DB03C}"/>
              </a:ext>
            </a:extLst>
          </p:cNvPr>
          <p:cNvCxnSpPr>
            <a:cxnSpLocks/>
          </p:cNvCxnSpPr>
          <p:nvPr/>
        </p:nvCxnSpPr>
        <p:spPr>
          <a:xfrm>
            <a:off x="2497466" y="2597695"/>
            <a:ext cx="692797" cy="2268267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306252-6D35-5AF7-6E70-266D19BEA476}"/>
              </a:ext>
            </a:extLst>
          </p:cNvPr>
          <p:cNvCxnSpPr>
            <a:cxnSpLocks/>
          </p:cNvCxnSpPr>
          <p:nvPr/>
        </p:nvCxnSpPr>
        <p:spPr>
          <a:xfrm>
            <a:off x="1775520" y="3143455"/>
            <a:ext cx="2097233" cy="1176747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935452F-C976-7671-DD24-CA67306A1683}"/>
              </a:ext>
            </a:extLst>
          </p:cNvPr>
          <p:cNvCxnSpPr>
            <a:cxnSpLocks/>
          </p:cNvCxnSpPr>
          <p:nvPr/>
        </p:nvCxnSpPr>
        <p:spPr>
          <a:xfrm flipH="1">
            <a:off x="2044914" y="2796799"/>
            <a:ext cx="1679225" cy="1870058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4AB0AB0-ECE4-D642-7DC6-E239D0416FB9}"/>
              </a:ext>
            </a:extLst>
          </p:cNvPr>
          <p:cNvSpPr txBox="1"/>
          <p:nvPr/>
        </p:nvSpPr>
        <p:spPr>
          <a:xfrm>
            <a:off x="914245" y="1214149"/>
            <a:ext cx="4234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Συσπείρωση &amp; Διαρροές ΝΔ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3A9B0A7-1DDC-7060-C59F-714BAF67C1FE}"/>
              </a:ext>
            </a:extLst>
          </p:cNvPr>
          <p:cNvSpPr/>
          <p:nvPr/>
        </p:nvSpPr>
        <p:spPr>
          <a:xfrm>
            <a:off x="1828800" y="2734235"/>
            <a:ext cx="2043953" cy="1954306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5BCA07E-0E78-7032-E2E9-F823CB4DB4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1287" y="3742511"/>
            <a:ext cx="678976" cy="36806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83B8F43-9DB1-0BF8-7D9C-9EACF2183945}"/>
              </a:ext>
            </a:extLst>
          </p:cNvPr>
          <p:cNvSpPr txBox="1"/>
          <p:nvPr/>
        </p:nvSpPr>
        <p:spPr>
          <a:xfrm>
            <a:off x="2497466" y="326126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74,4</a:t>
            </a:r>
            <a:r>
              <a:rPr lang="en-US" sz="2400" b="1" dirty="0">
                <a:solidFill>
                  <a:schemeClr val="bg1"/>
                </a:solidFill>
              </a:rPr>
              <a:t>%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26C937-3514-D210-D00A-01A2384D742A}"/>
              </a:ext>
            </a:extLst>
          </p:cNvPr>
          <p:cNvSpPr txBox="1"/>
          <p:nvPr/>
        </p:nvSpPr>
        <p:spPr>
          <a:xfrm>
            <a:off x="2351584" y="209539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2</a:t>
            </a:r>
            <a:r>
              <a:rPr lang="en-US" sz="2400" dirty="0"/>
              <a:t>%</a:t>
            </a:r>
            <a:endParaRPr lang="el-GR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332D1E-B61E-F9F8-5604-A90B7370D609}"/>
              </a:ext>
            </a:extLst>
          </p:cNvPr>
          <p:cNvSpPr txBox="1"/>
          <p:nvPr/>
        </p:nvSpPr>
        <p:spPr>
          <a:xfrm>
            <a:off x="210332" y="3488962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  <a:r>
              <a:rPr lang="en-US" sz="2400" dirty="0"/>
              <a:t>,</a:t>
            </a:r>
            <a:r>
              <a:rPr lang="el-GR" sz="2400" dirty="0"/>
              <a:t>9</a:t>
            </a:r>
            <a:r>
              <a:rPr lang="en-US" sz="2400" dirty="0"/>
              <a:t>%</a:t>
            </a:r>
            <a:endParaRPr lang="el-GR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4DC854-D574-0AAF-C5F0-B67B342DD585}"/>
              </a:ext>
            </a:extLst>
          </p:cNvPr>
          <p:cNvSpPr txBox="1"/>
          <p:nvPr/>
        </p:nvSpPr>
        <p:spPr>
          <a:xfrm>
            <a:off x="879802" y="2909602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6,8</a:t>
            </a:r>
            <a:r>
              <a:rPr lang="en-US" dirty="0"/>
              <a:t>%</a:t>
            </a:r>
            <a:endParaRPr lang="el-GR" sz="2400" dirty="0"/>
          </a:p>
        </p:txBody>
      </p:sp>
      <p:pic>
        <p:nvPicPr>
          <p:cNvPr id="54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FCDC94D3-0C9D-CFE3-6111-8354FE91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141" y="2140278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C0F59758-80CE-EA92-9BF7-77BAC5D7B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22" y="3599491"/>
            <a:ext cx="595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238203-D48C-7B09-BF13-BA28047CDB98}"/>
              </a:ext>
            </a:extLst>
          </p:cNvPr>
          <p:cNvSpPr txBox="1"/>
          <p:nvPr/>
        </p:nvSpPr>
        <p:spPr>
          <a:xfrm>
            <a:off x="429950" y="2484920"/>
            <a:ext cx="1536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Αδιευκρίνιστη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Ψήφος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26EF0C-1E08-7F9F-970B-7E0739E132C0}"/>
              </a:ext>
            </a:extLst>
          </p:cNvPr>
          <p:cNvSpPr txBox="1"/>
          <p:nvPr/>
        </p:nvSpPr>
        <p:spPr>
          <a:xfrm>
            <a:off x="3934103" y="224709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  <a:r>
              <a:rPr lang="en-US" sz="2400" dirty="0"/>
              <a:t>,</a:t>
            </a:r>
            <a:r>
              <a:rPr lang="el-GR" sz="2400" dirty="0"/>
              <a:t>9</a:t>
            </a:r>
            <a:r>
              <a:rPr lang="en-US" sz="2400" dirty="0"/>
              <a:t>%</a:t>
            </a:r>
            <a:endParaRPr lang="el-GR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968646-89B5-BE74-0C65-0CFB4703A993}"/>
              </a:ext>
            </a:extLst>
          </p:cNvPr>
          <p:cNvSpPr txBox="1"/>
          <p:nvPr/>
        </p:nvSpPr>
        <p:spPr>
          <a:xfrm>
            <a:off x="1478313" y="509985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1</a:t>
            </a:r>
            <a:r>
              <a:rPr lang="en-US" sz="2400" dirty="0"/>
              <a:t>,</a:t>
            </a:r>
            <a:r>
              <a:rPr lang="el-GR" sz="2400" dirty="0"/>
              <a:t>9</a:t>
            </a:r>
            <a:r>
              <a:rPr lang="en-US" sz="2400" dirty="0"/>
              <a:t>%</a:t>
            </a:r>
            <a:endParaRPr lang="el-GR" sz="2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4E39BC-DBB3-6585-4A19-1029BBEF2BF9}"/>
              </a:ext>
            </a:extLst>
          </p:cNvPr>
          <p:cNvCxnSpPr>
            <a:cxnSpLocks/>
          </p:cNvCxnSpPr>
          <p:nvPr/>
        </p:nvCxnSpPr>
        <p:spPr>
          <a:xfrm>
            <a:off x="8444862" y="2664826"/>
            <a:ext cx="1437874" cy="2087065"/>
          </a:xfrm>
          <a:prstGeom prst="straightConnector1">
            <a:avLst/>
          </a:prstGeom>
          <a:ln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497119-76E6-8DC2-51E9-DEDD17FE201C}"/>
              </a:ext>
            </a:extLst>
          </p:cNvPr>
          <p:cNvCxnSpPr>
            <a:cxnSpLocks/>
          </p:cNvCxnSpPr>
          <p:nvPr/>
        </p:nvCxnSpPr>
        <p:spPr>
          <a:xfrm flipH="1">
            <a:off x="8633157" y="2634843"/>
            <a:ext cx="1019478" cy="2279790"/>
          </a:xfrm>
          <a:prstGeom prst="straightConnector1">
            <a:avLst/>
          </a:prstGeom>
          <a:ln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3F24F5-E529-F160-0CA6-CB4342961188}"/>
              </a:ext>
            </a:extLst>
          </p:cNvPr>
          <p:cNvSpPr txBox="1"/>
          <p:nvPr/>
        </p:nvSpPr>
        <p:spPr>
          <a:xfrm>
            <a:off x="6715411" y="1198772"/>
            <a:ext cx="5178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Συσπείρωση &amp; Διαρροές ΠΑΣΟΚ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9114F3-894A-06FD-DA9D-E999E0586226}"/>
              </a:ext>
            </a:extLst>
          </p:cNvPr>
          <p:cNvSpPr/>
          <p:nvPr/>
        </p:nvSpPr>
        <p:spPr>
          <a:xfrm>
            <a:off x="8120920" y="2797585"/>
            <a:ext cx="2043953" cy="195430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B7779D7-801C-3770-A630-F813E435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50" y="4940863"/>
            <a:ext cx="595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F05A2-5C65-BF2F-22AB-DAE9200BDCA9}"/>
              </a:ext>
            </a:extLst>
          </p:cNvPr>
          <p:cNvSpPr txBox="1"/>
          <p:nvPr/>
        </p:nvSpPr>
        <p:spPr>
          <a:xfrm>
            <a:off x="8594195" y="2150637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5</a:t>
            </a:r>
            <a:r>
              <a:rPr lang="en-US" sz="2000" dirty="0"/>
              <a:t>,</a:t>
            </a:r>
            <a:r>
              <a:rPr lang="el-GR" sz="2000" dirty="0"/>
              <a:t>7</a:t>
            </a:r>
            <a:r>
              <a:rPr lang="en-US" sz="2000" dirty="0"/>
              <a:t>%</a:t>
            </a:r>
            <a:endParaRPr lang="el-G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FFEC0-0964-1F40-054D-A45E90D8FF5D}"/>
              </a:ext>
            </a:extLst>
          </p:cNvPr>
          <p:cNvSpPr txBox="1"/>
          <p:nvPr/>
        </p:nvSpPr>
        <p:spPr>
          <a:xfrm>
            <a:off x="7201469" y="4883676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3,1</a:t>
            </a:r>
            <a:r>
              <a:rPr lang="en-US" sz="2400" dirty="0"/>
              <a:t>%</a:t>
            </a:r>
            <a:endParaRPr lang="el-GR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AE577-AEB1-0CE6-704F-00B188B54E96}"/>
              </a:ext>
            </a:extLst>
          </p:cNvPr>
          <p:cNvSpPr txBox="1"/>
          <p:nvPr/>
        </p:nvSpPr>
        <p:spPr>
          <a:xfrm>
            <a:off x="6689699" y="3187019"/>
            <a:ext cx="1536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Αδιευκρίνιστη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Ψήφος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8909D0-7A18-4F59-0156-08D340F2706E}"/>
              </a:ext>
            </a:extLst>
          </p:cNvPr>
          <p:cNvSpPr txBox="1"/>
          <p:nvPr/>
        </p:nvSpPr>
        <p:spPr>
          <a:xfrm>
            <a:off x="7129685" y="3571257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5,3</a:t>
            </a:r>
            <a:r>
              <a:rPr lang="en-US" sz="2400" dirty="0"/>
              <a:t>%</a:t>
            </a:r>
            <a:endParaRPr lang="el-GR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79BD8-8689-DA94-17DB-E27A3031F086}"/>
              </a:ext>
            </a:extLst>
          </p:cNvPr>
          <p:cNvSpPr txBox="1"/>
          <p:nvPr/>
        </p:nvSpPr>
        <p:spPr>
          <a:xfrm>
            <a:off x="8774314" y="334039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68,4</a:t>
            </a:r>
            <a:r>
              <a:rPr lang="en-US" sz="2400" b="1" dirty="0">
                <a:solidFill>
                  <a:schemeClr val="bg1"/>
                </a:solidFill>
              </a:rPr>
              <a:t>%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B334FA-6FBC-F46E-8E50-FE53E29E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9803" y="3743456"/>
            <a:ext cx="472576" cy="472578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C442AE-568D-5BBA-0C98-52A0ACB9D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537" y="2172297"/>
            <a:ext cx="678976" cy="3680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03B0C8-EF19-6D65-5693-1B71AED301BB}"/>
              </a:ext>
            </a:extLst>
          </p:cNvPr>
          <p:cNvSpPr txBox="1"/>
          <p:nvPr/>
        </p:nvSpPr>
        <p:spPr>
          <a:xfrm>
            <a:off x="10141566" y="219231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12</a:t>
            </a:r>
            <a:r>
              <a:rPr lang="en-US" sz="2000" dirty="0"/>
              <a:t>%</a:t>
            </a:r>
            <a:endParaRPr lang="el-GR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D67EA-D6D7-2BDE-61BD-809037220229}"/>
              </a:ext>
            </a:extLst>
          </p:cNvPr>
          <p:cNvSpPr txBox="1"/>
          <p:nvPr/>
        </p:nvSpPr>
        <p:spPr>
          <a:xfrm>
            <a:off x="10293345" y="4775293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1</a:t>
            </a:r>
            <a:r>
              <a:rPr lang="en-US" sz="2000" dirty="0"/>
              <a:t>,</a:t>
            </a:r>
            <a:r>
              <a:rPr lang="el-GR" sz="2000" dirty="0"/>
              <a:t>1</a:t>
            </a:r>
            <a:r>
              <a:rPr lang="en-US" sz="2000" dirty="0"/>
              <a:t>%</a:t>
            </a:r>
            <a:endParaRPr lang="el-GR" sz="2000" dirty="0"/>
          </a:p>
        </p:txBody>
      </p:sp>
      <p:pic>
        <p:nvPicPr>
          <p:cNvPr id="21" name="Picture 2" descr="Πλεύση Ελευθερίας.svg">
            <a:extLst>
              <a:ext uri="{FF2B5EF4-FFF2-40B4-BE49-F238E27FC236}">
                <a16:creationId xmlns:a16="http://schemas.microsoft.com/office/drawing/2014/main" id="{6091014E-BA93-4951-6CFE-165D5339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716" y="4696953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CF026B-EF0A-8493-E9EC-B01EC2A164EE}"/>
              </a:ext>
            </a:extLst>
          </p:cNvPr>
          <p:cNvSpPr txBox="1"/>
          <p:nvPr/>
        </p:nvSpPr>
        <p:spPr>
          <a:xfrm>
            <a:off x="11157390" y="3508303"/>
            <a:ext cx="94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4</a:t>
            </a:r>
            <a:r>
              <a:rPr lang="en-US" sz="2000" dirty="0"/>
              <a:t>,</a:t>
            </a:r>
            <a:r>
              <a:rPr lang="el-GR" sz="2000" dirty="0"/>
              <a:t>4</a:t>
            </a:r>
            <a:r>
              <a:rPr lang="en-US" sz="2000" dirty="0"/>
              <a:t>%</a:t>
            </a:r>
            <a:endParaRPr lang="el-GR" sz="2000" dirty="0"/>
          </a:p>
        </p:txBody>
      </p:sp>
      <p:pic>
        <p:nvPicPr>
          <p:cNvPr id="38" name="Picture 2" descr="Κεντρική - Ελληνική Λύση">
            <a:extLst>
              <a:ext uri="{FF2B5EF4-FFF2-40B4-BE49-F238E27FC236}">
                <a16:creationId xmlns:a16="http://schemas.microsoft.com/office/drawing/2014/main" id="{D5290566-BCD8-39FB-9BAC-8E06AB3B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03" y="2319816"/>
            <a:ext cx="362447" cy="3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ΦΩΝΗ ΛΟΓΙΚΗΣ - ΑΦΡΟΔΙΤΗ ΛΑΤΙΝΟΠΟΥΛΟΥ">
            <a:extLst>
              <a:ext uri="{FF2B5EF4-FFF2-40B4-BE49-F238E27FC236}">
                <a16:creationId xmlns:a16="http://schemas.microsoft.com/office/drawing/2014/main" id="{2A940644-3620-9579-6F94-4158BB45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24" y="4883676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1157390-C6B2-6573-AC5A-D8AA97C0EEEA}"/>
              </a:ext>
            </a:extLst>
          </p:cNvPr>
          <p:cNvSpPr txBox="1"/>
          <p:nvPr/>
        </p:nvSpPr>
        <p:spPr>
          <a:xfrm>
            <a:off x="2875008" y="515789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1</a:t>
            </a:r>
            <a:r>
              <a:rPr lang="en-US" sz="2400" dirty="0"/>
              <a:t>,</a:t>
            </a:r>
            <a:r>
              <a:rPr lang="el-GR" sz="2400" dirty="0"/>
              <a:t>3</a:t>
            </a:r>
            <a:r>
              <a:rPr lang="en-US" sz="2400" dirty="0"/>
              <a:t>%</a:t>
            </a:r>
            <a:endParaRPr lang="el-GR" sz="2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BC1435-6719-A832-ED5C-06DE45E4E290}"/>
              </a:ext>
            </a:extLst>
          </p:cNvPr>
          <p:cNvCxnSpPr>
            <a:cxnSpLocks/>
          </p:cNvCxnSpPr>
          <p:nvPr/>
        </p:nvCxnSpPr>
        <p:spPr>
          <a:xfrm flipH="1">
            <a:off x="1595062" y="3730007"/>
            <a:ext cx="2526717" cy="3642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CFD3F12A-BF05-665B-40F6-6D741C959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7340" y="3644970"/>
            <a:ext cx="496761" cy="19508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9C86D10-AC7A-AF88-F2B2-CEC83636433D}"/>
              </a:ext>
            </a:extLst>
          </p:cNvPr>
          <p:cNvSpPr txBox="1"/>
          <p:nvPr/>
        </p:nvSpPr>
        <p:spPr>
          <a:xfrm>
            <a:off x="4665186" y="349392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3</a:t>
            </a:r>
            <a:r>
              <a:rPr lang="en-US" sz="2400" dirty="0"/>
              <a:t>%</a:t>
            </a:r>
            <a:endParaRPr lang="el-GR" sz="2400" dirty="0"/>
          </a:p>
        </p:txBody>
      </p:sp>
      <p:pic>
        <p:nvPicPr>
          <p:cNvPr id="51" name="Picture 50" descr="Καρυστιανού: «Θα φέρουμε ξανά το φως και την Ελπίδα» - Οι 20 στόχοι του  νέου κόμματος">
            <a:extLst>
              <a:ext uri="{FF2B5EF4-FFF2-40B4-BE49-F238E27FC236}">
                <a16:creationId xmlns:a16="http://schemas.microsoft.com/office/drawing/2014/main" id="{035055CF-06E4-AF25-9B80-A1A02DD99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3985" y="4134440"/>
            <a:ext cx="762109" cy="4240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64D7081-AFC5-F1D7-4CBA-BB9A672F15CC}"/>
              </a:ext>
            </a:extLst>
          </p:cNvPr>
          <p:cNvSpPr txBox="1"/>
          <p:nvPr/>
        </p:nvSpPr>
        <p:spPr>
          <a:xfrm>
            <a:off x="4670708" y="4266387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4,8</a:t>
            </a:r>
            <a:r>
              <a:rPr lang="en-US" sz="2400" dirty="0"/>
              <a:t>%</a:t>
            </a:r>
            <a:endParaRPr lang="el-GR" sz="2400" dirty="0"/>
          </a:p>
        </p:txBody>
      </p:sp>
      <p:pic>
        <p:nvPicPr>
          <p:cNvPr id="58" name="Picture 57" descr="Καρυστιανού: «Θα φέρουμε ξανά το φως και την Ελπίδα» - Οι 20 στόχοι του  νέου κόμματος">
            <a:extLst>
              <a:ext uri="{FF2B5EF4-FFF2-40B4-BE49-F238E27FC236}">
                <a16:creationId xmlns:a16="http://schemas.microsoft.com/office/drawing/2014/main" id="{8CD7CC07-99A9-C45F-5BEE-885184AB9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3301" y="3458893"/>
            <a:ext cx="762109" cy="4240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C3A039-50B8-10DE-84F8-EC737A7C4D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0195" y="2261728"/>
            <a:ext cx="740914" cy="278628"/>
          </a:xfrm>
          <a:prstGeom prst="rect">
            <a:avLst/>
          </a:prstGeom>
        </p:spPr>
      </p:pic>
      <p:pic>
        <p:nvPicPr>
          <p:cNvPr id="62" name="Picture 2" descr="ΦΩΝΗ ΛΟΓΙΚΗΣ - ΑΦΡΟΔΙΤΗ ΛΑΤΙΝΟΠΟΥΛΟΥ">
            <a:extLst>
              <a:ext uri="{FF2B5EF4-FFF2-40B4-BE49-F238E27FC236}">
                <a16:creationId xmlns:a16="http://schemas.microsoft.com/office/drawing/2014/main" id="{350E78A4-3002-A0A2-2883-6E4AEA1F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714" y="4831487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1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9151B-BDDF-220F-2E19-6E8747B70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D0F4C29A-06C2-BF06-2254-EB72F8001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04" y="10717"/>
            <a:ext cx="105954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cs typeface="Calibri" panose="020F0502020204030204" pitchFamily="34" charset="0"/>
              </a:rPr>
              <a:t>Εισροές </a:t>
            </a: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ψηφοφόρων</a:t>
            </a:r>
            <a:r>
              <a:rPr kumimoji="0" lang="en-US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Ως</a:t>
            </a:r>
            <a:r>
              <a:rPr kumimoji="0" lang="el-GR" altLang="el-GR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προς το αποτέλεσμα των </a:t>
            </a: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Ευρωεκλογών</a:t>
            </a:r>
            <a:r>
              <a:rPr lang="el-GR" altLang="el-GR" b="1" dirty="0">
                <a:solidFill>
                  <a:srgbClr val="CC0000"/>
                </a:solidFill>
                <a:latin typeface="Calibri Light" panose="020F0302020204030204"/>
                <a:cs typeface="Calibri" panose="020F0502020204030204" pitchFamily="34" charset="0"/>
              </a:rPr>
              <a:t> Ιουνίου</a:t>
            </a:r>
            <a:r>
              <a:rPr lang="en-US" altLang="el-GR" b="1" dirty="0">
                <a:solidFill>
                  <a:srgbClr val="CC000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kumimoji="0" lang="el-GR" altLang="el-GR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EB87C1-07D8-1E7F-1683-C2CE4E016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7182" y="6485579"/>
            <a:ext cx="779971" cy="39420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0AE97D23-741A-C3DF-ADA8-E36A2DE3A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5492"/>
            <a:ext cx="121920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24 Ιουνίου – 3 Ιουλίου 2026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518E4C-B538-4C7D-5373-68BF437AA1DA}"/>
              </a:ext>
            </a:extLst>
          </p:cNvPr>
          <p:cNvSpPr txBox="1"/>
          <p:nvPr/>
        </p:nvSpPr>
        <p:spPr>
          <a:xfrm>
            <a:off x="839056" y="1316876"/>
            <a:ext cx="4234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cs typeface="Calibri" panose="020F0502020204030204" pitchFamily="34" charset="0"/>
              </a:rPr>
              <a:t>Εισροές ΕΛΑΣ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294E41B-449B-9F04-58E9-82786E5F1DEC}"/>
              </a:ext>
            </a:extLst>
          </p:cNvPr>
          <p:cNvSpPr/>
          <p:nvPr/>
        </p:nvSpPr>
        <p:spPr>
          <a:xfrm>
            <a:off x="1828800" y="2734235"/>
            <a:ext cx="2043953" cy="19543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EB88BC-64C3-07B8-0215-929F5F15A98C}"/>
              </a:ext>
            </a:extLst>
          </p:cNvPr>
          <p:cNvSpPr txBox="1"/>
          <p:nvPr/>
        </p:nvSpPr>
        <p:spPr>
          <a:xfrm>
            <a:off x="3230293" y="172133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3</a:t>
            </a:r>
            <a:r>
              <a:rPr lang="en-US" sz="2400" dirty="0"/>
              <a:t>%</a:t>
            </a:r>
            <a:endParaRPr lang="el-GR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FE6805-A6E7-7BBE-AD74-991C19F5F3DE}"/>
              </a:ext>
            </a:extLst>
          </p:cNvPr>
          <p:cNvSpPr txBox="1"/>
          <p:nvPr/>
        </p:nvSpPr>
        <p:spPr>
          <a:xfrm>
            <a:off x="177280" y="351808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7</a:t>
            </a:r>
            <a:r>
              <a:rPr lang="en-US" sz="2400" dirty="0"/>
              <a:t>%</a:t>
            </a:r>
            <a:endParaRPr lang="el-GR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91C45A-FB42-9E3D-2C7C-E49EECB32F95}"/>
              </a:ext>
            </a:extLst>
          </p:cNvPr>
          <p:cNvSpPr txBox="1"/>
          <p:nvPr/>
        </p:nvSpPr>
        <p:spPr>
          <a:xfrm>
            <a:off x="635537" y="279758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8,6</a:t>
            </a:r>
            <a:r>
              <a:rPr lang="en-US" dirty="0"/>
              <a:t>%</a:t>
            </a:r>
            <a:endParaRPr lang="el-GR" sz="2400" dirty="0"/>
          </a:p>
        </p:txBody>
      </p:sp>
      <p:pic>
        <p:nvPicPr>
          <p:cNvPr id="54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4E706BDD-FD50-73E6-5280-0CE83DB8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425" y="3487079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49CE41CA-59BB-4F02-D8E0-09F12BA8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16" y="3543401"/>
            <a:ext cx="595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6B5717-A26C-E69A-1558-B28E2F2FF017}"/>
              </a:ext>
            </a:extLst>
          </p:cNvPr>
          <p:cNvSpPr txBox="1"/>
          <p:nvPr/>
        </p:nvSpPr>
        <p:spPr>
          <a:xfrm>
            <a:off x="261244" y="2392365"/>
            <a:ext cx="1536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Αδιευκρίνιστη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Ευρωεκλογών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3C22FD-B165-A81D-369D-7EA484E4BD8C}"/>
              </a:ext>
            </a:extLst>
          </p:cNvPr>
          <p:cNvSpPr txBox="1"/>
          <p:nvPr/>
        </p:nvSpPr>
        <p:spPr>
          <a:xfrm>
            <a:off x="4488512" y="2374597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54,4</a:t>
            </a:r>
            <a:r>
              <a:rPr lang="en-US" sz="2400" dirty="0"/>
              <a:t>%</a:t>
            </a:r>
            <a:endParaRPr lang="el-GR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60B591-6F13-A2F4-E40A-58996E7D76D1}"/>
              </a:ext>
            </a:extLst>
          </p:cNvPr>
          <p:cNvSpPr txBox="1"/>
          <p:nvPr/>
        </p:nvSpPr>
        <p:spPr>
          <a:xfrm>
            <a:off x="2513547" y="561955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12,6%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C223F-799E-B96F-1E49-14EA91A4CD7A}"/>
              </a:ext>
            </a:extLst>
          </p:cNvPr>
          <p:cNvSpPr txBox="1"/>
          <p:nvPr/>
        </p:nvSpPr>
        <p:spPr>
          <a:xfrm>
            <a:off x="5912760" y="1290897"/>
            <a:ext cx="6026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cs typeface="Calibri" panose="020F0502020204030204" pitchFamily="34" charset="0"/>
              </a:rPr>
              <a:t>Εισροές Ελπίδα για την Δημοκρατία </a:t>
            </a:r>
            <a:endParaRPr lang="el-GR" sz="200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7EBF91-06FC-243C-A9BC-E43DB0A95024}"/>
              </a:ext>
            </a:extLst>
          </p:cNvPr>
          <p:cNvSpPr/>
          <p:nvPr/>
        </p:nvSpPr>
        <p:spPr>
          <a:xfrm>
            <a:off x="8120920" y="2797585"/>
            <a:ext cx="2043953" cy="1954306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BC118D5-7C26-1F26-01E7-AF8017E6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325" y="3648986"/>
            <a:ext cx="595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C2700-D5B7-0619-6518-1B6A0E1B29B5}"/>
              </a:ext>
            </a:extLst>
          </p:cNvPr>
          <p:cNvSpPr txBox="1"/>
          <p:nvPr/>
        </p:nvSpPr>
        <p:spPr>
          <a:xfrm>
            <a:off x="8785390" y="1779518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4,8</a:t>
            </a:r>
            <a:r>
              <a:rPr lang="en-US" sz="2000" dirty="0"/>
              <a:t>%</a:t>
            </a:r>
            <a:endParaRPr lang="el-G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B8618-B401-BE0F-EEEE-32CBEBC49C99}"/>
              </a:ext>
            </a:extLst>
          </p:cNvPr>
          <p:cNvSpPr txBox="1"/>
          <p:nvPr/>
        </p:nvSpPr>
        <p:spPr>
          <a:xfrm>
            <a:off x="6955122" y="4690790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14,9</a:t>
            </a:r>
            <a:r>
              <a:rPr lang="en-US" sz="2000" dirty="0"/>
              <a:t>%</a:t>
            </a:r>
            <a:endParaRPr lang="el-GR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7AF4C-3772-9BBF-C265-87CA57EDBC11}"/>
              </a:ext>
            </a:extLst>
          </p:cNvPr>
          <p:cNvSpPr txBox="1"/>
          <p:nvPr/>
        </p:nvSpPr>
        <p:spPr>
          <a:xfrm>
            <a:off x="6563964" y="2414237"/>
            <a:ext cx="1536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Αδιευκρίνιστη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Ψήφος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89C9B8-87C3-A8A0-6ED9-0C4142889A4B}"/>
              </a:ext>
            </a:extLst>
          </p:cNvPr>
          <p:cNvSpPr txBox="1"/>
          <p:nvPr/>
        </p:nvSpPr>
        <p:spPr>
          <a:xfrm>
            <a:off x="6987330" y="2908282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7,5</a:t>
            </a:r>
            <a:r>
              <a:rPr lang="en-US" sz="2000" dirty="0"/>
              <a:t>%</a:t>
            </a:r>
            <a:endParaRPr lang="el-GR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2FCEB-BBD9-33BF-03BE-9394B0C56D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726" y="2114618"/>
            <a:ext cx="527750" cy="3680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609FE4-041A-39FC-FDA1-7109FAF20D42}"/>
              </a:ext>
            </a:extLst>
          </p:cNvPr>
          <p:cNvSpPr txBox="1"/>
          <p:nvPr/>
        </p:nvSpPr>
        <p:spPr>
          <a:xfrm>
            <a:off x="10605952" y="2202170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5,8</a:t>
            </a:r>
            <a:r>
              <a:rPr lang="en-US" sz="2000" dirty="0"/>
              <a:t>%</a:t>
            </a:r>
            <a:endParaRPr lang="el-GR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4C9C0-1FE5-29CC-4188-151DD7B76614}"/>
              </a:ext>
            </a:extLst>
          </p:cNvPr>
          <p:cNvSpPr txBox="1"/>
          <p:nvPr/>
        </p:nvSpPr>
        <p:spPr>
          <a:xfrm>
            <a:off x="10745643" y="496124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10,2</a:t>
            </a:r>
            <a:r>
              <a:rPr lang="en-US" sz="2000" dirty="0"/>
              <a:t>%</a:t>
            </a:r>
            <a:endParaRPr lang="el-GR" sz="2000" dirty="0"/>
          </a:p>
        </p:txBody>
      </p:sp>
      <p:pic>
        <p:nvPicPr>
          <p:cNvPr id="21" name="Picture 2" descr="Πλεύση Ελευθερίας.svg">
            <a:extLst>
              <a:ext uri="{FF2B5EF4-FFF2-40B4-BE49-F238E27FC236}">
                <a16:creationId xmlns:a16="http://schemas.microsoft.com/office/drawing/2014/main" id="{8E568C92-DA6E-9083-4464-AAD947D1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549" y="5252415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C6B49A6-246B-FFF4-B77A-520301AA12F9}"/>
              </a:ext>
            </a:extLst>
          </p:cNvPr>
          <p:cNvSpPr txBox="1"/>
          <p:nvPr/>
        </p:nvSpPr>
        <p:spPr>
          <a:xfrm>
            <a:off x="11156337" y="3593348"/>
            <a:ext cx="94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4</a:t>
            </a:r>
            <a:r>
              <a:rPr lang="en-US" sz="2000" dirty="0"/>
              <a:t>,</a:t>
            </a:r>
            <a:r>
              <a:rPr lang="el-GR" sz="2000" dirty="0"/>
              <a:t>4</a:t>
            </a:r>
            <a:r>
              <a:rPr lang="en-US" sz="2000" dirty="0"/>
              <a:t>%</a:t>
            </a:r>
            <a:endParaRPr lang="el-GR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98224-BEBC-13BE-61AD-DCBB9FE30304}"/>
              </a:ext>
            </a:extLst>
          </p:cNvPr>
          <p:cNvSpPr txBox="1"/>
          <p:nvPr/>
        </p:nvSpPr>
        <p:spPr>
          <a:xfrm>
            <a:off x="8854522" y="5609336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15,5</a:t>
            </a:r>
            <a:r>
              <a:rPr lang="en-US" sz="2000" dirty="0"/>
              <a:t>%</a:t>
            </a:r>
            <a:endParaRPr lang="el-GR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223033-07C3-BE5F-5A4A-33D2F15EFAA7}"/>
              </a:ext>
            </a:extLst>
          </p:cNvPr>
          <p:cNvSpPr txBox="1"/>
          <p:nvPr/>
        </p:nvSpPr>
        <p:spPr>
          <a:xfrm>
            <a:off x="7635171" y="5409281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14,9</a:t>
            </a:r>
            <a:r>
              <a:rPr lang="en-US" sz="2000" dirty="0"/>
              <a:t>%</a:t>
            </a:r>
            <a:endParaRPr lang="el-GR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BB2B2D-EC39-594D-DE4B-3B98D18583AC}"/>
              </a:ext>
            </a:extLst>
          </p:cNvPr>
          <p:cNvSpPr txBox="1"/>
          <p:nvPr/>
        </p:nvSpPr>
        <p:spPr>
          <a:xfrm>
            <a:off x="4384985" y="4614321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13,9</a:t>
            </a:r>
            <a:r>
              <a:rPr lang="en-US" sz="2400" dirty="0"/>
              <a:t>%</a:t>
            </a:r>
            <a:endParaRPr lang="el-GR" sz="2400" dirty="0"/>
          </a:p>
        </p:txBody>
      </p:sp>
      <p:pic>
        <p:nvPicPr>
          <p:cNvPr id="62" name="Picture 2" descr="ΦΩΝΗ ΛΟΓΙΚΗΣ - ΑΦΡΟΔΙΤΗ ΛΑΤΙΝΟΠΟΥΛΟΥ">
            <a:extLst>
              <a:ext uri="{FF2B5EF4-FFF2-40B4-BE49-F238E27FC236}">
                <a16:creationId xmlns:a16="http://schemas.microsoft.com/office/drawing/2014/main" id="{8DF12ECF-FB13-6018-CA77-13FE19F5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65" y="4352677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3E432-80F9-9267-FB1D-D98AAB492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147" y="3502396"/>
            <a:ext cx="1056918" cy="41506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DD7F0B-02FA-B15A-5F0A-3A1360E7CE4C}"/>
              </a:ext>
            </a:extLst>
          </p:cNvPr>
          <p:cNvCxnSpPr>
            <a:cxnSpLocks/>
          </p:cNvCxnSpPr>
          <p:nvPr/>
        </p:nvCxnSpPr>
        <p:spPr>
          <a:xfrm>
            <a:off x="2850776" y="2319816"/>
            <a:ext cx="0" cy="356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1536BE4C-B83A-BA65-13FD-ABCC7BB784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891" y="1775427"/>
            <a:ext cx="559770" cy="36806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DBE6E2-C93B-D54D-D1D5-94E7E8F5B6CF}"/>
              </a:ext>
            </a:extLst>
          </p:cNvPr>
          <p:cNvCxnSpPr>
            <a:cxnSpLocks/>
          </p:cNvCxnSpPr>
          <p:nvPr/>
        </p:nvCxnSpPr>
        <p:spPr>
          <a:xfrm flipH="1">
            <a:off x="3586319" y="2792866"/>
            <a:ext cx="264171" cy="230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1AEEA5D-4378-DD78-25EA-20ECAF3CEB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762" y="2442497"/>
            <a:ext cx="527750" cy="29984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FF8D3F-055A-C8AE-0C4E-32AA0DEBD951}"/>
              </a:ext>
            </a:extLst>
          </p:cNvPr>
          <p:cNvCxnSpPr>
            <a:cxnSpLocks/>
          </p:cNvCxnSpPr>
          <p:nvPr/>
        </p:nvCxnSpPr>
        <p:spPr>
          <a:xfrm flipH="1">
            <a:off x="3842222" y="3675327"/>
            <a:ext cx="4207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BD24A16-73EA-68DE-246D-73A87AF59069}"/>
              </a:ext>
            </a:extLst>
          </p:cNvPr>
          <p:cNvSpPr txBox="1"/>
          <p:nvPr/>
        </p:nvSpPr>
        <p:spPr>
          <a:xfrm>
            <a:off x="4693885" y="346014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12</a:t>
            </a:r>
            <a:r>
              <a:rPr lang="en-US" sz="2400" dirty="0"/>
              <a:t>%</a:t>
            </a:r>
            <a:endParaRPr lang="el-GR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758E60-CD37-59F0-7169-0CDA5C306D63}"/>
              </a:ext>
            </a:extLst>
          </p:cNvPr>
          <p:cNvCxnSpPr>
            <a:cxnSpLocks/>
          </p:cNvCxnSpPr>
          <p:nvPr/>
        </p:nvCxnSpPr>
        <p:spPr>
          <a:xfrm flipH="1" flipV="1">
            <a:off x="3556860" y="4451804"/>
            <a:ext cx="372020" cy="3796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8" descr="oikejorm_2003">
            <a:hlinkClick r:id="rId9"/>
            <a:extLst>
              <a:ext uri="{FF2B5EF4-FFF2-40B4-BE49-F238E27FC236}">
                <a16:creationId xmlns:a16="http://schemas.microsoft.com/office/drawing/2014/main" id="{0FE56333-FA13-12EA-C977-95A23EE60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880" y="4652553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9AA02A2-7181-6D77-C914-00FCE6BB5398}"/>
              </a:ext>
            </a:extLst>
          </p:cNvPr>
          <p:cNvCxnSpPr>
            <a:cxnSpLocks/>
          </p:cNvCxnSpPr>
          <p:nvPr/>
        </p:nvCxnSpPr>
        <p:spPr>
          <a:xfrm flipV="1">
            <a:off x="2874639" y="4704010"/>
            <a:ext cx="0" cy="471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09" name="Straight Arrow Connector 17408">
            <a:extLst>
              <a:ext uri="{FF2B5EF4-FFF2-40B4-BE49-F238E27FC236}">
                <a16:creationId xmlns:a16="http://schemas.microsoft.com/office/drawing/2014/main" id="{4DDA9439-CCE9-8E49-FB82-17B5B3056090}"/>
              </a:ext>
            </a:extLst>
          </p:cNvPr>
          <p:cNvCxnSpPr>
            <a:cxnSpLocks/>
          </p:cNvCxnSpPr>
          <p:nvPr/>
        </p:nvCxnSpPr>
        <p:spPr>
          <a:xfrm flipV="1">
            <a:off x="1598699" y="4265794"/>
            <a:ext cx="376550" cy="278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17412">
            <a:extLst>
              <a:ext uri="{FF2B5EF4-FFF2-40B4-BE49-F238E27FC236}">
                <a16:creationId xmlns:a16="http://schemas.microsoft.com/office/drawing/2014/main" id="{9D6A7958-D4B0-B52B-DFEB-4189A24D137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572" t="23474" r="24286" b="27895"/>
          <a:stretch/>
        </p:blipFill>
        <p:spPr>
          <a:xfrm>
            <a:off x="938277" y="4557885"/>
            <a:ext cx="611066" cy="292249"/>
          </a:xfrm>
          <a:prstGeom prst="rect">
            <a:avLst/>
          </a:prstGeom>
        </p:spPr>
      </p:pic>
      <p:sp>
        <p:nvSpPr>
          <p:cNvPr id="17414" name="TextBox 17413">
            <a:extLst>
              <a:ext uri="{FF2B5EF4-FFF2-40B4-BE49-F238E27FC236}">
                <a16:creationId xmlns:a16="http://schemas.microsoft.com/office/drawing/2014/main" id="{ACDFF8A0-50A4-CE4F-81C1-7C18D2D64A84}"/>
              </a:ext>
            </a:extLst>
          </p:cNvPr>
          <p:cNvSpPr txBox="1"/>
          <p:nvPr/>
        </p:nvSpPr>
        <p:spPr>
          <a:xfrm>
            <a:off x="750214" y="4845154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59,1%</a:t>
            </a:r>
          </a:p>
        </p:txBody>
      </p:sp>
      <p:cxnSp>
        <p:nvCxnSpPr>
          <p:cNvPr id="17415" name="Straight Arrow Connector 17414">
            <a:extLst>
              <a:ext uri="{FF2B5EF4-FFF2-40B4-BE49-F238E27FC236}">
                <a16:creationId xmlns:a16="http://schemas.microsoft.com/office/drawing/2014/main" id="{8938A4B7-826F-4941-1B8C-8BE4E3C9F392}"/>
              </a:ext>
            </a:extLst>
          </p:cNvPr>
          <p:cNvCxnSpPr>
            <a:cxnSpLocks/>
          </p:cNvCxnSpPr>
          <p:nvPr/>
        </p:nvCxnSpPr>
        <p:spPr>
          <a:xfrm>
            <a:off x="1770797" y="2779045"/>
            <a:ext cx="299991" cy="283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7" name="Straight Arrow Connector 17416">
            <a:extLst>
              <a:ext uri="{FF2B5EF4-FFF2-40B4-BE49-F238E27FC236}">
                <a16:creationId xmlns:a16="http://schemas.microsoft.com/office/drawing/2014/main" id="{23329084-B40C-7836-C6CC-8955A608714F}"/>
              </a:ext>
            </a:extLst>
          </p:cNvPr>
          <p:cNvCxnSpPr>
            <a:cxnSpLocks/>
          </p:cNvCxnSpPr>
          <p:nvPr/>
        </p:nvCxnSpPr>
        <p:spPr>
          <a:xfrm>
            <a:off x="1377326" y="3756150"/>
            <a:ext cx="4514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0" name="Picture 17419" descr="Καρυστιανού: «Θα φέρουμε ξανά το φως και την Ελπίδα» - Οι 20 στόχοι του  νέου κόμματος">
            <a:extLst>
              <a:ext uri="{FF2B5EF4-FFF2-40B4-BE49-F238E27FC236}">
                <a16:creationId xmlns:a16="http://schemas.microsoft.com/office/drawing/2014/main" id="{3E4BC082-AED9-DF63-058E-A197BD6A0F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9827" y="3543401"/>
            <a:ext cx="762109" cy="424020"/>
          </a:xfrm>
          <a:prstGeom prst="rect">
            <a:avLst/>
          </a:prstGeom>
        </p:spPr>
      </p:pic>
      <p:pic>
        <p:nvPicPr>
          <p:cNvPr id="17421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77CA923E-9577-F6B2-3B20-FD21811B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5591" y="3642793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17422" name="Picture 17421">
            <a:extLst>
              <a:ext uri="{FF2B5EF4-FFF2-40B4-BE49-F238E27FC236}">
                <a16:creationId xmlns:a16="http://schemas.microsoft.com/office/drawing/2014/main" id="{7B78BAB1-AA84-309A-4A1D-0F8E81CAA8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1098" y="2275295"/>
            <a:ext cx="527750" cy="299846"/>
          </a:xfrm>
          <a:prstGeom prst="rect">
            <a:avLst/>
          </a:prstGeom>
        </p:spPr>
      </p:pic>
      <p:pic>
        <p:nvPicPr>
          <p:cNvPr id="17423" name="Picture 17422">
            <a:extLst>
              <a:ext uri="{FF2B5EF4-FFF2-40B4-BE49-F238E27FC236}">
                <a16:creationId xmlns:a16="http://schemas.microsoft.com/office/drawing/2014/main" id="{78FB8FE6-68F4-9307-69A3-1DB0CA0EF1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4160" y="4778759"/>
            <a:ext cx="351483" cy="351483"/>
          </a:xfrm>
          <a:prstGeom prst="rect">
            <a:avLst/>
          </a:prstGeom>
        </p:spPr>
      </p:pic>
      <p:pic>
        <p:nvPicPr>
          <p:cNvPr id="17424" name="Picture 2" descr="NIKH">
            <a:extLst>
              <a:ext uri="{FF2B5EF4-FFF2-40B4-BE49-F238E27FC236}">
                <a16:creationId xmlns:a16="http://schemas.microsoft.com/office/drawing/2014/main" id="{930B1437-8F07-08B9-BAAB-E35D2D52A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1575" y="5252415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Picture 2" descr="Πλεύση Ελευθερίας.svg">
            <a:extLst>
              <a:ext uri="{FF2B5EF4-FFF2-40B4-BE49-F238E27FC236}">
                <a16:creationId xmlns:a16="http://schemas.microsoft.com/office/drawing/2014/main" id="{941066F4-7CB6-F8C2-F5F2-5BB27625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909" y="4995385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6" name="TextBox 17425">
            <a:extLst>
              <a:ext uri="{FF2B5EF4-FFF2-40B4-BE49-F238E27FC236}">
                <a16:creationId xmlns:a16="http://schemas.microsoft.com/office/drawing/2014/main" id="{8D2C1BE7-2E48-067E-8DB8-3A9EE58D28EB}"/>
              </a:ext>
            </a:extLst>
          </p:cNvPr>
          <p:cNvSpPr txBox="1"/>
          <p:nvPr/>
        </p:nvSpPr>
        <p:spPr>
          <a:xfrm>
            <a:off x="6230277" y="3615101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8,2</a:t>
            </a:r>
            <a:r>
              <a:rPr lang="en-US" sz="2000" dirty="0"/>
              <a:t>%</a:t>
            </a:r>
            <a:endParaRPr lang="el-GR" sz="2000" dirty="0"/>
          </a:p>
        </p:txBody>
      </p:sp>
      <p:cxnSp>
        <p:nvCxnSpPr>
          <p:cNvPr id="17427" name="Straight Arrow Connector 17426">
            <a:extLst>
              <a:ext uri="{FF2B5EF4-FFF2-40B4-BE49-F238E27FC236}">
                <a16:creationId xmlns:a16="http://schemas.microsoft.com/office/drawing/2014/main" id="{025A2A95-E6A3-1540-3B08-A9D3830F5D32}"/>
              </a:ext>
            </a:extLst>
          </p:cNvPr>
          <p:cNvCxnSpPr>
            <a:cxnSpLocks/>
          </p:cNvCxnSpPr>
          <p:nvPr/>
        </p:nvCxnSpPr>
        <p:spPr>
          <a:xfrm>
            <a:off x="9190706" y="2475958"/>
            <a:ext cx="0" cy="360000"/>
          </a:xfrm>
          <a:prstGeom prst="straightConnector1">
            <a:avLst/>
          </a:prstGeom>
          <a:ln w="381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8" name="Straight Arrow Connector 17427">
            <a:extLst>
              <a:ext uri="{FF2B5EF4-FFF2-40B4-BE49-F238E27FC236}">
                <a16:creationId xmlns:a16="http://schemas.microsoft.com/office/drawing/2014/main" id="{79DBDFEE-0C99-93EF-4423-02D98C5448F0}"/>
              </a:ext>
            </a:extLst>
          </p:cNvPr>
          <p:cNvCxnSpPr>
            <a:cxnSpLocks/>
          </p:cNvCxnSpPr>
          <p:nvPr/>
        </p:nvCxnSpPr>
        <p:spPr>
          <a:xfrm flipH="1">
            <a:off x="9909914" y="2740597"/>
            <a:ext cx="351483" cy="360000"/>
          </a:xfrm>
          <a:prstGeom prst="straightConnector1">
            <a:avLst/>
          </a:prstGeom>
          <a:ln w="381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6" name="Straight Arrow Connector 17435">
            <a:extLst>
              <a:ext uri="{FF2B5EF4-FFF2-40B4-BE49-F238E27FC236}">
                <a16:creationId xmlns:a16="http://schemas.microsoft.com/office/drawing/2014/main" id="{E29A2469-18E5-D98F-2695-3BD618B67214}"/>
              </a:ext>
            </a:extLst>
          </p:cNvPr>
          <p:cNvCxnSpPr>
            <a:cxnSpLocks/>
          </p:cNvCxnSpPr>
          <p:nvPr/>
        </p:nvCxnSpPr>
        <p:spPr>
          <a:xfrm flipH="1" flipV="1">
            <a:off x="9862277" y="4464669"/>
            <a:ext cx="465749" cy="360000"/>
          </a:xfrm>
          <a:prstGeom prst="straightConnector1">
            <a:avLst/>
          </a:prstGeom>
          <a:ln w="381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9" name="Straight Arrow Connector 17438">
            <a:extLst>
              <a:ext uri="{FF2B5EF4-FFF2-40B4-BE49-F238E27FC236}">
                <a16:creationId xmlns:a16="http://schemas.microsoft.com/office/drawing/2014/main" id="{5B00CD1E-4152-30FD-2E11-BD2247A741CB}"/>
              </a:ext>
            </a:extLst>
          </p:cNvPr>
          <p:cNvCxnSpPr>
            <a:cxnSpLocks/>
          </p:cNvCxnSpPr>
          <p:nvPr/>
        </p:nvCxnSpPr>
        <p:spPr>
          <a:xfrm flipH="1" flipV="1">
            <a:off x="9146481" y="4765378"/>
            <a:ext cx="28663" cy="487037"/>
          </a:xfrm>
          <a:prstGeom prst="straightConnector1">
            <a:avLst/>
          </a:prstGeom>
          <a:ln w="381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1" name="Straight Arrow Connector 17440">
            <a:extLst>
              <a:ext uri="{FF2B5EF4-FFF2-40B4-BE49-F238E27FC236}">
                <a16:creationId xmlns:a16="http://schemas.microsoft.com/office/drawing/2014/main" id="{AE4BD68F-990C-07C7-AC1D-F37EFA713E30}"/>
              </a:ext>
            </a:extLst>
          </p:cNvPr>
          <p:cNvCxnSpPr>
            <a:cxnSpLocks/>
            <a:stCxn id="17425" idx="0"/>
          </p:cNvCxnSpPr>
          <p:nvPr/>
        </p:nvCxnSpPr>
        <p:spPr>
          <a:xfrm flipV="1">
            <a:off x="8033609" y="4471909"/>
            <a:ext cx="433910" cy="360000"/>
          </a:xfrm>
          <a:prstGeom prst="straightConnector1">
            <a:avLst/>
          </a:prstGeom>
          <a:ln w="381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6" name="Straight Arrow Connector 17445">
            <a:extLst>
              <a:ext uri="{FF2B5EF4-FFF2-40B4-BE49-F238E27FC236}">
                <a16:creationId xmlns:a16="http://schemas.microsoft.com/office/drawing/2014/main" id="{E31676CF-8B34-51D0-2705-9C3B789D792B}"/>
              </a:ext>
            </a:extLst>
          </p:cNvPr>
          <p:cNvCxnSpPr>
            <a:cxnSpLocks/>
          </p:cNvCxnSpPr>
          <p:nvPr/>
        </p:nvCxnSpPr>
        <p:spPr>
          <a:xfrm flipH="1">
            <a:off x="10176577" y="3842778"/>
            <a:ext cx="482271" cy="0"/>
          </a:xfrm>
          <a:prstGeom prst="straightConnector1">
            <a:avLst/>
          </a:prstGeom>
          <a:ln w="381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9" name="Straight Arrow Connector 17448">
            <a:extLst>
              <a:ext uri="{FF2B5EF4-FFF2-40B4-BE49-F238E27FC236}">
                <a16:creationId xmlns:a16="http://schemas.microsoft.com/office/drawing/2014/main" id="{7621529E-7B33-2E2E-DEFF-21D685C7BC0C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7678545" y="4193202"/>
            <a:ext cx="511405" cy="340445"/>
          </a:xfrm>
          <a:prstGeom prst="straightConnector1">
            <a:avLst/>
          </a:prstGeom>
          <a:ln w="381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51" name="Straight Arrow Connector 17450">
            <a:extLst>
              <a:ext uri="{FF2B5EF4-FFF2-40B4-BE49-F238E27FC236}">
                <a16:creationId xmlns:a16="http://schemas.microsoft.com/office/drawing/2014/main" id="{D8F4999E-5D38-7585-FFE6-47132CA3BFE8}"/>
              </a:ext>
            </a:extLst>
          </p:cNvPr>
          <p:cNvCxnSpPr>
            <a:cxnSpLocks/>
          </p:cNvCxnSpPr>
          <p:nvPr/>
        </p:nvCxnSpPr>
        <p:spPr>
          <a:xfrm>
            <a:off x="7554859" y="3826629"/>
            <a:ext cx="538025" cy="0"/>
          </a:xfrm>
          <a:prstGeom prst="straightConnector1">
            <a:avLst/>
          </a:prstGeom>
          <a:ln w="381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53" name="Straight Arrow Connector 17452">
            <a:extLst>
              <a:ext uri="{FF2B5EF4-FFF2-40B4-BE49-F238E27FC236}">
                <a16:creationId xmlns:a16="http://schemas.microsoft.com/office/drawing/2014/main" id="{869BC791-5019-2E2A-E840-5DF5B8DC1E00}"/>
              </a:ext>
            </a:extLst>
          </p:cNvPr>
          <p:cNvCxnSpPr>
            <a:cxnSpLocks/>
          </p:cNvCxnSpPr>
          <p:nvPr/>
        </p:nvCxnSpPr>
        <p:spPr>
          <a:xfrm>
            <a:off x="7847909" y="2835958"/>
            <a:ext cx="538025" cy="292472"/>
          </a:xfrm>
          <a:prstGeom prst="straightConnector1">
            <a:avLst/>
          </a:prstGeom>
          <a:ln w="381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5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927EF-5CE8-BF5C-B287-995C39BA1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DAF20F-B193-4C29-ACF2-0A0D0DCE09FD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AA943F-41E6-C1D9-40DB-B3DE2CCE9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8321"/>
              </p:ext>
            </p:extLst>
          </p:nvPr>
        </p:nvGraphicFramePr>
        <p:xfrm>
          <a:off x="836747" y="1268760"/>
          <a:ext cx="10803872" cy="4310709"/>
        </p:xfrm>
        <a:graphic>
          <a:graphicData uri="http://schemas.openxmlformats.org/drawingml/2006/table">
            <a:tbl>
              <a:tblPr/>
              <a:tblGrid>
                <a:gridCol w="1995242">
                  <a:extLst>
                    <a:ext uri="{9D8B030D-6E8A-4147-A177-3AD203B41FA5}">
                      <a16:colId xmlns:a16="http://schemas.microsoft.com/office/drawing/2014/main" val="145497574"/>
                    </a:ext>
                  </a:extLst>
                </a:gridCol>
                <a:gridCol w="886774">
                  <a:extLst>
                    <a:ext uri="{9D8B030D-6E8A-4147-A177-3AD203B41FA5}">
                      <a16:colId xmlns:a16="http://schemas.microsoft.com/office/drawing/2014/main" val="937933663"/>
                    </a:ext>
                  </a:extLst>
                </a:gridCol>
                <a:gridCol w="990232">
                  <a:extLst>
                    <a:ext uri="{9D8B030D-6E8A-4147-A177-3AD203B41FA5}">
                      <a16:colId xmlns:a16="http://schemas.microsoft.com/office/drawing/2014/main" val="1980112997"/>
                    </a:ext>
                  </a:extLst>
                </a:gridCol>
                <a:gridCol w="990232">
                  <a:extLst>
                    <a:ext uri="{9D8B030D-6E8A-4147-A177-3AD203B41FA5}">
                      <a16:colId xmlns:a16="http://schemas.microsoft.com/office/drawing/2014/main" val="4157294923"/>
                    </a:ext>
                  </a:extLst>
                </a:gridCol>
                <a:gridCol w="990232">
                  <a:extLst>
                    <a:ext uri="{9D8B030D-6E8A-4147-A177-3AD203B41FA5}">
                      <a16:colId xmlns:a16="http://schemas.microsoft.com/office/drawing/2014/main" val="3597396380"/>
                    </a:ext>
                  </a:extLst>
                </a:gridCol>
                <a:gridCol w="990232">
                  <a:extLst>
                    <a:ext uri="{9D8B030D-6E8A-4147-A177-3AD203B41FA5}">
                      <a16:colId xmlns:a16="http://schemas.microsoft.com/office/drawing/2014/main" val="3001953654"/>
                    </a:ext>
                  </a:extLst>
                </a:gridCol>
                <a:gridCol w="990232">
                  <a:extLst>
                    <a:ext uri="{9D8B030D-6E8A-4147-A177-3AD203B41FA5}">
                      <a16:colId xmlns:a16="http://schemas.microsoft.com/office/drawing/2014/main" val="2878585155"/>
                    </a:ext>
                  </a:extLst>
                </a:gridCol>
                <a:gridCol w="990232">
                  <a:extLst>
                    <a:ext uri="{9D8B030D-6E8A-4147-A177-3AD203B41FA5}">
                      <a16:colId xmlns:a16="http://schemas.microsoft.com/office/drawing/2014/main" val="570629532"/>
                    </a:ext>
                  </a:extLst>
                </a:gridCol>
                <a:gridCol w="990232">
                  <a:extLst>
                    <a:ext uri="{9D8B030D-6E8A-4147-A177-3AD203B41FA5}">
                      <a16:colId xmlns:a16="http://schemas.microsoft.com/office/drawing/2014/main" val="478817128"/>
                    </a:ext>
                  </a:extLst>
                </a:gridCol>
                <a:gridCol w="990232">
                  <a:extLst>
                    <a:ext uri="{9D8B030D-6E8A-4147-A177-3AD203B41FA5}">
                      <a16:colId xmlns:a16="http://schemas.microsoft.com/office/drawing/2014/main" val="550666929"/>
                    </a:ext>
                  </a:extLst>
                </a:gridCol>
              </a:tblGrid>
              <a:tr h="29906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0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0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  ===ΠΡΟΘΕΣΗ ΨΗΦΟΥ===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1824"/>
                  </a:ext>
                </a:extLst>
              </a:tr>
              <a:tr h="6703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5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ΝΔ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ΕΛΑΣ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ΕΛΠΙΔΑ ΓΙΑ ΔΗΜΟΚΡΑΤΙΑ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ΠΑΣΟΚ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ΚΚΕ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ΕΛΛ.ΛΥΣΗ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ΠΛΕΥΣΗ ΕΛΕΥΘ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ΜΕΡΑ 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ΦΩΝΗ ΛΟΓΙΚΗΣ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25460"/>
                  </a:ext>
                </a:extLst>
              </a:tr>
              <a:tr h="268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ΑΠΟΛΥΤA ΒΕΒΑΙΟΣ/Α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35805"/>
                  </a:ext>
                </a:extLst>
              </a:tr>
              <a:tr h="268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ΜΑΛΛΟΝ ΒΕΒΑΙΟΣ/Α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49851"/>
                  </a:ext>
                </a:extLst>
              </a:tr>
              <a:tr h="268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ΟΧΙ ΚΑΙ ΤΟΣΟ ΒΕΒΑΙΟΣ/Α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847858"/>
                  </a:ext>
                </a:extLst>
              </a:tr>
              <a:tr h="2681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ΚΑΘΟΛΟΥ ΒΕΒΑΙΟΣ/Α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021329"/>
                  </a:ext>
                </a:extLst>
              </a:tr>
              <a:tr h="4537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ΔΕΝ ΣΚΟΠΕΥΩ ΝΑ ΨΗΦΙΣΩ/ΔΞ/ΔΑ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15015"/>
                  </a:ext>
                </a:extLst>
              </a:tr>
              <a:tr h="4537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06732"/>
                  </a:ext>
                </a:extLst>
              </a:tr>
              <a:tr h="4537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ΑΠΟΛΥΤΑ/ΜΑΛΛΟΝ ΒΕΒΑΙΟΣ/Α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13428"/>
                  </a:ext>
                </a:extLst>
              </a:tr>
              <a:tr h="4537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ΟΧΙ ΚΑΙ ΤΟΣΟ/ΚΑΘΟΛΟΥ ΒΕΒΑΙΟ/Α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701040"/>
                  </a:ext>
                </a:extLst>
              </a:tr>
              <a:tr h="4537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ΔΕΝ ΣΚΟΠΕΥΩ ΝΑ ΨΗΦΙΣΩ/ΔΞ/ΔΑ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71476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E1EE6675-C0CE-B757-8506-D26DCDEBA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26" y="-69871"/>
            <a:ext cx="9918575" cy="11141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l-GR" altLang="el-GR" sz="1800" b="1" i="0" dirty="0">
                <a:ea typeface="+mj-ea"/>
                <a:cs typeface="+mj-cs"/>
              </a:rPr>
              <a:t>Βεβαιότητα Ψήφου</a:t>
            </a:r>
          </a:p>
          <a:p>
            <a:pPr lvl="0" algn="ctr"/>
            <a:r>
              <a:rPr lang="el-GR" sz="1100" i="0" dirty="0">
                <a:solidFill>
                  <a:srgbClr val="FFFFFF">
                    <a:lumMod val="50000"/>
                  </a:srgbClr>
                </a:solidFill>
                <a:ea typeface="Times New Roman" panose="02020603050405020304" pitchFamily="18" charset="0"/>
              </a:rPr>
              <a:t>Εάν την επόμενη Κυριακή γίνονταν  Εκλογές, εσείς πόσο βέβαιος/ α νοιώθετε αυτή την στιγμή για το ποιο  κόμμα θα ψηφίζατε;</a:t>
            </a:r>
          </a:p>
          <a:p>
            <a:pPr lvl="0" algn="ctr"/>
            <a:r>
              <a:rPr lang="el-GR" altLang="el-GR" sz="1400" b="1" i="0" kern="0" dirty="0">
                <a:solidFill>
                  <a:srgbClr val="FFFFFF">
                    <a:lumMod val="50000"/>
                  </a:srgbClr>
                </a:solidFill>
                <a:ea typeface="+mj-ea"/>
                <a:cs typeface="+mj-cs"/>
              </a:rPr>
              <a:t>Ανάλυση στους ψηφοφόρους του κάθε κόμματος </a:t>
            </a:r>
            <a:r>
              <a:rPr lang="el-GR" altLang="el-GR" sz="3200" b="1" i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885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C5F31-38AE-98DC-F1A5-876E981C3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54AFED00-BA80-A46E-DBF7-F28CE2A969EE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61564-311C-44EF-A420-0380E504E75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11373E4-24B0-8197-4002-00A6EE3E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330" y="510290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109ACE-0358-2FE6-251F-C4808178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81" y="-52826"/>
            <a:ext cx="9918575" cy="105259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l-GR" altLang="el-GR" sz="1800" b="1" i="0" dirty="0">
                <a:ea typeface="+mj-ea"/>
                <a:cs typeface="+mj-cs"/>
              </a:rPr>
              <a:t>Δείκτης Βεβαιότητας Ψήφου</a:t>
            </a:r>
          </a:p>
          <a:p>
            <a:pPr lvl="0" algn="ctr"/>
            <a:r>
              <a:rPr lang="el-GR" sz="1100" i="0" dirty="0">
                <a:solidFill>
                  <a:srgbClr val="FFFFFF">
                    <a:lumMod val="50000"/>
                  </a:srgbClr>
                </a:solidFill>
                <a:ea typeface="Times New Roman" panose="02020603050405020304" pitchFamily="18" charset="0"/>
              </a:rPr>
              <a:t>Εάν την επόμενη Κυριακή γίνονταν  Εκλογές, εσείς πόσο βέβαιος/ α νοιώθετε αυτή την στιγμή για το ποιο  κόμμα θα ψηφίζατε;</a:t>
            </a:r>
          </a:p>
          <a:p>
            <a:pPr lvl="0" algn="ctr"/>
            <a:r>
              <a:rPr lang="el-GR" altLang="el-GR" sz="1200" b="1" i="0" kern="0" dirty="0">
                <a:solidFill>
                  <a:srgbClr val="FFFFFF">
                    <a:lumMod val="50000"/>
                  </a:srgbClr>
                </a:solidFill>
                <a:ea typeface="+mj-ea"/>
                <a:cs typeface="+mj-cs"/>
              </a:rPr>
              <a:t>Ανάλυση στους ψηφοφόρους του κάθε κόμματος </a:t>
            </a:r>
            <a:r>
              <a:rPr lang="el-GR" altLang="el-GR" sz="2800" b="1" i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2611328C-9A58-009E-23B7-21EDDB169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799485"/>
              </p:ext>
            </p:extLst>
          </p:nvPr>
        </p:nvGraphicFramePr>
        <p:xfrm>
          <a:off x="-96688" y="968992"/>
          <a:ext cx="11809312" cy="436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3313CE-D7FF-12A8-85D3-E07FBCCAEDDF}"/>
              </a:ext>
            </a:extLst>
          </p:cNvPr>
          <p:cNvCxnSpPr/>
          <p:nvPr/>
        </p:nvCxnSpPr>
        <p:spPr>
          <a:xfrm>
            <a:off x="452636" y="2204864"/>
            <a:ext cx="112867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F3DE1E-E5F2-EF89-460D-F92E36E7E2F4}"/>
              </a:ext>
            </a:extLst>
          </p:cNvPr>
          <p:cNvSpPr txBox="1"/>
          <p:nvPr/>
        </p:nvSpPr>
        <p:spPr>
          <a:xfrm flipH="1">
            <a:off x="8112223" y="1681644"/>
            <a:ext cx="3148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rgbClr val="FF0000"/>
                </a:solidFill>
              </a:rPr>
              <a:t>*Σταθμισμένος μέσος όρος</a:t>
            </a:r>
          </a:p>
          <a:p>
            <a:pPr algn="ctr"/>
            <a:r>
              <a:rPr lang="el-GR" sz="1400" b="1" dirty="0">
                <a:solidFill>
                  <a:srgbClr val="FF0000"/>
                </a:solidFill>
              </a:rPr>
              <a:t>Βάσει της δύναμης των κομμάτων </a:t>
            </a:r>
            <a:r>
              <a:rPr lang="el-GR" sz="1600" b="1" dirty="0">
                <a:solidFill>
                  <a:srgbClr val="FF0000"/>
                </a:solidFill>
              </a:rPr>
              <a:t>0,84 </a:t>
            </a:r>
            <a:endParaRPr lang="el-GR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7E50E-C525-E3FA-B5B3-A69FF27A5CBA}"/>
              </a:ext>
            </a:extLst>
          </p:cNvPr>
          <p:cNvSpPr txBox="1"/>
          <p:nvPr/>
        </p:nvSpPr>
        <p:spPr>
          <a:xfrm flipH="1">
            <a:off x="335360" y="5818013"/>
            <a:ext cx="1173936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*Το ποσοστό ανά επίπεδο Βεβαιότητας ψήφου σε κάθε κόμμα πολλαπλασιάστηκε με τον ανάλογο πολλαπλασιαστή. </a:t>
            </a:r>
            <a:r>
              <a:rPr lang="el-GR" sz="1200" dirty="0" err="1">
                <a:solidFill>
                  <a:srgbClr val="FF0000"/>
                </a:solidFill>
              </a:rPr>
              <a:t>Π.χ</a:t>
            </a:r>
            <a:r>
              <a:rPr lang="el-GR" sz="1200" dirty="0">
                <a:solidFill>
                  <a:srgbClr val="FF0000"/>
                </a:solidFill>
              </a:rPr>
              <a:t> το % του «Απόλυτα Βέβαιος»  πολλαπλασιάστηκε με το 5 το % «Καθόλου Βέβαιος» πολλαπλασιάστηκε με το 1. Το άθροισμα των πολλαπλασιασμών διαιρέθηκε με το</a:t>
            </a:r>
            <a:r>
              <a:rPr lang="en-US" sz="1200" dirty="0">
                <a:solidFill>
                  <a:srgbClr val="FF0000"/>
                </a:solidFill>
              </a:rPr>
              <a:t> 500 </a:t>
            </a:r>
            <a:r>
              <a:rPr lang="el-GR" sz="1200" dirty="0">
                <a:solidFill>
                  <a:srgbClr val="FF0000"/>
                </a:solidFill>
              </a:rPr>
              <a:t> που εκφράζει την «Απόλυτη Βεβαιότητα» και προκύπτει ο δείκτης. </a:t>
            </a:r>
          </a:p>
          <a:p>
            <a:r>
              <a:rPr lang="el-GR" sz="1200" dirty="0">
                <a:solidFill>
                  <a:srgbClr val="FF0000"/>
                </a:solidFill>
              </a:rPr>
              <a:t>Για τον υπολογισμό του Μέσου Όρου ελήφθη υπόψη και η δύναμη του κάθε κόμματος. </a:t>
            </a:r>
          </a:p>
        </p:txBody>
      </p:sp>
    </p:spTree>
    <p:extLst>
      <p:ext uri="{BB962C8B-B14F-4D97-AF65-F5344CB8AC3E}">
        <p14:creationId xmlns:p14="http://schemas.microsoft.com/office/powerpoint/2010/main" val="208593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" y="2255264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01" y="2421277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79976" y="0"/>
            <a:ext cx="6477201" cy="8846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090" y="3140968"/>
            <a:ext cx="564870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l-GR" altLang="el-GR" sz="1800" b="1" dirty="0"/>
              <a:t>(ΣΥΛΛΟΓΗ ΣΤΟΙΧΕΙΩΝ: </a:t>
            </a:r>
            <a:r>
              <a:rPr lang="el-GR" altLang="el-GR" sz="1800" b="1" dirty="0">
                <a:solidFill>
                  <a:srgbClr val="FFFF00"/>
                </a:solidFill>
              </a:rPr>
              <a:t>24 Ιουνίου – 3 Ιουλίου 2026</a:t>
            </a:r>
            <a:r>
              <a:rPr lang="en-US" altLang="el-GR" sz="1800" b="1" dirty="0"/>
              <a:t>)</a:t>
            </a:r>
            <a:endParaRPr lang="el-GR" altLang="el-GR" sz="1800" b="1" dirty="0"/>
          </a:p>
          <a:p>
            <a:pPr eaLnBrk="1" hangingPunct="1">
              <a:lnSpc>
                <a:spcPct val="120000"/>
              </a:lnSpc>
            </a:pPr>
            <a:endParaRPr lang="en-GB" altLang="el-GR" sz="11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l-GR" altLang="el-GR" sz="1600" b="1" dirty="0">
                <a:solidFill>
                  <a:srgbClr val="FFFF00"/>
                </a:solidFill>
              </a:rPr>
              <a:t>ΙΑ. </a:t>
            </a:r>
            <a:r>
              <a:rPr lang="el-GR" altLang="el-GR" sz="1600" b="1" dirty="0"/>
              <a:t>Παράσταση νίκης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1600" b="1" dirty="0">
                <a:solidFill>
                  <a:srgbClr val="FFFF00"/>
                </a:solidFill>
              </a:rPr>
              <a:t>ΙΒ</a:t>
            </a:r>
            <a:r>
              <a:rPr lang="el-GR" altLang="el-GR" sz="1600" b="1" dirty="0"/>
              <a:t>. Εκτίμηση για το ποσοστό που θα λάβει η ΝΔ</a:t>
            </a:r>
          </a:p>
          <a:p>
            <a:endParaRPr lang="el-GR" sz="1100" b="1" dirty="0">
              <a:solidFill>
                <a:srgbClr val="FFFF00"/>
              </a:solidFill>
            </a:endParaRPr>
          </a:p>
          <a:p>
            <a:r>
              <a:rPr lang="el-GR" sz="1600" b="1" dirty="0">
                <a:solidFill>
                  <a:srgbClr val="FFFF00"/>
                </a:solidFill>
              </a:rPr>
              <a:t>ΙIΑ. </a:t>
            </a:r>
            <a:r>
              <a:rPr lang="el-GR" sz="1600" b="1" dirty="0"/>
              <a:t>Τα κόμματα που βρίσκονται στα δεξιά της ΝΔ μέχρι τις επόμενες εκλογές θα αυξήσουν την δυναμική τους;</a:t>
            </a:r>
            <a:endParaRPr lang="en-US" sz="1600" b="1" dirty="0"/>
          </a:p>
          <a:p>
            <a:r>
              <a:rPr lang="el-GR" sz="1600" b="1" dirty="0">
                <a:solidFill>
                  <a:srgbClr val="FFFF00"/>
                </a:solidFill>
              </a:rPr>
              <a:t>ΙIΒ. </a:t>
            </a:r>
            <a:r>
              <a:rPr lang="el-GR" sz="1600" b="1" dirty="0"/>
              <a:t>Τα κόμματα που βρίσκονται στο χώρο της Κεντροαριστεράς/ Αριστεράς μέχρι τις </a:t>
            </a:r>
            <a:br>
              <a:rPr lang="el-GR" sz="1600" b="1" dirty="0"/>
            </a:br>
            <a:r>
              <a:rPr lang="el-GR" sz="1600" b="1" dirty="0"/>
              <a:t>επόμενες εκλογές θα αυξήσουν την δυναμική τους;	</a:t>
            </a:r>
            <a:endParaRPr lang="en-US" sz="1600" b="1" dirty="0"/>
          </a:p>
          <a:p>
            <a:pPr lvl="0" eaLnBrk="1" hangingPunct="1">
              <a:lnSpc>
                <a:spcPct val="120000"/>
              </a:lnSpc>
              <a:defRPr/>
            </a:pPr>
            <a:endParaRPr lang="el-GR" altLang="el-GR" sz="1050" b="1" dirty="0">
              <a:solidFill>
                <a:srgbClr val="FFFF00"/>
              </a:solidFill>
            </a:endParaRPr>
          </a:p>
          <a:p>
            <a:pPr lvl="0" eaLnBrk="1" hangingPunct="1">
              <a:lnSpc>
                <a:spcPct val="120000"/>
              </a:lnSpc>
              <a:defRPr/>
            </a:pPr>
            <a:r>
              <a:rPr lang="el-GR" altLang="el-GR" sz="1600" b="1" dirty="0">
                <a:solidFill>
                  <a:srgbClr val="FFFF00"/>
                </a:solidFill>
              </a:rPr>
              <a:t>ΙΙΙ</a:t>
            </a:r>
            <a:r>
              <a:rPr lang="en-US" altLang="el-GR" sz="1600" b="1" dirty="0">
                <a:solidFill>
                  <a:srgbClr val="FFFF00"/>
                </a:solidFill>
              </a:rPr>
              <a:t>. </a:t>
            </a:r>
            <a:r>
              <a:rPr lang="el-GR" altLang="el-GR" sz="1600" b="1" dirty="0"/>
              <a:t>Κύριο (1</a:t>
            </a:r>
            <a:r>
              <a:rPr lang="el-GR" altLang="el-GR" sz="1600" b="1" baseline="30000" dirty="0"/>
              <a:t>ο</a:t>
            </a:r>
            <a:r>
              <a:rPr lang="el-GR" altLang="el-GR" sz="1600" b="1" dirty="0"/>
              <a:t>) Κριτήριο Ψήφου</a:t>
            </a:r>
            <a:endParaRPr lang="el-GR" altLang="el-GR" sz="1600" b="1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600" b="1" dirty="0">
                <a:solidFill>
                  <a:srgbClr val="FFFF00"/>
                </a:solidFill>
              </a:rPr>
              <a:t>Ι</a:t>
            </a:r>
            <a:r>
              <a:rPr lang="en-US" sz="1600" b="1" dirty="0">
                <a:solidFill>
                  <a:srgbClr val="FFFF00"/>
                </a:solidFill>
              </a:rPr>
              <a:t>V</a:t>
            </a:r>
            <a:r>
              <a:rPr lang="el-GR" sz="1600" b="1" dirty="0">
                <a:solidFill>
                  <a:srgbClr val="FFFF00"/>
                </a:solidFill>
              </a:rPr>
              <a:t>.</a:t>
            </a:r>
            <a:r>
              <a:rPr lang="en-GB" sz="1600" b="1" dirty="0">
                <a:solidFill>
                  <a:srgbClr val="FFFF00"/>
                </a:solidFill>
              </a:rPr>
              <a:t> </a:t>
            </a:r>
            <a:r>
              <a:rPr lang="el-GR" altLang="el-GR" sz="1600" b="1" dirty="0"/>
              <a:t>Πρόθεση ψήφου Βουλευτικών Εκλογών </a:t>
            </a:r>
            <a:endParaRPr lang="en-US" altLang="el-GR" sz="16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alt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74879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F0DA3-E4BB-923D-3659-A2F2E8A38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A869E90F-1EC0-BC6D-5CD6-89840F149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493437"/>
              </p:ext>
            </p:extLst>
          </p:nvPr>
        </p:nvGraphicFramePr>
        <p:xfrm>
          <a:off x="208962" y="1452004"/>
          <a:ext cx="11690020" cy="340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7" name="Picture 8" descr="oikejorm_2003">
            <a:hlinkClick r:id="rId4"/>
            <a:extLst>
              <a:ext uri="{FF2B5EF4-FFF2-40B4-BE49-F238E27FC236}">
                <a16:creationId xmlns:a16="http://schemas.microsoft.com/office/drawing/2014/main" id="{74386C4F-31DB-76B2-84A5-2010F8FD7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782" y="4768859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9B12D20-0E58-064C-A760-854CB6F8F5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310" y="4791520"/>
            <a:ext cx="632779" cy="310260"/>
          </a:xfrm>
          <a:prstGeom prst="rect">
            <a:avLst/>
          </a:prstGeom>
        </p:spPr>
      </p:pic>
      <p:pic>
        <p:nvPicPr>
          <p:cNvPr id="123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ABDC6CA9-1CC2-FA2B-A878-A6282A06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398" y="4791520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4B10A3F8-75C3-E426-429C-500C16C7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9742" y="4822292"/>
            <a:ext cx="5958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defRPr>
            </a:lvl1pPr>
            <a:lvl2pPr marL="742950" indent="-285750">
              <a:defRPr sz="1400"/>
            </a:lvl2pPr>
            <a:lvl3pPr marL="1143000" indent="-228600">
              <a:defRPr sz="1400"/>
            </a:lvl3pPr>
            <a:lvl4pPr marL="1600200" indent="-228600">
              <a:defRPr sz="1400"/>
            </a:lvl4pPr>
            <a:lvl5pPr marL="2057400" indent="-228600">
              <a:defRPr sz="1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9pPr>
          </a:lstStyle>
          <a:p>
            <a:r>
              <a:rPr lang="el-GR" altLang="en-US" dirty="0"/>
              <a:t>Άλλο </a:t>
            </a:r>
          </a:p>
          <a:p>
            <a:r>
              <a:rPr lang="el-GR" altLang="en-US" dirty="0"/>
              <a:t>Κόμμα 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05E05-7974-39DE-E618-606A03076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7698" y="6465910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3C1BE9D-0050-1973-190E-C924EA6F3A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>
            <a:extLst>
              <a:ext uri="{FF2B5EF4-FFF2-40B4-BE49-F238E27FC236}">
                <a16:creationId xmlns:a16="http://schemas.microsoft.com/office/drawing/2014/main" id="{F04987B9-6FC5-7DFC-5074-4D42FA960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826D534B-CED4-925E-0F1A-74202E4415FE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pic>
        <p:nvPicPr>
          <p:cNvPr id="26" name="Picture 2" descr="Πλεύση Ελευθερίας.svg">
            <a:extLst>
              <a:ext uri="{FF2B5EF4-FFF2-40B4-BE49-F238E27FC236}">
                <a16:creationId xmlns:a16="http://schemas.microsoft.com/office/drawing/2014/main" id="{D5A7CBFE-6ACD-FC3A-5978-0E98C7BA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587" y="4715123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859A4C-A06B-4C9F-A994-921E0A5EF6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72" t="23474" r="24286" b="27895"/>
          <a:stretch/>
        </p:blipFill>
        <p:spPr>
          <a:xfrm>
            <a:off x="10201953" y="4821158"/>
            <a:ext cx="611066" cy="292249"/>
          </a:xfrm>
          <a:prstGeom prst="rect">
            <a:avLst/>
          </a:prstGeom>
        </p:spPr>
      </p:pic>
      <p:pic>
        <p:nvPicPr>
          <p:cNvPr id="31" name="Picture 2" descr="ΦΩΝΗ ΛΟΓΙΚΗΣ - ΑΦΡΟΔΙΤΗ ΛΑΤΙΝΟΠΟΥΛΟΥ">
            <a:extLst>
              <a:ext uri="{FF2B5EF4-FFF2-40B4-BE49-F238E27FC236}">
                <a16:creationId xmlns:a16="http://schemas.microsoft.com/office/drawing/2014/main" id="{C900EFF8-D8FE-973D-A5FB-E3FA7D61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48" y="4833897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F9C566C-9EBC-BE6B-5ED5-B695ECFC1EA1}"/>
              </a:ext>
            </a:extLst>
          </p:cNvPr>
          <p:cNvSpPr/>
          <p:nvPr/>
        </p:nvSpPr>
        <p:spPr>
          <a:xfrm>
            <a:off x="4467275" y="5656069"/>
            <a:ext cx="2257221" cy="2862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Μέτρηση Δεκεμβρίου 2025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F515C-24FF-CA1E-EBCE-8BD43EF5E9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8282" y="4780622"/>
            <a:ext cx="351483" cy="351483"/>
          </a:xfrm>
          <a:prstGeom prst="rect">
            <a:avLst/>
          </a:prstGeom>
        </p:spPr>
      </p:pic>
      <p:pic>
        <p:nvPicPr>
          <p:cNvPr id="5122" name="Picture 2" descr="Νέα Δημοκρατία">
            <a:extLst>
              <a:ext uri="{FF2B5EF4-FFF2-40B4-BE49-F238E27FC236}">
                <a16:creationId xmlns:a16="http://schemas.microsoft.com/office/drawing/2014/main" id="{89AFE350-4DDC-76C4-4303-90B6E6DDD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534" r="26101" b="15666"/>
          <a:stretch>
            <a:fillRect/>
          </a:stretch>
        </p:blipFill>
        <p:spPr bwMode="auto">
          <a:xfrm>
            <a:off x="566374" y="4830671"/>
            <a:ext cx="446872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71F361-B2CF-AAFD-7A97-8B7E7430428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130" y="4811077"/>
            <a:ext cx="527750" cy="29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5BD00-EF3A-5C17-75B6-65F9B28369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5470" y="4883642"/>
            <a:ext cx="756924" cy="297250"/>
          </a:xfrm>
          <a:prstGeom prst="rect">
            <a:avLst/>
          </a:prstGeom>
        </p:spPr>
      </p:pic>
      <p:pic>
        <p:nvPicPr>
          <p:cNvPr id="8" name="Picture 7" descr="Καρυστιανού: «Θα φέρουμε ξανά το φως και την Ελπίδα» - Οι 20 στόχοι του  νέου κόμματος">
            <a:extLst>
              <a:ext uri="{FF2B5EF4-FFF2-40B4-BE49-F238E27FC236}">
                <a16:creationId xmlns:a16="http://schemas.microsoft.com/office/drawing/2014/main" id="{6A55CCCF-88A0-7CF9-6D42-3064FF294E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0306" y="4744353"/>
            <a:ext cx="762109" cy="424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4D5E7-1388-6E69-1C20-2847BAD0BF6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25831" t="22293" r="23863" b="21768"/>
          <a:stretch>
            <a:fillRect/>
          </a:stretch>
        </p:blipFill>
        <p:spPr>
          <a:xfrm>
            <a:off x="8488435" y="4750561"/>
            <a:ext cx="422331" cy="469622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C9DC2CA2-84F1-71D9-F326-FDBDDC7A3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04" y="-7126"/>
            <a:ext cx="9813718" cy="54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Αναγωγή στο</a:t>
            </a:r>
            <a:r>
              <a:rPr kumimoji="0" lang="el-GR" altLang="el-GR" sz="28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Σύνολο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14C9DB0E-F2AA-DAD4-1A8C-7E20646F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166" y="394475"/>
            <a:ext cx="6513828" cy="3495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lang="el-GR" altLang="en-US" sz="1600" b="1" noProof="0" dirty="0" err="1">
                <a:solidFill>
                  <a:srgbClr val="5F5F5F"/>
                </a:solidFill>
              </a:rPr>
              <a:t>Σ</a:t>
            </a: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τοιχε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D6FC8-A06C-7C43-4283-981A06D24134}"/>
              </a:ext>
            </a:extLst>
          </p:cNvPr>
          <p:cNvSpPr/>
          <p:nvPr/>
        </p:nvSpPr>
        <p:spPr>
          <a:xfrm>
            <a:off x="4715264" y="657501"/>
            <a:ext cx="225459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24 Ιουνίου –</a:t>
            </a:r>
            <a:r>
              <a:rPr lang="en-US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3 Ιουλίου 2026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142F98-9D50-6796-D3B9-1B00741934C9}"/>
              </a:ext>
            </a:extLst>
          </p:cNvPr>
          <p:cNvSpPr/>
          <p:nvPr/>
        </p:nvSpPr>
        <p:spPr>
          <a:xfrm>
            <a:off x="4141230" y="1345748"/>
            <a:ext cx="3402663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noProof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Αποτελέσματα </a:t>
            </a: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Ευρωεκλογών Ιουνίου 2024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8DA39A3-02B9-5914-81D7-11FC59037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14488"/>
              </p:ext>
            </p:extLst>
          </p:nvPr>
        </p:nvGraphicFramePr>
        <p:xfrm>
          <a:off x="484483" y="5889056"/>
          <a:ext cx="1132508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1408344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948269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848774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29,2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14,1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11,7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8,9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7,7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4FE8DF0-254C-7DF8-A756-D3290E49A0AE}"/>
              </a:ext>
            </a:extLst>
          </p:cNvPr>
          <p:cNvGraphicFramePr>
            <a:graphicFrameLocks noGrp="1"/>
          </p:cNvGraphicFramePr>
          <p:nvPr/>
        </p:nvGraphicFramePr>
        <p:xfrm>
          <a:off x="433458" y="976171"/>
          <a:ext cx="1132508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1408344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948269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848774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28,3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12,8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14,9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7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260DB-03D8-BD03-2128-7FBA6812C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ED008-1ED9-FC20-8675-E09DEC745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2544" y="6516535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911194CB-A628-E460-C5F8-5A78BF6CFC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>
            <a:extLst>
              <a:ext uri="{FF2B5EF4-FFF2-40B4-BE49-F238E27FC236}">
                <a16:creationId xmlns:a16="http://schemas.microsoft.com/office/drawing/2014/main" id="{F262D2DB-E2F7-9F8B-51D9-844279665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35A6F0C-A2EE-7079-218C-ED5D907F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-27181"/>
            <a:ext cx="9813718" cy="54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Αναγωγή στο</a:t>
            </a:r>
            <a:r>
              <a:rPr kumimoji="0" lang="el-GR" altLang="el-GR" sz="28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Σύνολο με Περιθώριο Σφάλματος 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1AE7CAE2-07BB-62A5-A538-27AC2CF5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385" y="340611"/>
            <a:ext cx="6513828" cy="3495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lang="el-GR" altLang="en-US" sz="1600" b="1" noProof="0" dirty="0" err="1">
                <a:solidFill>
                  <a:srgbClr val="5F5F5F"/>
                </a:solidFill>
              </a:rPr>
              <a:t>Σ</a:t>
            </a: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τοιχε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808E74-CCF7-6028-3456-1A800D1F289B}"/>
              </a:ext>
            </a:extLst>
          </p:cNvPr>
          <p:cNvSpPr/>
          <p:nvPr/>
        </p:nvSpPr>
        <p:spPr>
          <a:xfrm>
            <a:off x="4835003" y="690194"/>
            <a:ext cx="225459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24 Ιουνίου –</a:t>
            </a:r>
            <a:r>
              <a:rPr lang="en-US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el-GR" altLang="el-G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3 Ιουλίου 2026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D02C0E-4EF8-D4CF-C356-024F680C9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17838"/>
              </p:ext>
            </p:extLst>
          </p:nvPr>
        </p:nvGraphicFramePr>
        <p:xfrm>
          <a:off x="1127448" y="1065776"/>
          <a:ext cx="9217024" cy="48545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88558008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2003048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10227658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96445277"/>
                    </a:ext>
                  </a:extLst>
                </a:gridCol>
              </a:tblGrid>
              <a:tr h="297259">
                <a:tc>
                  <a:txBody>
                    <a:bodyPr/>
                    <a:lstStyle/>
                    <a:p>
                      <a:pPr algn="ctr"/>
                      <a:endParaRPr lang="el-GR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Κατώτερο Όριο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Μέση Τιμή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Ανώτερο Όριο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096561"/>
                  </a:ext>
                </a:extLst>
              </a:tr>
              <a:tr h="249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ΝΕΑ ΔΗΜΟΚΡΑΤΙΑ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29,0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88278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ΕΛ.Α.Σ. – Κόμμα Αλέξη Τσίπρα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19,4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8309523"/>
                  </a:ext>
                </a:extLst>
              </a:tr>
              <a:tr h="360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ΠΑΣΟΚ - ΚΙΝΑΛ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11,1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122135"/>
                  </a:ext>
                </a:extLst>
              </a:tr>
              <a:tr h="5093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Ελπίδα για την Δημοκρατία- Κόμμα Μαρίας Καρυστιανού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8,8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10,2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3267464"/>
                  </a:ext>
                </a:extLst>
              </a:tr>
              <a:tr h="360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ΕΛΛΗΝΙΚΗ ΛΥΣΗ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8,7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134778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Κ.Κ.Ε.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7,3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5416874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ΠΛΕΥΣΗ ΕΛΕΥΘΕΡΙΑΣ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5762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ΦΩΝΗ ΛΟΓΙΚΗΣ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6431194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ΜΕΡΑ 25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9032"/>
                  </a:ext>
                </a:extLst>
              </a:tr>
              <a:tr h="3844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Δημοκράτες -Προοδευτικό Κέντρο- Κόμμα Στέφανου Κασσελάκη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5254199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ΣΥ.ΡΙ.ΖΑ Π.Σ.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90118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Νέα Αριστερά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44259"/>
                  </a:ext>
                </a:extLst>
              </a:tr>
              <a:tr h="360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ΆΛΛΟ ΚΟΜΜΑ 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088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773BF8-E6DA-961C-B32C-0AA8CF2B4AA0}"/>
              </a:ext>
            </a:extLst>
          </p:cNvPr>
          <p:cNvSpPr txBox="1"/>
          <p:nvPr/>
        </p:nvSpPr>
        <p:spPr>
          <a:xfrm>
            <a:off x="1703512" y="6165304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19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7822AB-6CAC-4B07-AE31-2A71BDDA1EAF}" type="slidenum">
              <a:rPr lang="en-GB" altLang="el-GR" sz="1200">
                <a:solidFill>
                  <a:schemeClr val="bg1"/>
                </a:solidFill>
              </a:rPr>
              <a:pPr/>
              <a:t>3</a:t>
            </a:fld>
            <a:endParaRPr lang="en-GB" altLang="el-GR" sz="1200">
              <a:solidFill>
                <a:schemeClr val="bg1"/>
              </a:solidFill>
            </a:endParaRPr>
          </a:p>
        </p:txBody>
      </p:sp>
      <p:sp>
        <p:nvSpPr>
          <p:cNvPr id="7172" name="Rectangle 1026"/>
          <p:cNvSpPr>
            <a:spLocks noChangeArrowheads="1"/>
          </p:cNvSpPr>
          <p:nvPr/>
        </p:nvSpPr>
        <p:spPr bwMode="auto">
          <a:xfrm>
            <a:off x="2971800" y="1219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 sz="2000"/>
          </a:p>
          <a:p>
            <a:pPr eaLnBrk="1" hangingPunct="1"/>
            <a:endParaRPr lang="el-GR" altLang="el-GR" sz="2000"/>
          </a:p>
          <a:p>
            <a:pPr eaLnBrk="1" hangingPunct="1"/>
            <a:endParaRPr lang="el-GR" altLang="el-GR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98413-1DA2-8609-EEDC-1447DC31F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620688"/>
            <a:ext cx="10285565" cy="58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3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18" y="3380832"/>
            <a:ext cx="3647218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ΙΑ.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Παράσταση νίκης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altLang="en-US" sz="1600" b="1" dirty="0">
                <a:solidFill>
                  <a:srgbClr val="FFFF00"/>
                </a:solidFill>
              </a:rPr>
              <a:t>ΙΒ</a:t>
            </a:r>
            <a:r>
              <a:rPr lang="el-GR" altLang="el-GR" sz="1600" b="1" dirty="0">
                <a:solidFill>
                  <a:srgbClr val="FFFF00"/>
                </a:solidFill>
              </a:rPr>
              <a:t>. </a:t>
            </a:r>
            <a:r>
              <a:rPr lang="el-GR" altLang="el-GR" sz="1600" b="1" dirty="0">
                <a:solidFill>
                  <a:prstClr val="white"/>
                </a:solidFill>
              </a:rPr>
              <a:t>Εκτίμηση για το ποσοστό που θα λάβει η ΝΔ στις επόμενες εκλογές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7" descr="https://www.kathimerini.gr/wp-content/uploads/2025/09/kalpi-1.jpg?v=17588254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512" y="0"/>
            <a:ext cx="647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6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1344" y="-168725"/>
            <a:ext cx="9793088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l-GR" altLang="el-GR" sz="1800" b="1" dirty="0">
                <a:solidFill>
                  <a:srgbClr val="A50021"/>
                </a:solidFill>
              </a:rPr>
              <a:t>ΙΑ. </a:t>
            </a:r>
            <a:r>
              <a:rPr lang="el-GR" altLang="el-GR" sz="1800" b="1" dirty="0">
                <a:solidFill>
                  <a:schemeClr val="tx1"/>
                </a:solidFill>
              </a:rPr>
              <a:t>Παράσταση νίκης κόμματος σε βουλευτικές εκλογές</a:t>
            </a:r>
            <a:br>
              <a:rPr lang="el-GR" altLang="el-GR" sz="1800" b="1" dirty="0">
                <a:solidFill>
                  <a:schemeClr val="tx1"/>
                </a:solidFill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Ανεξάρτητα από τις κομματικές σας προτιμήσεις, εάν την επόμενη Κυριακή γίνονταν Βουλευτικές εκλογές, ποιο κόμμα πιστεύετε ότι θα τις κέρδιζε;  </a:t>
            </a: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9696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6C61564-311C-44EF-A420-0380E504E752}" type="slidenum">
              <a:rPr lang="en-GB" altLang="el-GR" sz="1200">
                <a:solidFill>
                  <a:schemeClr val="bg1"/>
                </a:solidFill>
              </a:rPr>
              <a:pPr algn="r" eaLnBrk="1" hangingPunct="1"/>
              <a:t>5</a:t>
            </a:fld>
            <a:endParaRPr lang="en-GB" altLang="el-GR" sz="1200" dirty="0">
              <a:solidFill>
                <a:schemeClr val="bg1"/>
              </a:solidFill>
            </a:endParaRPr>
          </a:p>
        </p:txBody>
      </p:sp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121208"/>
              </p:ext>
            </p:extLst>
          </p:nvPr>
        </p:nvGraphicFramePr>
        <p:xfrm>
          <a:off x="695400" y="1052735"/>
          <a:ext cx="9721080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808789" y="58674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l-GR" sz="1200" b="1" kern="0">
                <a:solidFill>
                  <a:prstClr val="black"/>
                </a:solidFill>
              </a:rPr>
              <a:t>%</a:t>
            </a:r>
            <a:endParaRPr lang="en-GB" altLang="el-GR" sz="1200" b="1" ker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2527" y="1052735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Ιούλιος 2026</a:t>
            </a:r>
          </a:p>
        </p:txBody>
      </p:sp>
    </p:spTree>
    <p:extLst>
      <p:ext uri="{BB962C8B-B14F-4D97-AF65-F5344CB8AC3E}">
        <p14:creationId xmlns:p14="http://schemas.microsoft.com/office/powerpoint/2010/main" val="4122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27A71-8D26-3D36-3975-2432533B2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33B12F-3CD4-0425-8543-169407110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8" y="132207"/>
            <a:ext cx="11554676" cy="4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sz="1800" b="1" dirty="0">
                <a:solidFill>
                  <a:srgbClr val="A50021"/>
                </a:solidFill>
                <a:latin typeface="Calibri" panose="020F0502020204030204" pitchFamily="34" charset="0"/>
              </a:rPr>
              <a:t>ΙΒ</a:t>
            </a:r>
            <a:r>
              <a:rPr lang="el-GR" altLang="el-GR" sz="1800" b="1" dirty="0">
                <a:solidFill>
                  <a:srgbClr val="A50021"/>
                </a:solidFill>
                <a:latin typeface="Calibri" panose="020F0502020204030204" pitchFamily="34" charset="0"/>
              </a:rPr>
              <a:t>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Εκτίμηση για τ</a:t>
            </a:r>
            <a:r>
              <a:rPr lang="el-GR" altLang="el-GR" sz="16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ποσοστό που θα λάβει η ΝΔ στις επόμενες εκλογές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6286C8-2F03-F0BF-FAF5-09D1FD30D5AC}"/>
              </a:ext>
            </a:extLst>
          </p:cNvPr>
          <p:cNvSpPr/>
          <p:nvPr/>
        </p:nvSpPr>
        <p:spPr>
          <a:xfrm>
            <a:off x="470517" y="2459115"/>
            <a:ext cx="3817398" cy="310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16203C-FA35-5151-8504-965570BCC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259293"/>
              </p:ext>
            </p:extLst>
          </p:nvPr>
        </p:nvGraphicFramePr>
        <p:xfrm>
          <a:off x="-96688" y="1268760"/>
          <a:ext cx="7272808" cy="494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93EB7A4E-D6E1-D39A-2C58-21A973DB9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8" y="533737"/>
            <a:ext cx="8850483" cy="2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lang="el-GR" alt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ποσοστό πιστεύετε ότι θα πάρει η ΝΔ στις επόμενες εκλογές</a:t>
            </a:r>
            <a:r>
              <a:rPr lang="en-US" alt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D1E7F-B1BE-9252-8229-26BE85825A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42" y="1412776"/>
            <a:ext cx="3339958" cy="298512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F90F4F-7A79-7E89-69DE-752EDBBE7CB5}"/>
              </a:ext>
            </a:extLst>
          </p:cNvPr>
          <p:cNvSpPr txBox="1"/>
          <p:nvPr/>
        </p:nvSpPr>
        <p:spPr>
          <a:xfrm>
            <a:off x="157948" y="720196"/>
            <a:ext cx="628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5EDC0-C670-D90B-C2D0-6A026DF25DA0}"/>
              </a:ext>
            </a:extLst>
          </p:cNvPr>
          <p:cNvSpPr txBox="1"/>
          <p:nvPr/>
        </p:nvSpPr>
        <p:spPr>
          <a:xfrm>
            <a:off x="5591944" y="2614474"/>
            <a:ext cx="2628092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M.O. </a:t>
            </a:r>
            <a:r>
              <a:rPr lang="el-GR" sz="3600" b="1" dirty="0">
                <a:solidFill>
                  <a:srgbClr val="0070C0"/>
                </a:solidFill>
              </a:rPr>
              <a:t>: 28,3%</a:t>
            </a:r>
          </a:p>
        </p:txBody>
      </p:sp>
    </p:spTree>
    <p:extLst>
      <p:ext uri="{BB962C8B-B14F-4D97-AF65-F5344CB8AC3E}">
        <p14:creationId xmlns:p14="http://schemas.microsoft.com/office/powerpoint/2010/main" val="369700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518" y="3380832"/>
            <a:ext cx="580745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lang="el-GR" altLang="el-GR" sz="1600" b="1" dirty="0">
                <a:solidFill>
                  <a:prstClr val="white"/>
                </a:solidFill>
              </a:rPr>
              <a:t>Τα κόμματα που βρίσκονται </a:t>
            </a:r>
            <a:r>
              <a:rPr lang="el-GR" altLang="el-GR" sz="1600" b="1" dirty="0">
                <a:solidFill>
                  <a:srgbClr val="FFFF00"/>
                </a:solidFill>
              </a:rPr>
              <a:t>στα δεξιά της ΝΔ </a:t>
            </a:r>
            <a:r>
              <a:rPr lang="el-GR" altLang="el-GR" sz="1600" b="1" dirty="0">
                <a:solidFill>
                  <a:prstClr val="white"/>
                </a:solidFill>
              </a:rPr>
              <a:t>μέχρι τις επόμενες εκλογές θα αυξήσουν την δυναμική τους;</a:t>
            </a:r>
            <a:endParaRPr lang="en-US" altLang="el-GR" sz="1600" b="1" dirty="0">
              <a:solidFill>
                <a:prstClr val="white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l-GR" altLang="el-GR" sz="1600" b="1" dirty="0">
                <a:solidFill>
                  <a:srgbClr val="FFFF00"/>
                </a:solidFill>
              </a:rPr>
              <a:t>Ι</a:t>
            </a:r>
            <a:r>
              <a:rPr lang="en-US" altLang="el-GR" sz="1600" b="1" dirty="0">
                <a:solidFill>
                  <a:srgbClr val="FFFF00"/>
                </a:solidFill>
              </a:rPr>
              <a:t>I</a:t>
            </a:r>
            <a:r>
              <a:rPr lang="el-GR" altLang="el-GR" sz="1600" b="1" dirty="0">
                <a:solidFill>
                  <a:srgbClr val="FFFF00"/>
                </a:solidFill>
              </a:rPr>
              <a:t>Β. </a:t>
            </a:r>
            <a:r>
              <a:rPr lang="el-GR" altLang="el-GR" sz="1600" b="1" dirty="0">
                <a:solidFill>
                  <a:prstClr val="white"/>
                </a:solidFill>
              </a:rPr>
              <a:t>Τα κόμματα που βρίσκονται </a:t>
            </a:r>
            <a:r>
              <a:rPr lang="el-GR" altLang="el-GR" sz="1600" b="1" dirty="0">
                <a:solidFill>
                  <a:srgbClr val="FFFF00"/>
                </a:solidFill>
              </a:rPr>
              <a:t>στο χώρο της Κεντροαριστεράς/ </a:t>
            </a:r>
            <a:r>
              <a:rPr lang="en-US" altLang="el-GR" sz="1600" b="1" dirty="0">
                <a:solidFill>
                  <a:srgbClr val="FFFF00"/>
                </a:solidFill>
              </a:rPr>
              <a:t>A</a:t>
            </a:r>
            <a:r>
              <a:rPr lang="el-GR" altLang="el-GR" sz="1600" b="1" dirty="0" err="1">
                <a:solidFill>
                  <a:srgbClr val="FFFF00"/>
                </a:solidFill>
              </a:rPr>
              <a:t>ριστεράς</a:t>
            </a:r>
            <a:r>
              <a:rPr lang="el-GR" altLang="el-GR" sz="1600" b="1" dirty="0">
                <a:solidFill>
                  <a:srgbClr val="FFFF00"/>
                </a:solidFill>
              </a:rPr>
              <a:t> </a:t>
            </a:r>
            <a:r>
              <a:rPr lang="el-GR" altLang="el-GR" sz="1600" b="1" dirty="0">
                <a:solidFill>
                  <a:prstClr val="white"/>
                </a:solidFill>
              </a:rPr>
              <a:t>μέχρι τις επόμενες εκλογές θα αυξήσουν την δυναμική τους;</a:t>
            </a:r>
            <a:endParaRPr lang="en-US" altLang="el-GR" sz="1600" b="1" dirty="0">
              <a:solidFill>
                <a:prstClr val="white"/>
              </a:solidFill>
            </a:endParaRPr>
          </a:p>
          <a:p>
            <a:pPr lvl="0" eaLnBrk="1" hangingPunct="1">
              <a:lnSpc>
                <a:spcPct val="120000"/>
              </a:lnSpc>
              <a:defRPr/>
            </a:pPr>
            <a:endParaRPr lang="el-GR" altLang="el-G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0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893984814"/>
              </p:ext>
            </p:extLst>
          </p:nvPr>
        </p:nvGraphicFramePr>
        <p:xfrm>
          <a:off x="-295529" y="571857"/>
          <a:ext cx="774764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6492748" y="620758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4146" y="-39231"/>
            <a:ext cx="11424592" cy="74731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lnSpc>
                <a:spcPct val="120000"/>
              </a:lnSpc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Ι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IA</a:t>
            </a:r>
            <a:r>
              <a:rPr lang="el-GR" altLang="el-GR" sz="1600" b="1" kern="0" dirty="0">
                <a:solidFill>
                  <a:srgbClr val="C00000"/>
                </a:solidFill>
              </a:rPr>
              <a:t>. </a:t>
            </a:r>
            <a:r>
              <a:rPr lang="el-GR" altLang="el-GR" sz="1600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Τα κόμματα που βρίσκονται στα δεξιά της ΝΔ μέχρι τις επόμενες εκλογές θα αυξήσουν την δυναμική τους</a:t>
            </a:r>
            <a:r>
              <a:rPr lang="en-US" altLang="el-GR" sz="1600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;</a:t>
            </a:r>
          </a:p>
          <a:p>
            <a:pPr lvl="0" algn="l" eaLnBrk="1" hangingPunct="1">
              <a:lnSpc>
                <a:spcPct val="120000"/>
              </a:lnSpc>
              <a:defRPr/>
            </a:pPr>
            <a:r>
              <a:rPr lang="el-GR" altLang="el-GR" sz="1200" kern="0" dirty="0">
                <a:solidFill>
                  <a:srgbClr val="808080"/>
                </a:solidFill>
              </a:rPr>
              <a:t>Τα κόμματα που βρίσκονται στα δεξιά της ΝΔ πιστεύετε ότι μέχρι τις επόμενες εκλογές θα αυξήσουν την εκλογική δυναμική τους</a:t>
            </a:r>
            <a:r>
              <a:rPr lang="en-US" altLang="el-GR" sz="1200" kern="0" dirty="0">
                <a:solidFill>
                  <a:srgbClr val="808080"/>
                </a:solidFill>
              </a:rPr>
              <a:t>; </a:t>
            </a:r>
          </a:p>
          <a:p>
            <a:pPr lvl="0" algn="l" eaLnBrk="1" hangingPunct="1">
              <a:lnSpc>
                <a:spcPct val="120000"/>
              </a:lnSpc>
              <a:defRPr/>
            </a:pPr>
            <a:r>
              <a:rPr kumimoji="0" lang="el-GR" alt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Σύνολο ερωτηθέντων (Ν=2000)</a:t>
            </a:r>
            <a:endParaRPr kumimoji="0" lang="en-GB" altLang="el-GR" sz="12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9" name="Rectangle 1028"/>
          <p:cNvSpPr>
            <a:spLocks noChangeArrowheads="1"/>
          </p:cNvSpPr>
          <p:nvPr/>
        </p:nvSpPr>
        <p:spPr bwMode="auto">
          <a:xfrm>
            <a:off x="8813086" y="1214451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45,3%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8813086" y="220783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44,7%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AutoShape 4"/>
          <p:cNvSpPr>
            <a:spLocks/>
          </p:cNvSpPr>
          <p:nvPr/>
        </p:nvSpPr>
        <p:spPr bwMode="auto">
          <a:xfrm>
            <a:off x="3924011" y="941189"/>
            <a:ext cx="128264" cy="1013597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AutoShape 6"/>
          <p:cNvSpPr>
            <a:spLocks/>
          </p:cNvSpPr>
          <p:nvPr/>
        </p:nvSpPr>
        <p:spPr bwMode="auto">
          <a:xfrm>
            <a:off x="3927880" y="1994706"/>
            <a:ext cx="144016" cy="852354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108" y="3516674"/>
            <a:ext cx="2577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Ψηφοφόροι Ευρωεκλογών Ιουνίου 2024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04778"/>
              </p:ext>
            </p:extLst>
          </p:nvPr>
        </p:nvGraphicFramePr>
        <p:xfrm>
          <a:off x="310266" y="3818981"/>
          <a:ext cx="11546373" cy="2185825"/>
        </p:xfrm>
        <a:graphic>
          <a:graphicData uri="http://schemas.openxmlformats.org/drawingml/2006/table">
            <a:tbl>
              <a:tblPr/>
              <a:tblGrid>
                <a:gridCol w="1166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4575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103457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34575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34575">
                  <a:extLst>
                    <a:ext uri="{9D8B030D-6E8A-4147-A177-3AD203B41FA5}">
                      <a16:colId xmlns:a16="http://schemas.microsoft.com/office/drawing/2014/main" val="4184643935"/>
                    </a:ext>
                  </a:extLst>
                </a:gridCol>
                <a:gridCol w="1158677">
                  <a:extLst>
                    <a:ext uri="{9D8B030D-6E8A-4147-A177-3AD203B41FA5}">
                      <a16:colId xmlns:a16="http://schemas.microsoft.com/office/drawing/2014/main" val="2919632996"/>
                    </a:ext>
                  </a:extLst>
                </a:gridCol>
              </a:tblGrid>
              <a:tr h="362193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ΙΟΥΝ.’24*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8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 Ναι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0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 Όχι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264352" y="6105294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  <p:sp>
        <p:nvSpPr>
          <p:cNvPr id="14" name="Rectangle 1028"/>
          <p:cNvSpPr>
            <a:spLocks noChangeArrowheads="1"/>
          </p:cNvSpPr>
          <p:nvPr/>
        </p:nvSpPr>
        <p:spPr bwMode="auto">
          <a:xfrm>
            <a:off x="10823598" y="1209618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031"/>
          <p:cNvSpPr>
            <a:spLocks noChangeArrowheads="1"/>
          </p:cNvSpPr>
          <p:nvPr/>
        </p:nvSpPr>
        <p:spPr bwMode="auto">
          <a:xfrm>
            <a:off x="10770342" y="2204787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37,6%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1369" y="601219"/>
            <a:ext cx="14093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Ιούνιος 2025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72015" y="571857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Δεκέμβριος 2024</a:t>
            </a:r>
          </a:p>
        </p:txBody>
      </p:sp>
      <p:sp>
        <p:nvSpPr>
          <p:cNvPr id="20" name="Rectangle 1028"/>
          <p:cNvSpPr>
            <a:spLocks noChangeArrowheads="1"/>
          </p:cNvSpPr>
          <p:nvPr/>
        </p:nvSpPr>
        <p:spPr bwMode="auto">
          <a:xfrm>
            <a:off x="6829799" y="1231421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43,3%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6829799" y="222480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44,8%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0098" y="600422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Δεκέμβριος 2025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EC4B58CF-BC67-EB52-62E8-070798AFF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839" y="1282177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52AC921F-6C01-24B9-73C5-B7BF424B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839" y="2275560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44,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DD44C-9484-E8C8-245F-AE2B4CB0B1FC}"/>
              </a:ext>
            </a:extLst>
          </p:cNvPr>
          <p:cNvSpPr txBox="1"/>
          <p:nvPr/>
        </p:nvSpPr>
        <p:spPr>
          <a:xfrm>
            <a:off x="4358664" y="571857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Ιούλιος 2026</a:t>
            </a:r>
          </a:p>
        </p:txBody>
      </p:sp>
    </p:spTree>
    <p:extLst>
      <p:ext uri="{BB962C8B-B14F-4D97-AF65-F5344CB8AC3E}">
        <p14:creationId xmlns:p14="http://schemas.microsoft.com/office/powerpoint/2010/main" val="397607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717017248"/>
              </p:ext>
            </p:extLst>
          </p:nvPr>
        </p:nvGraphicFramePr>
        <p:xfrm>
          <a:off x="-507474" y="607942"/>
          <a:ext cx="774764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6174826" y="6126652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4646" y="19962"/>
            <a:ext cx="10971854" cy="74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lnSpc>
                <a:spcPct val="120000"/>
              </a:lnSpc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Ι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Β</a:t>
            </a:r>
            <a:r>
              <a:rPr lang="el-GR" altLang="el-GR" sz="1600" b="1" kern="0" dirty="0">
                <a:solidFill>
                  <a:srgbClr val="C00000"/>
                </a:solidFill>
              </a:rPr>
              <a:t>. </a:t>
            </a:r>
            <a:r>
              <a:rPr lang="el-GR" altLang="el-GR" sz="1600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Τα κόμματα του χώρου της Κεντροαριστεράς/ Αριστεράς μέχρι τις επόμενες εκλογές θα αυξήσουν την δυναμική τους</a:t>
            </a:r>
            <a:r>
              <a:rPr lang="en-US" altLang="el-GR" sz="1600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;</a:t>
            </a:r>
          </a:p>
          <a:p>
            <a:pPr lvl="0" algn="l" eaLnBrk="1" hangingPunct="1">
              <a:lnSpc>
                <a:spcPct val="120000"/>
              </a:lnSpc>
              <a:defRPr/>
            </a:pPr>
            <a:r>
              <a:rPr lang="el-GR" altLang="el-GR" sz="1200" kern="0" dirty="0">
                <a:solidFill>
                  <a:srgbClr val="808080"/>
                </a:solidFill>
              </a:rPr>
              <a:t>Τα κόμματα που βρίσκονται στο χώρο της Κεντροαριστεράς/</a:t>
            </a:r>
            <a:r>
              <a:rPr lang="en-US" altLang="el-GR" sz="1200" kern="0" dirty="0">
                <a:solidFill>
                  <a:srgbClr val="808080"/>
                </a:solidFill>
              </a:rPr>
              <a:t> </a:t>
            </a:r>
            <a:r>
              <a:rPr lang="el-GR" altLang="el-GR" sz="1200" kern="0" dirty="0">
                <a:solidFill>
                  <a:srgbClr val="808080"/>
                </a:solidFill>
              </a:rPr>
              <a:t>Αριστεράς πιστεύετε ότι μέχρι τις επόμενες εκλογές θα αυξήσουν την εκλογική δυναμική τους</a:t>
            </a:r>
            <a:r>
              <a:rPr lang="en-US" altLang="el-GR" sz="1200" kern="0" dirty="0">
                <a:solidFill>
                  <a:srgbClr val="808080"/>
                </a:solidFill>
              </a:rPr>
              <a:t>; </a:t>
            </a:r>
          </a:p>
          <a:p>
            <a:pPr lvl="0" algn="l" eaLnBrk="1" hangingPunct="1">
              <a:lnSpc>
                <a:spcPct val="120000"/>
              </a:lnSpc>
              <a:defRPr/>
            </a:pPr>
            <a:r>
              <a:rPr kumimoji="0" lang="el-GR" alt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Σύνολο ερωτηθέντων (Ν=2000)</a:t>
            </a:r>
            <a:endParaRPr kumimoji="0" lang="en-GB" altLang="el-GR" sz="12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9" name="Rectangle 1028"/>
          <p:cNvSpPr>
            <a:spLocks noChangeArrowheads="1"/>
          </p:cNvSpPr>
          <p:nvPr/>
        </p:nvSpPr>
        <p:spPr bwMode="auto">
          <a:xfrm>
            <a:off x="8916700" y="1380101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42,7%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8917038" y="2386743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47,5%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AutoShape 4"/>
          <p:cNvSpPr>
            <a:spLocks/>
          </p:cNvSpPr>
          <p:nvPr/>
        </p:nvSpPr>
        <p:spPr bwMode="auto">
          <a:xfrm>
            <a:off x="3524676" y="998457"/>
            <a:ext cx="72008" cy="865935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AutoShape 6"/>
          <p:cNvSpPr>
            <a:spLocks/>
          </p:cNvSpPr>
          <p:nvPr/>
        </p:nvSpPr>
        <p:spPr bwMode="auto">
          <a:xfrm>
            <a:off x="3500737" y="2042992"/>
            <a:ext cx="119885" cy="905685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108" y="3516674"/>
            <a:ext cx="2577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Ψηφοφόροι Ευρωεκλογών Ιουνίου 2024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98190"/>
              </p:ext>
            </p:extLst>
          </p:nvPr>
        </p:nvGraphicFramePr>
        <p:xfrm>
          <a:off x="331113" y="3827439"/>
          <a:ext cx="11401231" cy="2196460"/>
        </p:xfrm>
        <a:graphic>
          <a:graphicData uri="http://schemas.openxmlformats.org/drawingml/2006/table">
            <a:tbl>
              <a:tblPr/>
              <a:tblGrid>
                <a:gridCol w="115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570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1021570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21570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21570">
                  <a:extLst>
                    <a:ext uri="{9D8B030D-6E8A-4147-A177-3AD203B41FA5}">
                      <a16:colId xmlns:a16="http://schemas.microsoft.com/office/drawing/2014/main" val="768023806"/>
                    </a:ext>
                  </a:extLst>
                </a:gridCol>
                <a:gridCol w="1144112">
                  <a:extLst>
                    <a:ext uri="{9D8B030D-6E8A-4147-A177-3AD203B41FA5}">
                      <a16:colId xmlns:a16="http://schemas.microsoft.com/office/drawing/2014/main" val="2919632996"/>
                    </a:ext>
                  </a:extLst>
                </a:gridCol>
              </a:tblGrid>
              <a:tr h="732989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ΙΟΥΝ.’24*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Σίγουρα/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Μάλλον Ναι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Μάλλον/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Σίγουρα Όχι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92344" y="6002361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3593" y="794897"/>
            <a:ext cx="14093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Ιούνιος 2025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0794" y="762590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Δεκέμβριος 2024</a:t>
            </a:r>
          </a:p>
        </p:txBody>
      </p:sp>
      <p:sp>
        <p:nvSpPr>
          <p:cNvPr id="16" name="Rectangle 1028"/>
          <p:cNvSpPr>
            <a:spLocks noChangeArrowheads="1"/>
          </p:cNvSpPr>
          <p:nvPr/>
        </p:nvSpPr>
        <p:spPr bwMode="auto">
          <a:xfrm>
            <a:off x="10689939" y="1322055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39,3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31"/>
          <p:cNvSpPr>
            <a:spLocks noChangeArrowheads="1"/>
          </p:cNvSpPr>
          <p:nvPr/>
        </p:nvSpPr>
        <p:spPr bwMode="auto">
          <a:xfrm>
            <a:off x="10689939" y="2366500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Rectangle 1028"/>
          <p:cNvSpPr>
            <a:spLocks noChangeArrowheads="1"/>
          </p:cNvSpPr>
          <p:nvPr/>
        </p:nvSpPr>
        <p:spPr bwMode="auto">
          <a:xfrm>
            <a:off x="6776768" y="1393163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l-GR" sz="2000" b="1" dirty="0">
                <a:solidFill>
                  <a:srgbClr val="002060"/>
                </a:solidFill>
              </a:rPr>
              <a:t>38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,4%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6777106" y="2399805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48,1%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3661" y="807959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Δεκέμβριος 2025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6ED6FCB3-EAE8-6202-C3BC-AC403F15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622" y="1411062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398F188B-8041-0E00-2594-E9AA5187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960" y="241770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0AD94-268B-DEC6-574C-D531A37E7633}"/>
              </a:ext>
            </a:extLst>
          </p:cNvPr>
          <p:cNvSpPr txBox="1"/>
          <p:nvPr/>
        </p:nvSpPr>
        <p:spPr>
          <a:xfrm>
            <a:off x="4383515" y="825858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Ιούλιος 2026</a:t>
            </a:r>
          </a:p>
        </p:txBody>
      </p:sp>
    </p:spTree>
    <p:extLst>
      <p:ext uri="{BB962C8B-B14F-4D97-AF65-F5344CB8AC3E}">
        <p14:creationId xmlns:p14="http://schemas.microsoft.com/office/powerpoint/2010/main" val="17293858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Wisp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29837</TotalTime>
  <Words>1810</Words>
  <Application>Microsoft Office PowerPoint</Application>
  <PresentationFormat>Widescreen</PresentationFormat>
  <Paragraphs>711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Avenir Next LT Pro</vt:lpstr>
      <vt:lpstr>Calibri</vt:lpstr>
      <vt:lpstr>Calibri Light</vt:lpstr>
      <vt:lpstr>Sagona Book</vt:lpstr>
      <vt:lpstr>Tahoma</vt:lpstr>
      <vt:lpstr>The Hand Extrablack</vt:lpstr>
      <vt:lpstr>Times New Roman</vt:lpstr>
      <vt:lpstr>Verdana</vt:lpstr>
      <vt:lpstr>Default Design</vt:lpstr>
      <vt:lpstr>BlobVTI</vt:lpstr>
      <vt:lpstr>1_Default Design</vt:lpstr>
      <vt:lpstr>3_Default Design</vt:lpstr>
      <vt:lpstr>Picture</vt:lpstr>
      <vt:lpstr>PowerPoint Presentation</vt:lpstr>
      <vt:lpstr>PowerPoint Presentation</vt:lpstr>
      <vt:lpstr>PowerPoint Presentation</vt:lpstr>
      <vt:lpstr>PowerPoint Presentation</vt:lpstr>
      <vt:lpstr>ΙΑ. Παράσταση νίκης κόμματος σε βουλευτικές εκλογές Ανεξάρτητα από τις κομματικές σας προτιμήσεις, εάν την επόμενη Κυριακή γίνονταν Βουλευτικές εκλογές, ποιο κόμμα πιστεύετε ότι θα τις κέρδιζε;  Σύνολο ερωτηθέντων (Ν=2000)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ΕΚΛΟΓΙΚΗ ΣΥΜΠΕΡΙΦΟΡΑ (ΠΡΟΘΕΣΗ ΨΗΦΟΥ)</dc:title>
  <dc:creator>MRB Hellas SA</dc:creator>
  <cp:lastModifiedBy>Tasos Velissaridis</cp:lastModifiedBy>
  <cp:revision>1745</cp:revision>
  <cp:lastPrinted>2026-07-05T11:57:46Z</cp:lastPrinted>
  <dcterms:created xsi:type="dcterms:W3CDTF">2004-07-23T09:19:44Z</dcterms:created>
  <dcterms:modified xsi:type="dcterms:W3CDTF">2026-07-08T20:40:06Z</dcterms:modified>
</cp:coreProperties>
</file>