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9" r:id="rId2"/>
    <p:sldMasterId id="2147483751" r:id="rId3"/>
    <p:sldMasterId id="2147483753" r:id="rId4"/>
    <p:sldMasterId id="2147483755" r:id="rId5"/>
    <p:sldMasterId id="2147483769" r:id="rId6"/>
  </p:sldMasterIdLst>
  <p:notesMasterIdLst>
    <p:notesMasterId r:id="rId19"/>
  </p:notesMasterIdLst>
  <p:handoutMasterIdLst>
    <p:handoutMasterId r:id="rId20"/>
  </p:handoutMasterIdLst>
  <p:sldIdLst>
    <p:sldId id="1302" r:id="rId7"/>
    <p:sldId id="1258" r:id="rId8"/>
    <p:sldId id="1246" r:id="rId9"/>
    <p:sldId id="1345" r:id="rId10"/>
    <p:sldId id="1287" r:id="rId11"/>
    <p:sldId id="1350" r:id="rId12"/>
    <p:sldId id="1351" r:id="rId13"/>
    <p:sldId id="1355" r:id="rId14"/>
    <p:sldId id="1349" r:id="rId15"/>
    <p:sldId id="1316" r:id="rId16"/>
    <p:sldId id="1323" r:id="rId17"/>
    <p:sldId id="1354" r:id="rId1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FF"/>
    <a:srgbClr val="000000"/>
    <a:srgbClr val="FF0000"/>
    <a:srgbClr val="FFFF00"/>
    <a:srgbClr val="E6E6E6"/>
    <a:srgbClr val="A50021"/>
    <a:srgbClr val="FF9966"/>
    <a:srgbClr val="DDDDD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82025-B4A5-4B92-8491-FA444FE0305E}" v="3" dt="2023-12-10T17:38:3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5244" autoAdjust="0"/>
  </p:normalViewPr>
  <p:slideViewPr>
    <p:cSldViewPr>
      <p:cViewPr varScale="1">
        <p:scale>
          <a:sx n="82" d="100"/>
          <a:sy n="82" d="100"/>
        </p:scale>
        <p:origin x="77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80" y="-108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0C12F310-E185-4AB2-AE85-62BA97A1B997}"/>
    <pc:docChg chg="undo custSel modSld modMainMaster">
      <pc:chgData name="Vivian Antonopoulou" userId="b56298f00e27b472" providerId="LiveId" clId="{0C12F310-E185-4AB2-AE85-62BA97A1B997}" dt="2022-12-12T11:05:22.941" v="80" actId="242"/>
      <pc:docMkLst>
        <pc:docMk/>
      </pc:docMkLst>
      <pc:sldChg chg="modSp mod">
        <pc:chgData name="Vivian Antonopoulou" userId="b56298f00e27b472" providerId="LiveId" clId="{0C12F310-E185-4AB2-AE85-62BA97A1B997}" dt="2022-12-12T11:01:17.689" v="52" actId="242"/>
        <pc:sldMkLst>
          <pc:docMk/>
          <pc:sldMk cId="4144622288" sldId="1217"/>
        </pc:sldMkLst>
        <pc:graphicFrameChg chg="mod modGraphic">
          <ac:chgData name="Vivian Antonopoulou" userId="b56298f00e27b472" providerId="LiveId" clId="{0C12F310-E185-4AB2-AE85-62BA97A1B997}" dt="2022-12-12T11:01:17.689" v="52" actId="242"/>
          <ac:graphicFrameMkLst>
            <pc:docMk/>
            <pc:sldMk cId="4144622288" sldId="1217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2:25.624" v="61" actId="122"/>
        <pc:sldMkLst>
          <pc:docMk/>
          <pc:sldMk cId="1157053863" sldId="1235"/>
        </pc:sldMkLst>
        <pc:graphicFrameChg chg="mod modGraphic">
          <ac:chgData name="Vivian Antonopoulou" userId="b56298f00e27b472" providerId="LiveId" clId="{0C12F310-E185-4AB2-AE85-62BA97A1B997}" dt="2022-12-12T11:02:25.624" v="61" actId="122"/>
          <ac:graphicFrameMkLst>
            <pc:docMk/>
            <pc:sldMk cId="1157053863" sldId="1235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3:29.503" v="65" actId="242"/>
        <pc:sldMkLst>
          <pc:docMk/>
          <pc:sldMk cId="3168283831" sldId="1244"/>
        </pc:sldMkLst>
        <pc:graphicFrameChg chg="mod modGraphic">
          <ac:chgData name="Vivian Antonopoulou" userId="b56298f00e27b472" providerId="LiveId" clId="{0C12F310-E185-4AB2-AE85-62BA97A1B997}" dt="2022-12-12T11:03:29.503" v="65" actId="242"/>
          <ac:graphicFrameMkLst>
            <pc:docMk/>
            <pc:sldMk cId="3168283831" sldId="1244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1:51.912" v="56" actId="242"/>
        <pc:sldMkLst>
          <pc:docMk/>
          <pc:sldMk cId="1711917047" sldId="1246"/>
        </pc:sldMkLst>
        <pc:graphicFrameChg chg="mod modGraphic">
          <ac:chgData name="Vivian Antonopoulou" userId="b56298f00e27b472" providerId="LiveId" clId="{0C12F310-E185-4AB2-AE85-62BA97A1B997}" dt="2022-12-12T11:01:51.912" v="56" actId="242"/>
          <ac:graphicFrameMkLst>
            <pc:docMk/>
            <pc:sldMk cId="1711917047" sldId="1246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0:53:13.442" v="16" actId="20577"/>
        <pc:sldMkLst>
          <pc:docMk/>
          <pc:sldMk cId="1643437169" sldId="1253"/>
        </pc:sldMkLst>
        <pc:spChg chg="mod">
          <ac:chgData name="Vivian Antonopoulou" userId="b56298f00e27b472" providerId="LiveId" clId="{0C12F310-E185-4AB2-AE85-62BA97A1B997}" dt="2022-12-12T10:53:13.442" v="16" actId="20577"/>
          <ac:spMkLst>
            <pc:docMk/>
            <pc:sldMk cId="1643437169" sldId="1253"/>
            <ac:spMk id="2" creationId="{1A9E6D53-A88C-026B-25DC-1158763AF28B}"/>
          </ac:spMkLst>
        </pc:spChg>
      </pc:sldChg>
      <pc:sldChg chg="modSp mod">
        <pc:chgData name="Vivian Antonopoulou" userId="b56298f00e27b472" providerId="LiveId" clId="{0C12F310-E185-4AB2-AE85-62BA97A1B997}" dt="2022-12-12T11:04:52.340" v="75" actId="242"/>
        <pc:sldMkLst>
          <pc:docMk/>
          <pc:sldMk cId="878655026" sldId="1273"/>
        </pc:sldMkLst>
        <pc:spChg chg="mod">
          <ac:chgData name="Vivian Antonopoulou" userId="b56298f00e27b472" providerId="LiveId" clId="{0C12F310-E185-4AB2-AE85-62BA97A1B997}" dt="2022-12-12T11:04:43.874" v="72" actId="1076"/>
          <ac:spMkLst>
            <pc:docMk/>
            <pc:sldMk cId="878655026" sldId="1273"/>
            <ac:spMk id="3" creationId="{00000000-0000-0000-0000-000000000000}"/>
          </ac:spMkLst>
        </pc:spChg>
        <pc:graphicFrameChg chg="mod modGraphic">
          <ac:chgData name="Vivian Antonopoulou" userId="b56298f00e27b472" providerId="LiveId" clId="{0C12F310-E185-4AB2-AE85-62BA97A1B997}" dt="2022-12-12T11:04:52.340" v="75" actId="242"/>
          <ac:graphicFrameMkLst>
            <pc:docMk/>
            <pc:sldMk cId="878655026" sldId="1273"/>
            <ac:graphicFrameMk id="18" creationId="{00000000-0000-0000-0000-000000000000}"/>
          </ac:graphicFrameMkLst>
        </pc:graphicFrameChg>
      </pc:sldChg>
      <pc:sldChg chg="modSp mod">
        <pc:chgData name="Vivian Antonopoulou" userId="b56298f00e27b472" providerId="LiveId" clId="{0C12F310-E185-4AB2-AE85-62BA97A1B997}" dt="2022-12-12T11:05:22.941" v="80" actId="242"/>
        <pc:sldMkLst>
          <pc:docMk/>
          <pc:sldMk cId="4120779420" sldId="1275"/>
        </pc:sldMkLst>
        <pc:graphicFrameChg chg="mod modGraphic">
          <ac:chgData name="Vivian Antonopoulou" userId="b56298f00e27b472" providerId="LiveId" clId="{0C12F310-E185-4AB2-AE85-62BA97A1B997}" dt="2022-12-12T11:05:22.941" v="80" actId="242"/>
          <ac:graphicFrameMkLst>
            <pc:docMk/>
            <pc:sldMk cId="4120779420" sldId="1275"/>
            <ac:graphicFrameMk id="18" creationId="{00000000-0000-0000-0000-000000000000}"/>
          </ac:graphicFrameMkLst>
        </pc:graphicFrameChg>
      </pc:sldChg>
      <pc:sldChg chg="delSp modSp mod">
        <pc:chgData name="Vivian Antonopoulou" userId="b56298f00e27b472" providerId="LiveId" clId="{0C12F310-E185-4AB2-AE85-62BA97A1B997}" dt="2022-12-12T11:04:13.305" v="69" actId="242"/>
        <pc:sldMkLst>
          <pc:docMk/>
          <pc:sldMk cId="131418329" sldId="1277"/>
        </pc:sldMkLst>
        <pc:graphicFrameChg chg="del mod">
          <ac:chgData name="Vivian Antonopoulou" userId="b56298f00e27b472" providerId="LiveId" clId="{0C12F310-E185-4AB2-AE85-62BA97A1B997}" dt="2022-12-12T10:53:31.058" v="18" actId="478"/>
          <ac:graphicFrameMkLst>
            <pc:docMk/>
            <pc:sldMk cId="131418329" sldId="1277"/>
            <ac:graphicFrameMk id="5" creationId="{A0A04487-ADD8-58B7-B71C-724465F589DC}"/>
          </ac:graphicFrameMkLst>
        </pc:graphicFrameChg>
        <pc:graphicFrameChg chg="mod modGraphic">
          <ac:chgData name="Vivian Antonopoulou" userId="b56298f00e27b472" providerId="LiveId" clId="{0C12F310-E185-4AB2-AE85-62BA97A1B997}" dt="2022-12-12T11:04:13.305" v="69" actId="242"/>
          <ac:graphicFrameMkLst>
            <pc:docMk/>
            <pc:sldMk cId="131418329" sldId="1277"/>
            <ac:graphicFrameMk id="18" creationId="{00000000-0000-0000-0000-000000000000}"/>
          </ac:graphicFrameMkLst>
        </pc:graphicFrameChg>
      </pc:sldChg>
      <pc:sldMasterChg chg="modSp mod">
        <pc:chgData name="Vivian Antonopoulou" userId="b56298f00e27b472" providerId="LiveId" clId="{0C12F310-E185-4AB2-AE85-62BA97A1B997}" dt="2022-12-12T10:54:08.352" v="43" actId="20577"/>
        <pc:sldMasterMkLst>
          <pc:docMk/>
          <pc:sldMasterMk cId="0" sldId="2147483649"/>
        </pc:sldMasterMkLst>
        <pc:spChg chg="mod">
          <ac:chgData name="Vivian Antonopoulou" userId="b56298f00e27b472" providerId="LiveId" clId="{0C12F310-E185-4AB2-AE85-62BA97A1B997}" dt="2022-12-12T10:54:08.352" v="43" actId="20577"/>
          <ac:spMkLst>
            <pc:docMk/>
            <pc:sldMasterMk cId="0" sldId="2147483649"/>
            <ac:spMk id="20" creationId="{00000000-0000-0000-0000-000000000000}"/>
          </ac:spMkLst>
        </pc:spChg>
      </pc:sldMasterChg>
    </pc:docChg>
  </pc:docChgLst>
  <pc:docChgLst>
    <pc:chgData name="Vivian Antonopoulou" userId="b56298f00e27b472" providerId="LiveId" clId="{CC282025-B4A5-4B92-8491-FA444FE0305E}"/>
    <pc:docChg chg="undo custSel delSld modSld">
      <pc:chgData name="Vivian Antonopoulou" userId="b56298f00e27b472" providerId="LiveId" clId="{CC282025-B4A5-4B92-8491-FA444FE0305E}" dt="2023-12-10T22:36:38.003" v="82" actId="20577"/>
      <pc:docMkLst>
        <pc:docMk/>
      </pc:docMkLst>
      <pc:sldChg chg="modSp mod">
        <pc:chgData name="Vivian Antonopoulou" userId="b56298f00e27b472" providerId="LiveId" clId="{CC282025-B4A5-4B92-8491-FA444FE0305E}" dt="2023-12-10T17:38:08.976" v="2" actId="6549"/>
        <pc:sldMkLst>
          <pc:docMk/>
          <pc:sldMk cId="4144622288" sldId="1217"/>
        </pc:sldMkLst>
        <pc:spChg chg="mod">
          <ac:chgData name="Vivian Antonopoulou" userId="b56298f00e27b472" providerId="LiveId" clId="{CC282025-B4A5-4B92-8491-FA444FE0305E}" dt="2023-12-10T17:38:08.976" v="2" actId="6549"/>
          <ac:spMkLst>
            <pc:docMk/>
            <pc:sldMk cId="4144622288" sldId="1217"/>
            <ac:spMk id="7" creationId="{00000000-0000-0000-0000-000000000000}"/>
          </ac:spMkLst>
        </pc:spChg>
      </pc:sldChg>
      <pc:sldChg chg="modSp mod">
        <pc:chgData name="Vivian Antonopoulou" userId="b56298f00e27b472" providerId="LiveId" clId="{CC282025-B4A5-4B92-8491-FA444FE0305E}" dt="2023-12-10T22:19:24.791" v="7" actId="403"/>
        <pc:sldMkLst>
          <pc:docMk/>
          <pc:sldMk cId="2586300185" sldId="1258"/>
        </pc:sldMkLst>
        <pc:spChg chg="mod">
          <ac:chgData name="Vivian Antonopoulou" userId="b56298f00e27b472" providerId="LiveId" clId="{CC282025-B4A5-4B92-8491-FA444FE0305E}" dt="2023-12-10T22:19:24.791" v="7" actId="403"/>
          <ac:spMkLst>
            <pc:docMk/>
            <pc:sldMk cId="2586300185" sldId="1258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1:09.346" v="20" actId="108"/>
        <pc:sldMkLst>
          <pc:docMk/>
          <pc:sldMk cId="1464604029" sldId="1260"/>
        </pc:sldMkLst>
        <pc:spChg chg="mod">
          <ac:chgData name="Vivian Antonopoulou" userId="b56298f00e27b472" providerId="LiveId" clId="{CC282025-B4A5-4B92-8491-FA444FE0305E}" dt="2023-12-10T22:21:09.346" v="20" actId="108"/>
          <ac:spMkLst>
            <pc:docMk/>
            <pc:sldMk cId="1464604029" sldId="1260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31.191" v="8" actId="403"/>
        <pc:sldMkLst>
          <pc:docMk/>
          <pc:sldMk cId="2829406185" sldId="1261"/>
        </pc:sldMkLst>
        <pc:spChg chg="mod">
          <ac:chgData name="Vivian Antonopoulou" userId="b56298f00e27b472" providerId="LiveId" clId="{CC282025-B4A5-4B92-8491-FA444FE0305E}" dt="2023-12-10T22:19:31.191" v="8" actId="403"/>
          <ac:spMkLst>
            <pc:docMk/>
            <pc:sldMk cId="2829406185" sldId="1261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40.954" v="9" actId="403"/>
        <pc:sldMkLst>
          <pc:docMk/>
          <pc:sldMk cId="3834048579" sldId="1262"/>
        </pc:sldMkLst>
        <pc:spChg chg="mod">
          <ac:chgData name="Vivian Antonopoulou" userId="b56298f00e27b472" providerId="LiveId" clId="{CC282025-B4A5-4B92-8491-FA444FE0305E}" dt="2023-12-10T22:19:40.954" v="9" actId="403"/>
          <ac:spMkLst>
            <pc:docMk/>
            <pc:sldMk cId="3834048579" sldId="1262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19:45.431" v="10" actId="403"/>
        <pc:sldMkLst>
          <pc:docMk/>
          <pc:sldMk cId="625446012" sldId="1263"/>
        </pc:sldMkLst>
        <pc:spChg chg="mod">
          <ac:chgData name="Vivian Antonopoulou" userId="b56298f00e27b472" providerId="LiveId" clId="{CC282025-B4A5-4B92-8491-FA444FE0305E}" dt="2023-12-10T22:19:45.431" v="10" actId="403"/>
          <ac:spMkLst>
            <pc:docMk/>
            <pc:sldMk cId="625446012" sldId="1263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1:46.467" v="36" actId="20577"/>
        <pc:sldMkLst>
          <pc:docMk/>
          <pc:sldMk cId="1758921642" sldId="1280"/>
        </pc:sldMkLst>
        <pc:spChg chg="mod">
          <ac:chgData name="Vivian Antonopoulou" userId="b56298f00e27b472" providerId="LiveId" clId="{CC282025-B4A5-4B92-8491-FA444FE0305E}" dt="2023-12-10T22:21:46.467" v="36" actId="20577"/>
          <ac:spMkLst>
            <pc:docMk/>
            <pc:sldMk cId="1758921642" sldId="1280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2:01.104" v="58" actId="20577"/>
        <pc:sldMkLst>
          <pc:docMk/>
          <pc:sldMk cId="3995803807" sldId="1282"/>
        </pc:sldMkLst>
        <pc:spChg chg="mod">
          <ac:chgData name="Vivian Antonopoulou" userId="b56298f00e27b472" providerId="LiveId" clId="{CC282025-B4A5-4B92-8491-FA444FE0305E}" dt="2023-12-10T22:22:01.104" v="58" actId="20577"/>
          <ac:spMkLst>
            <pc:docMk/>
            <pc:sldMk cId="3995803807" sldId="1282"/>
            <ac:spMk id="22" creationId="{38BF5CFF-15A7-289F-B6CA-3183A946BAF0}"/>
          </ac:spMkLst>
        </pc:spChg>
      </pc:sldChg>
      <pc:sldChg chg="del">
        <pc:chgData name="Vivian Antonopoulou" userId="b56298f00e27b472" providerId="LiveId" clId="{CC282025-B4A5-4B92-8491-FA444FE0305E}" dt="2023-12-10T22:20:19.957" v="15" actId="47"/>
        <pc:sldMkLst>
          <pc:docMk/>
          <pc:sldMk cId="3298105846" sldId="1285"/>
        </pc:sldMkLst>
      </pc:sldChg>
      <pc:sldChg chg="modSp mod">
        <pc:chgData name="Vivian Antonopoulou" userId="b56298f00e27b472" providerId="LiveId" clId="{CC282025-B4A5-4B92-8491-FA444FE0305E}" dt="2023-12-10T17:38:01.910" v="1" actId="6549"/>
        <pc:sldMkLst>
          <pc:docMk/>
          <pc:sldMk cId="3748908052" sldId="1288"/>
        </pc:sldMkLst>
        <pc:spChg chg="mod">
          <ac:chgData name="Vivian Antonopoulou" userId="b56298f00e27b472" providerId="LiveId" clId="{CC282025-B4A5-4B92-8491-FA444FE0305E}" dt="2023-12-10T17:38:01.910" v="1" actId="6549"/>
          <ac:spMkLst>
            <pc:docMk/>
            <pc:sldMk cId="3748908052" sldId="1288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2:51.596" v="80" actId="20577"/>
        <pc:sldMkLst>
          <pc:docMk/>
          <pc:sldMk cId="2525259031" sldId="1289"/>
        </pc:sldMkLst>
        <pc:spChg chg="mod">
          <ac:chgData name="Vivian Antonopoulou" userId="b56298f00e27b472" providerId="LiveId" clId="{CC282025-B4A5-4B92-8491-FA444FE0305E}" dt="2023-12-10T22:22:51.596" v="80" actId="20577"/>
          <ac:spMkLst>
            <pc:docMk/>
            <pc:sldMk cId="2525259031" sldId="1289"/>
            <ac:spMk id="22" creationId="{38BF5CFF-15A7-289F-B6CA-3183A946BAF0}"/>
          </ac:spMkLst>
        </pc:spChg>
      </pc:sldChg>
      <pc:sldChg chg="modSp mod">
        <pc:chgData name="Vivian Antonopoulou" userId="b56298f00e27b472" providerId="LiveId" clId="{CC282025-B4A5-4B92-8491-FA444FE0305E}" dt="2023-12-10T22:20:30.492" v="16" actId="14100"/>
        <pc:sldMkLst>
          <pc:docMk/>
          <pc:sldMk cId="662866822" sldId="1293"/>
        </pc:sldMkLst>
        <pc:spChg chg="mod">
          <ac:chgData name="Vivian Antonopoulou" userId="b56298f00e27b472" providerId="LiveId" clId="{CC282025-B4A5-4B92-8491-FA444FE0305E}" dt="2023-12-10T22:20:30.492" v="16" actId="14100"/>
          <ac:spMkLst>
            <pc:docMk/>
            <pc:sldMk cId="662866822" sldId="1293"/>
            <ac:spMk id="22" creationId="{38BF5CFF-15A7-289F-B6CA-3183A946BAF0}"/>
          </ac:spMkLst>
        </pc:spChg>
      </pc:sldChg>
      <pc:sldChg chg="modSp">
        <pc:chgData name="Vivian Antonopoulou" userId="b56298f00e27b472" providerId="LiveId" clId="{CC282025-B4A5-4B92-8491-FA444FE0305E}" dt="2023-12-10T17:38:37.364" v="5" actId="403"/>
        <pc:sldMkLst>
          <pc:docMk/>
          <pc:sldMk cId="394269950" sldId="1294"/>
        </pc:sldMkLst>
        <pc:graphicFrameChg chg="mod">
          <ac:chgData name="Vivian Antonopoulou" userId="b56298f00e27b472" providerId="LiveId" clId="{CC282025-B4A5-4B92-8491-FA444FE0305E}" dt="2023-12-10T17:38:37.364" v="5" actId="403"/>
          <ac:graphicFrameMkLst>
            <pc:docMk/>
            <pc:sldMk cId="394269950" sldId="1294"/>
            <ac:graphicFrameMk id="2" creationId="{00000000-0000-0000-0000-000000000000}"/>
          </ac:graphicFrameMkLst>
        </pc:graphicFrameChg>
      </pc:sldChg>
      <pc:sldChg chg="modSp mod">
        <pc:chgData name="Vivian Antonopoulou" userId="b56298f00e27b472" providerId="LiveId" clId="{CC282025-B4A5-4B92-8491-FA444FE0305E}" dt="2023-12-10T22:22:21.630" v="63" actId="114"/>
        <pc:sldMkLst>
          <pc:docMk/>
          <pc:sldMk cId="1134030277" sldId="1297"/>
        </pc:sldMkLst>
        <pc:spChg chg="mod">
          <ac:chgData name="Vivian Antonopoulou" userId="b56298f00e27b472" providerId="LiveId" clId="{CC282025-B4A5-4B92-8491-FA444FE0305E}" dt="2023-12-10T22:22:17.709" v="62" actId="1076"/>
          <ac:spMkLst>
            <pc:docMk/>
            <pc:sldMk cId="1134030277" sldId="1297"/>
            <ac:spMk id="2" creationId="{00000000-0000-0000-0000-000000000000}"/>
          </ac:spMkLst>
        </pc:spChg>
        <pc:spChg chg="mod">
          <ac:chgData name="Vivian Antonopoulou" userId="b56298f00e27b472" providerId="LiveId" clId="{CC282025-B4A5-4B92-8491-FA444FE0305E}" dt="2023-12-10T22:22:21.630" v="63" actId="114"/>
          <ac:spMkLst>
            <pc:docMk/>
            <pc:sldMk cId="1134030277" sldId="1297"/>
            <ac:spMk id="14" creationId="{46E4E4F0-1EEA-FFB3-DCA1-F20E8F67ACAE}"/>
          </ac:spMkLst>
        </pc:spChg>
      </pc:sldChg>
      <pc:sldChg chg="modSp mod">
        <pc:chgData name="Vivian Antonopoulou" userId="b56298f00e27b472" providerId="LiveId" clId="{CC282025-B4A5-4B92-8491-FA444FE0305E}" dt="2023-12-10T22:36:38.003" v="82" actId="20577"/>
        <pc:sldMkLst>
          <pc:docMk/>
          <pc:sldMk cId="271724995" sldId="1299"/>
        </pc:sldMkLst>
        <pc:graphicFrameChg chg="modGraphic">
          <ac:chgData name="Vivian Antonopoulou" userId="b56298f00e27b472" providerId="LiveId" clId="{CC282025-B4A5-4B92-8491-FA444FE0305E}" dt="2023-12-10T22:36:38.003" v="82" actId="20577"/>
          <ac:graphicFrameMkLst>
            <pc:docMk/>
            <pc:sldMk cId="271724995" sldId="1299"/>
            <ac:graphicFrameMk id="9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2572436998466"/>
          <c:y val="9.2625564774908367E-2"/>
          <c:w val="0.76649008249135997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προς την σωστή κατεύθυνση</c:v>
                </c:pt>
                <c:pt idx="1">
                  <c:v>Μάλλον προς την σωστή κατεύθυνση</c:v>
                </c:pt>
                <c:pt idx="2">
                  <c:v>Μάλλον προς την λάθος κατεύθυνση</c:v>
                </c:pt>
                <c:pt idx="3">
                  <c:v>Σίγουρα προς την λάθος κατεύθυνση</c:v>
                </c:pt>
                <c:pt idx="4">
                  <c:v>Δεν έχω ενημερωθεί και δεν έχω άποψη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22.1</c:v>
                </c:pt>
                <c:pt idx="2">
                  <c:v>23.1</c:v>
                </c:pt>
                <c:pt idx="3">
                  <c:v>26.8</c:v>
                </c:pt>
                <c:pt idx="4">
                  <c:v>10.4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28192"/>
        <c:axId val="677018000"/>
      </c:barChart>
      <c:catAx>
        <c:axId val="67702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677018000"/>
        <c:crosses val="autoZero"/>
        <c:auto val="1"/>
        <c:lblAlgn val="ctr"/>
        <c:lblOffset val="100"/>
        <c:noMultiLvlLbl val="0"/>
      </c:catAx>
      <c:valAx>
        <c:axId val="677018000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67702819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8968366556006"/>
          <c:y val="0.11819265416515812"/>
          <c:w val="0.76649008249135997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Όχι και τόσο</c:v>
                </c:pt>
                <c:pt idx="3">
                  <c:v>Καθόλου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</c:v>
                </c:pt>
                <c:pt idx="1">
                  <c:v>27.9</c:v>
                </c:pt>
                <c:pt idx="2">
                  <c:v>40.299999999999997</c:v>
                </c:pt>
                <c:pt idx="3">
                  <c:v>16.600000000000001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13272"/>
        <c:axId val="351219544"/>
      </c:barChart>
      <c:catAx>
        <c:axId val="35121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351219544"/>
        <c:crosses val="autoZero"/>
        <c:auto val="1"/>
        <c:lblAlgn val="ctr"/>
        <c:lblOffset val="100"/>
        <c:noMultiLvlLbl val="0"/>
      </c:catAx>
      <c:valAx>
        <c:axId val="35121954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35121327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80760656778908"/>
          <c:y val="0.11819265416515812"/>
          <c:w val="0.62387219282172979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Πολύ θετική</c:v>
                </c:pt>
                <c:pt idx="1">
                  <c:v>Μάλλον θετική</c:v>
                </c:pt>
                <c:pt idx="2">
                  <c:v>Ούτε θετική / ούτε αρνητική</c:v>
                </c:pt>
                <c:pt idx="3">
                  <c:v>Μάλλον αρνητική</c:v>
                </c:pt>
                <c:pt idx="4">
                  <c:v>Πολύ αρνητική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29.6</c:v>
                </c:pt>
                <c:pt idx="2">
                  <c:v>36.4</c:v>
                </c:pt>
                <c:pt idx="3">
                  <c:v>14.5</c:v>
                </c:pt>
                <c:pt idx="4">
                  <c:v>7</c:v>
                </c:pt>
                <c:pt idx="5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13272"/>
        <c:axId val="351219544"/>
      </c:barChart>
      <c:catAx>
        <c:axId val="35121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351219544"/>
        <c:crosses val="autoZero"/>
        <c:auto val="1"/>
        <c:lblAlgn val="ctr"/>
        <c:lblOffset val="100"/>
        <c:noMultiLvlLbl val="0"/>
      </c:catAx>
      <c:valAx>
        <c:axId val="35121954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35121327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3186159088582"/>
          <c:y val="0.11819265416515812"/>
          <c:w val="0.70844793779863324"/>
          <c:h val="0.80224558382401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5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</c:v>
                </c:pt>
                <c:pt idx="1">
                  <c:v>39.1</c:v>
                </c:pt>
                <c:pt idx="2">
                  <c:v>32.4</c:v>
                </c:pt>
                <c:pt idx="3">
                  <c:v>11.3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D-420C-A1D8-98AAB8A1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51213272"/>
        <c:axId val="351219544"/>
      </c:barChart>
      <c:catAx>
        <c:axId val="35121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351219544"/>
        <c:crosses val="autoZero"/>
        <c:auto val="1"/>
        <c:lblAlgn val="ctr"/>
        <c:lblOffset val="100"/>
        <c:noMultiLvlLbl val="0"/>
      </c:catAx>
      <c:valAx>
        <c:axId val="35121954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351213272"/>
        <c:crosses val="autoZero"/>
        <c:crossBetween val="between"/>
        <c:majorUnit val="20"/>
      </c:valAx>
      <c:spPr>
        <a:noFill/>
        <a:ln w="255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1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58634910036347"/>
          <c:y val="0.11111231531915786"/>
          <c:w val="0.61974738028836207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3-42D6-942F-1A4ADA8B7B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3-42D6-942F-1A4ADA8B7B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8-4CB5-AE1D-277F0812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8-4CB5-AE1D-277F0812E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8-4CB5-AE1D-277F0812E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8-4CB5-AE1D-277F0812E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Θα Βελτιωθούν σημαντικά</c:v>
                </c:pt>
                <c:pt idx="1">
                  <c:v>Θα Βελτιωθούν αρκετά</c:v>
                </c:pt>
                <c:pt idx="2">
                  <c:v>Θα παραμείνουν ίδιες</c:v>
                </c:pt>
                <c:pt idx="3">
                  <c:v>Θα επιδεινωθούν αρκετά</c:v>
                </c:pt>
                <c:pt idx="4">
                  <c:v>Θα επιδεινωθούν σημαντικά</c:v>
                </c:pt>
                <c:pt idx="5">
                  <c:v>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4.8</c:v>
                </c:pt>
                <c:pt idx="1">
                  <c:v>13.3</c:v>
                </c:pt>
                <c:pt idx="2">
                  <c:v>48.2</c:v>
                </c:pt>
                <c:pt idx="3">
                  <c:v>15.7</c:v>
                </c:pt>
                <c:pt idx="4">
                  <c:v>6.3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763202048"/>
        <c:axId val="763196608"/>
      </c:barChart>
      <c:catAx>
        <c:axId val="76320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196608"/>
        <c:crosses val="autoZero"/>
        <c:auto val="1"/>
        <c:lblAlgn val="ctr"/>
        <c:lblOffset val="100"/>
        <c:noMultiLvlLbl val="0"/>
      </c:catAx>
      <c:valAx>
        <c:axId val="7631966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63202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2493" cy="5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732" y="2"/>
            <a:ext cx="2894823" cy="5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182"/>
            <a:ext cx="2972493" cy="4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732" y="9448182"/>
            <a:ext cx="2894823" cy="4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fld id="{631A92F9-E273-4726-B274-471FDD8951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575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516" y="0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9" y="4717734"/>
            <a:ext cx="4982202" cy="446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5466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032" eaLnBrk="1" hangingPunct="1">
              <a:defRPr sz="1200"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16" y="9435466"/>
            <a:ext cx="2944984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032" eaLnBrk="1" hangingPunct="1">
              <a:defRPr sz="1200"/>
            </a:lvl1pPr>
          </a:lstStyle>
          <a:p>
            <a:pPr>
              <a:defRPr/>
            </a:pPr>
            <a:fld id="{D66B3E37-E797-41B0-8F16-FF4B6304B6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1325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2AB6-7831-446F-8A4B-3B377567A8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9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5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3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8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64352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6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E52A8FA7-66C6-72B4-4383-E89B94366D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7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E52A8FA7-66C6-72B4-4383-E89B94366D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5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67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479059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1241F-B400-4F6D-8185-D11836DDC9A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2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43030489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832304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dirty="0">
                <a:solidFill>
                  <a:srgbClr val="FFFF00"/>
                </a:solidFill>
              </a:rPr>
              <a:t>7</a:t>
            </a:r>
            <a:r>
              <a:rPr lang="el-GR" altLang="el-GR" sz="1800" b="1" dirty="0">
                <a:solidFill>
                  <a:srgbClr val="FFFF00"/>
                </a:solidFill>
              </a:rPr>
              <a:t>.</a:t>
            </a:r>
            <a:endParaRPr lang="en-GB" altLang="el-GR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66" r:id="rId2"/>
    <p:sldLayoutId id="2147483767" r:id="rId3"/>
    <p:sldLayoutId id="214748376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18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2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4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dirty="0"/>
              <a:t>Click to edit Master text styles</a:t>
            </a:r>
          </a:p>
          <a:p>
            <a:pPr lvl="1"/>
            <a:r>
              <a:rPr lang="en-GB" altLang="el-GR" dirty="0"/>
              <a:t>Second level</a:t>
            </a:r>
          </a:p>
          <a:p>
            <a:pPr lvl="2"/>
            <a:r>
              <a:rPr lang="en-GB" altLang="el-GR" dirty="0"/>
              <a:t>Third level</a:t>
            </a:r>
          </a:p>
          <a:p>
            <a:pPr lvl="3"/>
            <a:r>
              <a:rPr lang="en-GB" altLang="el-GR" dirty="0"/>
              <a:t>Fourth level</a:t>
            </a:r>
          </a:p>
          <a:p>
            <a:pPr lvl="4"/>
            <a:r>
              <a:rPr lang="en-GB" altLang="el-GR" dirty="0"/>
              <a:t>Fifth level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8832304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Ιουνίου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31" y="1706650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64" y="3272194"/>
            <a:ext cx="1310659" cy="67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0" y="1844824"/>
            <a:ext cx="582384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ΘΕΜΑΤΑ ΕΞΩΤΕΡΙΚΗΣ ΠΟΛΙΤΙΚΗΣ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2000" b="1" i="1" dirty="0">
              <a:solidFill>
                <a:prstClr val="white"/>
              </a:solidFill>
            </a:endParaRP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ΕΛΛΗΝΟΤΟΥΡΚΙΚΕΣ ΣΧΕΣΕΙΣ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kumimoji="0" lang="el-GR" altLang="el-GR" sz="12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ΜΕΣΗ ΑΝΑΤΟΛΗ</a:t>
            </a: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l-GR" altLang="el-GR" sz="1800" b="1" dirty="0">
              <a:solidFill>
                <a:srgbClr val="FFFF00"/>
              </a:solidFill>
            </a:endParaRP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altLang="el-GR" sz="1800" b="1" dirty="0">
                <a:solidFill>
                  <a:srgbClr val="FFFF00"/>
                </a:solidFill>
              </a:rPr>
              <a:t>ΑΞΙΟΛΟΓΗΣΗ ΣΧΕΣΕΩΝ ΗΠΑ- ΕΛΛΑΔΑΣ ΕΠΙ ΠΡΟΕΔΡΟΥ ΗΠΑ Ν.ΤΡΑΜΠ</a:t>
            </a:r>
          </a:p>
          <a:p>
            <a:pPr marL="400050" lvl="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altLang="el-GR" sz="1800" b="1" dirty="0">
              <a:solidFill>
                <a:srgbClr val="FFFF00"/>
              </a:solidFill>
            </a:endParaRPr>
          </a:p>
          <a:p>
            <a:pPr marL="400050" indent="-4000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altLang="el-GR" sz="18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2215751C-8885-7E9A-97A3-3ADAB421A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8256240" y="-14762"/>
            <a:ext cx="3935760" cy="20036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ΗΠΑ-Ιράν κατέληξαν σε συμφωνία για τον τερματισμό του πολέμου, με ...">
            <a:extLst>
              <a:ext uri="{FF2B5EF4-FFF2-40B4-BE49-F238E27FC236}">
                <a16:creationId xmlns:a16="http://schemas.microsoft.com/office/drawing/2014/main" id="{5A4EFEE3-A14E-0BCB-428C-82257466A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39" y="2059215"/>
            <a:ext cx="3996527" cy="24274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9" name="Picture 18" descr="Συμφωνία ΗΠΑ-Ιράν: Η ιστορική ανατροπή που αλλάζει τις ισορροπίες στη Μέση  Ανατολή">
            <a:extLst>
              <a:ext uri="{FF2B5EF4-FFF2-40B4-BE49-F238E27FC236}">
                <a16:creationId xmlns:a16="http://schemas.microsoft.com/office/drawing/2014/main" id="{0085AB45-0BE6-DB8D-1357-92432124B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39" y="4591712"/>
            <a:ext cx="3996526" cy="22515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73C26-DB76-2109-C095-7B9D845A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" y="160235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342825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335360" y="2237904"/>
            <a:ext cx="6696744" cy="12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3)</a:t>
            </a:r>
            <a:r>
              <a:rPr kumimoji="0" lang="en-US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ΑΞΙΟΛΟΓΗΣΗ ΣΧΕΣΕΩΝ ΗΠΑ- ΕΛΛΑΔΑΣ ΕΠΙ ΠΡΟΕΔΡΟΥ ΗΠΑ Ν.ΤΡΑΜΠ</a:t>
            </a:r>
          </a:p>
          <a:p>
            <a:pPr lvl="0" eaLnBrk="1" hangingPunct="1">
              <a:lnSpc>
                <a:spcPct val="120000"/>
              </a:lnSpc>
              <a:defRPr/>
            </a:pPr>
            <a:r>
              <a:rPr lang="el-GR" altLang="el-GR" b="1" dirty="0">
                <a:solidFill>
                  <a:srgbClr val="FFFF00"/>
                </a:solidFill>
              </a:rPr>
              <a:t>Ι. </a:t>
            </a:r>
            <a:r>
              <a:rPr lang="el-GR" altLang="el-GR" b="1" dirty="0">
                <a:solidFill>
                  <a:prstClr val="white"/>
                </a:solidFill>
              </a:rPr>
              <a:t>Οι ελληνοαμερικανικές σχέσεις θα βελτιωθούν ή θα επιδεινωθούν κατά τη θητεία του N. </a:t>
            </a:r>
            <a:r>
              <a:rPr lang="el-GR" altLang="el-GR" b="1" dirty="0" err="1">
                <a:solidFill>
                  <a:prstClr val="white"/>
                </a:solidFill>
              </a:rPr>
              <a:t>Τραμπ</a:t>
            </a:r>
            <a:r>
              <a:rPr lang="el-GR" altLang="el-GR" b="1" dirty="0">
                <a:solidFill>
                  <a:prstClr val="white"/>
                </a:solidFill>
              </a:rPr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960096" y="-27332"/>
            <a:ext cx="1401709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2E1E-6721-272F-5B14-8CF2EF69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326027"/>
            <a:ext cx="4583832" cy="35250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Ο Ντόναλντ Τραμπ έρχεται στην Ελλάδα &amp;#8211; Τον Ιούλιο φτάνει και ο υπουργός Πολέμου &amp;#8211; Η αποκάλυψη της Κίμπερλι Γκίλφοϊλ">
            <a:extLst>
              <a:ext uri="{FF2B5EF4-FFF2-40B4-BE49-F238E27FC236}">
                <a16:creationId xmlns:a16="http://schemas.microsoft.com/office/drawing/2014/main" id="{3A839C40-D340-F6A1-A095-053153DC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-1"/>
            <a:ext cx="4583832" cy="32129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95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325566743"/>
              </p:ext>
            </p:extLst>
          </p:nvPr>
        </p:nvGraphicFramePr>
        <p:xfrm>
          <a:off x="1" y="832519"/>
          <a:ext cx="7864992" cy="57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7569717" y="6248747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0056"/>
            <a:ext cx="11424592" cy="7675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</a:t>
            </a:r>
            <a:r>
              <a:rPr lang="el-GR" altLang="el-GR" sz="1600" b="1" kern="0" dirty="0">
                <a:solidFill>
                  <a:srgbClr val="000000"/>
                </a:solidFill>
              </a:rPr>
              <a:t>ι ελληνοαμερικανικές σχέσεις θα βελτιωθούν ή θα επιδεινωθούν κατά τη θητεία του </a:t>
            </a:r>
            <a:r>
              <a:rPr lang="el-GR" altLang="el-GR" sz="1600" b="1" kern="0" dirty="0" err="1">
                <a:solidFill>
                  <a:srgbClr val="000000"/>
                </a:solidFill>
              </a:rPr>
              <a:t>N.Τραμπ</a:t>
            </a:r>
            <a:r>
              <a:rPr lang="en-US" altLang="el-GR" sz="1600" b="1" kern="0" dirty="0">
                <a:solidFill>
                  <a:srgbClr val="000000"/>
                </a:solidFill>
              </a:rPr>
              <a:t>;</a:t>
            </a:r>
          </a:p>
          <a:p>
            <a:pPr lvl="0" algn="l" eaLnBrk="1" hangingPunct="1">
              <a:lnSpc>
                <a:spcPct val="120000"/>
              </a:lnSpc>
              <a:defRPr/>
            </a:pPr>
            <a:r>
              <a:rPr lang="el-GR" altLang="el-GR" sz="1200" kern="0" dirty="0">
                <a:solidFill>
                  <a:srgbClr val="808080"/>
                </a:solidFill>
              </a:rPr>
              <a:t>Θεωρείτε ότι οι ελληνοαμερικανικές σχέσεις θα βελτιωθούν ή επιδεινωθούν κατά τη θητεία του </a:t>
            </a:r>
            <a:r>
              <a:rPr lang="en-US" altLang="el-GR" sz="1200" kern="0" dirty="0">
                <a:solidFill>
                  <a:srgbClr val="808080"/>
                </a:solidFill>
              </a:rPr>
              <a:t>N.</a:t>
            </a:r>
            <a:r>
              <a:rPr lang="el-GR" altLang="el-GR" sz="1200" kern="0" dirty="0" err="1">
                <a:solidFill>
                  <a:srgbClr val="808080"/>
                </a:solidFill>
              </a:rPr>
              <a:t>Τραμπ</a:t>
            </a:r>
            <a:r>
              <a:rPr lang="el-GR" altLang="el-GR" sz="1200" kern="0" dirty="0">
                <a:solidFill>
                  <a:srgbClr val="808080"/>
                </a:solidFill>
              </a:rPr>
              <a:t>;</a:t>
            </a:r>
            <a:endParaRPr lang="en-US" altLang="el-GR" sz="1200" kern="0" dirty="0">
              <a:solidFill>
                <a:srgbClr val="808080"/>
              </a:solidFill>
            </a:endParaRPr>
          </a:p>
          <a:p>
            <a:pPr lvl="0" algn="l" eaLnBrk="1" hangingPunct="1">
              <a:lnSpc>
                <a:spcPct val="120000"/>
              </a:lnSpc>
              <a:defRPr/>
            </a:pPr>
            <a:r>
              <a:rPr kumimoji="0" lang="el-GR" alt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Σύνολο ερωτηθέντων (Ν=2000)</a:t>
            </a:r>
            <a:endParaRPr kumimoji="0" lang="en-GB" altLang="el-GR" sz="12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" name="Rectangle 1028"/>
          <p:cNvSpPr>
            <a:spLocks noChangeArrowheads="1"/>
          </p:cNvSpPr>
          <p:nvPr/>
        </p:nvSpPr>
        <p:spPr bwMode="auto">
          <a:xfrm>
            <a:off x="7405862" y="1836902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7405862" y="4186107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AutoShape 4"/>
          <p:cNvSpPr>
            <a:spLocks/>
          </p:cNvSpPr>
          <p:nvPr/>
        </p:nvSpPr>
        <p:spPr bwMode="auto">
          <a:xfrm>
            <a:off x="4964515" y="1628800"/>
            <a:ext cx="109332" cy="101465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AutoShape 6"/>
          <p:cNvSpPr>
            <a:spLocks/>
          </p:cNvSpPr>
          <p:nvPr/>
        </p:nvSpPr>
        <p:spPr bwMode="auto">
          <a:xfrm>
            <a:off x="5019181" y="3946888"/>
            <a:ext cx="130111" cy="99578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7005" y="711446"/>
            <a:ext cx="14888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Δεκέμβριος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8615" y="711446"/>
            <a:ext cx="11852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Ιούνιος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2025</a:t>
            </a:r>
          </a:p>
        </p:txBody>
      </p:sp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10648800" y="1836902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031"/>
          <p:cNvSpPr>
            <a:spLocks noChangeArrowheads="1"/>
          </p:cNvSpPr>
          <p:nvPr/>
        </p:nvSpPr>
        <p:spPr bwMode="auto">
          <a:xfrm>
            <a:off x="10648800" y="4186107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9091438" y="1836902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18,8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9091438" y="4186107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30,8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3873" y="711446"/>
            <a:ext cx="14888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Δεκέμβριος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41987-D0FB-8F75-08C1-9AC7E1F99298}"/>
              </a:ext>
            </a:extLst>
          </p:cNvPr>
          <p:cNvSpPr txBox="1"/>
          <p:nvPr/>
        </p:nvSpPr>
        <p:spPr>
          <a:xfrm>
            <a:off x="5629195" y="711446"/>
            <a:ext cx="11852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>
                <a:solidFill>
                  <a:srgbClr val="000000"/>
                </a:solidFill>
              </a:rPr>
              <a:t>Ιούλιος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lang="el-GR" sz="1400" b="1" dirty="0">
                <a:solidFill>
                  <a:srgbClr val="000000"/>
                </a:solidFill>
              </a:rPr>
              <a:t>2026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943ECD99-7DD4-81FB-5677-DE50D46B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89" y="1836902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18,1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1031">
            <a:extLst>
              <a:ext uri="{FF2B5EF4-FFF2-40B4-BE49-F238E27FC236}">
                <a16:creationId xmlns:a16="http://schemas.microsoft.com/office/drawing/2014/main" id="{02B45E67-2AFC-5136-E249-EE0C763B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89" y="4186107"/>
            <a:ext cx="914400" cy="40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5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0525-37DA-3717-09D1-26832C40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29667278-E0B7-3563-65D6-B3C7D023F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5B2A214E-8896-FDA8-4673-456F5C547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31" y="1706650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10CD9-EC32-BD11-9DF4-7463FB8E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64" y="3272194"/>
            <a:ext cx="1310659" cy="67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8A8320-27E8-BC4D-D6B9-47A7571E10DF}"/>
              </a:ext>
            </a:extLst>
          </p:cNvPr>
          <p:cNvSpPr/>
          <p:nvPr/>
        </p:nvSpPr>
        <p:spPr>
          <a:xfrm>
            <a:off x="6468298" y="-27332"/>
            <a:ext cx="1893507" cy="688275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CD343324-0ADF-DBA4-29C8-E5AEE7FE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0" y="1844824"/>
            <a:ext cx="582384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ΘΕΜΑΤΑ ΕΞΩΤΕΡΙΚΗΣ ΠΟΛΙΤΙΚΗΣ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ΕΛΛΗΝΟΤΟΥΡΚΙΚΕΣ ΣΧΕΣΕΙΣ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ΜΕΣΗ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ΑΝΑΤΟΛΗ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ΑΞΙΟΛΟΓΗΣΗ ΣΧΕΣΕΩΝ ΗΠΑ- ΕΛΛΑΔΑΣ ΕΠΙ ΠΡΟΕΔΡΟΥ ΗΠΑ Ν.ΤΡΑΜΠ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D10A534A-DB2C-D708-6C56-95D1B1C7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8256240" y="-14762"/>
            <a:ext cx="3935760" cy="20036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ΗΠΑ-Ιράν κατέληξαν σε συμφωνία για τον τερματισμό του πολέμου, με ...">
            <a:extLst>
              <a:ext uri="{FF2B5EF4-FFF2-40B4-BE49-F238E27FC236}">
                <a16:creationId xmlns:a16="http://schemas.microsoft.com/office/drawing/2014/main" id="{666B9ED2-A951-1FA9-ABC9-B5BFB6CD7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39" y="2059215"/>
            <a:ext cx="3996527" cy="24274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9" name="Picture 18" descr="Συμφωνία ΗΠΑ-Ιράν: Η ιστορική ανατροπή που αλλάζει τις ισορροπίες στη Μέση  Ανατολή">
            <a:extLst>
              <a:ext uri="{FF2B5EF4-FFF2-40B4-BE49-F238E27FC236}">
                <a16:creationId xmlns:a16="http://schemas.microsoft.com/office/drawing/2014/main" id="{B92258D0-DDEB-CAB6-376F-DD57C79DF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39" y="4591712"/>
            <a:ext cx="3996526" cy="22515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6501F9B0-4C18-4B16-ABDC-E3CC1332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0"/>
            <a:ext cx="486665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335360" y="2204864"/>
            <a:ext cx="6552728" cy="196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2000" b="1" dirty="0">
                <a:solidFill>
                  <a:srgbClr val="FFFF00"/>
                </a:solidFill>
              </a:rPr>
              <a:t>ΕΛΛΗΝΟΤΟΥΡΚΙΚΕΣ ΣΧΕΣΕΙΣ</a:t>
            </a:r>
          </a:p>
          <a:p>
            <a:pPr lvl="0" eaLnBrk="1" hangingPunct="1">
              <a:lnSpc>
                <a:spcPct val="120000"/>
              </a:lnSpc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/>
            <a:r>
              <a:rPr lang="el-GR" altLang="el-GR" b="1" dirty="0">
                <a:solidFill>
                  <a:srgbClr val="FFFF00"/>
                </a:solidFill>
              </a:rPr>
              <a:t>Ι. </a:t>
            </a:r>
            <a:r>
              <a:rPr lang="el-GR" altLang="el-GR" b="1" dirty="0">
                <a:solidFill>
                  <a:prstClr val="white"/>
                </a:solidFill>
              </a:rPr>
              <a:t>Αξιολόγηση </a:t>
            </a:r>
            <a:r>
              <a:rPr lang="el-GR" altLang="el-GR" b="1" dirty="0"/>
              <a:t>πολιτικής της Κυβέρνησης ΝΔ απέναντι στην Τουρκία</a:t>
            </a: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b="1" dirty="0">
              <a:solidFill>
                <a:prstClr val="white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2000" b="1" dirty="0">
              <a:solidFill>
                <a:srgbClr val="FF0000"/>
              </a:solidFill>
            </a:endParaRPr>
          </a:p>
          <a:p>
            <a:pPr lvl="0" eaLnBrk="1" hangingPunct="1">
              <a:lnSpc>
                <a:spcPct val="120000"/>
              </a:lnSpc>
              <a:defRPr/>
            </a:pPr>
            <a:endParaRPr lang="el-GR" altLang="el-GR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0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20336" y="6532852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38247"/>
            <a:ext cx="11040338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Ι. </a:t>
            </a:r>
            <a:r>
              <a:rPr lang="el-GR" altLang="el-GR" sz="1800" b="1" dirty="0"/>
              <a:t>Αξιολόγηση πολιτικής της Κυβέρνησης ΝΔ απέναντι στην Τουρκία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sz="1200" dirty="0">
                <a:solidFill>
                  <a:srgbClr val="808080"/>
                </a:solidFill>
              </a:rPr>
              <a:t>Εσείς προσωπικά θεωρείτε ότι, η πολιτική της Κυβέρνησης ΝΔ απέναντι στην Τουρκία γενικά, είναι….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397444"/>
              </p:ext>
            </p:extLst>
          </p:nvPr>
        </p:nvGraphicFramePr>
        <p:xfrm>
          <a:off x="1559496" y="548680"/>
          <a:ext cx="8928992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/>
          <p:cNvSpPr/>
          <p:nvPr/>
        </p:nvSpPr>
        <p:spPr>
          <a:xfrm>
            <a:off x="5376153" y="906293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998683" y="1893817"/>
            <a:ext cx="77495" cy="82756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4537" y="377042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63924"/>
              </p:ext>
            </p:extLst>
          </p:nvPr>
        </p:nvGraphicFramePr>
        <p:xfrm>
          <a:off x="146214" y="4029952"/>
          <a:ext cx="11782434" cy="2494377"/>
        </p:xfrm>
        <a:graphic>
          <a:graphicData uri="http://schemas.openxmlformats.org/drawingml/2006/table">
            <a:tbl>
              <a:tblPr/>
              <a:tblGrid>
                <a:gridCol w="111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4263606408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1412769313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3743562575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3852648322"/>
                    </a:ext>
                  </a:extLst>
                </a:gridCol>
                <a:gridCol w="1067197">
                  <a:extLst>
                    <a:ext uri="{9D8B030D-6E8A-4147-A177-3AD203B41FA5}">
                      <a16:colId xmlns:a16="http://schemas.microsoft.com/office/drawing/2014/main" val="2762092972"/>
                    </a:ext>
                  </a:extLst>
                </a:gridCol>
              </a:tblGrid>
              <a:tr h="734157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Σίγουρα/Μάλλον προς την σωστή κατεύθυνση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Μάλλον/Σίγουρα προς την λάθος κατεύθυνση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Δεν έχω ενημερωθεί και δεν έχω άποψη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687621" y="1110459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32,1%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240016" y="2098443"/>
            <a:ext cx="1080120" cy="353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49,9%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13828" y="381659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171191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0 χρόνια Ελληνοτουρκικών Σχέσεων: Μια καθοριστική διελκυνστίνδα">
            <a:extLst>
              <a:ext uri="{FF2B5EF4-FFF2-40B4-BE49-F238E27FC236}">
                <a16:creationId xmlns:a16="http://schemas.microsoft.com/office/drawing/2014/main" id="{6501F9B0-4C18-4B16-ABDC-E3CC1332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0"/>
            <a:ext cx="4866658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F5CFF-15A7-289F-B6CA-3183A946BAF0}"/>
              </a:ext>
            </a:extLst>
          </p:cNvPr>
          <p:cNvSpPr txBox="1"/>
          <p:nvPr/>
        </p:nvSpPr>
        <p:spPr>
          <a:xfrm>
            <a:off x="335360" y="2204864"/>
            <a:ext cx="6552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ΕΛΛΗΝΟΤΟΥΡΚΙΚΕΣ ΣΧΕΣΕΙΣ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θεωρείτε ένα θερμό επεισόδιο μεταξύ Ελλάδας- Τουρκίας στην διάρκεια των επόμενων 12 μηνών;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4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2344" y="6555578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14" y="10391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ΙΙ. </a:t>
            </a:r>
            <a:r>
              <a:rPr lang="el-GR" altLang="en-US" sz="1800" b="1" dirty="0">
                <a:solidFill>
                  <a:srgbClr val="000000"/>
                </a:solidFill>
              </a:rPr>
              <a:t>Πόσο πιθανό θεωρείτε ένα θερμό επεισόδιο μεταξύ Ελλάδας- Τουρκίας στην διάρκεια των επόμενων 12 μηνών</a:t>
            </a:r>
            <a:r>
              <a:rPr lang="en-US" altLang="en-US" sz="1800" b="1" dirty="0">
                <a:solidFill>
                  <a:srgbClr val="000000"/>
                </a:solidFill>
              </a:rPr>
              <a:t>; </a:t>
            </a:r>
            <a:endParaRPr lang="el-GR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rgbClr val="808080"/>
                </a:solidFill>
              </a:rPr>
              <a:t>Πόσο πιθανό θεωρείτε ένα θερμό επεισόδιο μεταξύ Ελλάδας- Τουρκίας στην διάρκεια των επόμενων 12 μηνών; </a:t>
            </a:r>
            <a:endParaRPr lang="en-US" altLang="en-US" sz="1200" dirty="0">
              <a:solidFill>
                <a:srgbClr val="80808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58410"/>
              </p:ext>
            </p:extLst>
          </p:nvPr>
        </p:nvGraphicFramePr>
        <p:xfrm>
          <a:off x="1703512" y="814916"/>
          <a:ext cx="7658224" cy="302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/>
          <p:cNvSpPr/>
          <p:nvPr/>
        </p:nvSpPr>
        <p:spPr>
          <a:xfrm>
            <a:off x="5220729" y="1184181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297378" y="2306473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93730"/>
              </p:ext>
            </p:extLst>
          </p:nvPr>
        </p:nvGraphicFramePr>
        <p:xfrm>
          <a:off x="24210" y="4209806"/>
          <a:ext cx="11904436" cy="1965988"/>
        </p:xfrm>
        <a:graphic>
          <a:graphicData uri="http://schemas.openxmlformats.org/drawingml/2006/table">
            <a:tbl>
              <a:tblPr/>
              <a:tblGrid>
                <a:gridCol w="115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355845291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528973408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4022671339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596643707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3934483599"/>
                    </a:ext>
                  </a:extLst>
                </a:gridCol>
              </a:tblGrid>
              <a:tr h="874788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Όχι και τόσο/Καθόλου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586159" y="1354964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36,5%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487055" y="2534227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56,9%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52433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ΗΠΑ-Ιράν κατέληξαν σε συμφωνία για τον τερματισμό του πολέμου, με ...">
            <a:extLst>
              <a:ext uri="{FF2B5EF4-FFF2-40B4-BE49-F238E27FC236}">
                <a16:creationId xmlns:a16="http://schemas.microsoft.com/office/drawing/2014/main" id="{7C25970F-9E2F-EC42-B1CC-6C8AE52A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-25051"/>
            <a:ext cx="3863752" cy="3589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6" descr="Συμφωνία ΗΠΑ-Ιράν: Η ιστορική ανατροπή που αλλάζει τις ισορροπίες στη Μέση  Ανατολή">
            <a:extLst>
              <a:ext uri="{FF2B5EF4-FFF2-40B4-BE49-F238E27FC236}">
                <a16:creationId xmlns:a16="http://schemas.microsoft.com/office/drawing/2014/main" id="{7DEC2AB5-E9AD-649F-F1DA-B059BBC12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568702"/>
            <a:ext cx="3863752" cy="3316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A3B5A-3A92-FE11-5982-D4D37AF134EF}"/>
              </a:ext>
            </a:extLst>
          </p:cNvPr>
          <p:cNvSpPr txBox="1"/>
          <p:nvPr/>
        </p:nvSpPr>
        <p:spPr>
          <a:xfrm>
            <a:off x="479376" y="2420888"/>
            <a:ext cx="6552728" cy="162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ΜΕΣΗ ΑΝΑΤΟΛΗ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I</a:t>
            </a:r>
            <a:r>
              <a:rPr lang="el-GR" altLang="en-US" b="1" dirty="0">
                <a:solidFill>
                  <a:srgbClr val="FFFF00"/>
                </a:solidFill>
              </a:rPr>
              <a:t>. </a:t>
            </a:r>
            <a:r>
              <a:rPr lang="el-GR" b="1" dirty="0">
                <a:solidFill>
                  <a:prstClr val="white"/>
                </a:solidFill>
              </a:rPr>
              <a:t>Η πρόσφατη συμφωνία ειρήνης μεταξύ ΗΠΑ και Ιράν θα έχει θετική ή αρνητική επίδραση στην ελληνική οικονομία</a:t>
            </a:r>
            <a:r>
              <a:rPr lang="en-US" b="1" dirty="0">
                <a:solidFill>
                  <a:prstClr val="white"/>
                </a:solidFill>
              </a:rPr>
              <a:t>;</a:t>
            </a:r>
            <a:endParaRPr lang="el-GR" altLang="el-GR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8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72FE-9D0F-3B75-B35A-D4525C71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>
            <a:extLst>
              <a:ext uri="{FF2B5EF4-FFF2-40B4-BE49-F238E27FC236}">
                <a16:creationId xmlns:a16="http://schemas.microsoft.com/office/drawing/2014/main" id="{8CDAC06A-927F-8A3F-887B-ACAAC7B4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6C86A-8B2D-3746-B79F-1A76E72DD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2344" y="6555578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7D27A2-1903-5FD9-A0B6-2C38BB9C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" y="10391"/>
            <a:ext cx="1170813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Clr>
                <a:srgbClr val="0D0D0D"/>
              </a:buClr>
              <a:buSzPts val="1200"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Ι. </a:t>
            </a:r>
            <a:r>
              <a:rPr lang="el-GR" sz="1800" b="1" dirty="0">
                <a:solidFill>
                  <a:srgbClr val="000000"/>
                </a:solidFill>
              </a:rPr>
              <a:t>Η πρόσφατη συμφωνία ειρήνης μεταξύ ΗΠΑ και Ιράν θα έχει θετική ή αρνητική επίδραση στην ελληνική οικονομία</a:t>
            </a:r>
            <a:r>
              <a:rPr lang="en-US" sz="1800" b="1" dirty="0">
                <a:solidFill>
                  <a:srgbClr val="000000"/>
                </a:solidFill>
              </a:rPr>
              <a:t>;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endParaRPr lang="el-GR" altLang="en-US" sz="1800" b="1" dirty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SzPts val="1200"/>
              <a:buNone/>
            </a:pPr>
            <a:r>
              <a:rPr lang="el-GR" sz="1200" dirty="0">
                <a:solidFill>
                  <a:srgbClr val="808080"/>
                </a:solidFill>
              </a:rPr>
              <a:t>Πιστεύετε ότι η </a:t>
            </a:r>
            <a:r>
              <a:rPr lang="el-GR" altLang="en-US" sz="1200" dirty="0">
                <a:solidFill>
                  <a:srgbClr val="808080"/>
                </a:solidFill>
              </a:rPr>
              <a:t>πρόσφατη </a:t>
            </a:r>
            <a:r>
              <a:rPr lang="el-GR" sz="1200" dirty="0">
                <a:solidFill>
                  <a:srgbClr val="808080"/>
                </a:solidFill>
              </a:rPr>
              <a:t>συμφωνία ειρήνης μεταξύ ΗΠΑ και Ιράν θα έχει θετική ή αρνητική επίδραση στην ελληνική οικονομία;           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</a:t>
            </a: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6531D9F5-8B3B-8233-CDC9-BDDDD528F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80513"/>
              </p:ext>
            </p:extLst>
          </p:nvPr>
        </p:nvGraphicFramePr>
        <p:xfrm>
          <a:off x="1055440" y="682206"/>
          <a:ext cx="8306296" cy="315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3D7EF0A7-662E-15E8-C386-C8878BA9D684}"/>
              </a:ext>
            </a:extLst>
          </p:cNvPr>
          <p:cNvSpPr/>
          <p:nvPr/>
        </p:nvSpPr>
        <p:spPr>
          <a:xfrm>
            <a:off x="5575397" y="1155901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D320FD7-7B2B-67DA-3F7A-2800729FE434}"/>
              </a:ext>
            </a:extLst>
          </p:cNvPr>
          <p:cNvSpPr/>
          <p:nvPr/>
        </p:nvSpPr>
        <p:spPr>
          <a:xfrm>
            <a:off x="4692494" y="2427688"/>
            <a:ext cx="45719" cy="71328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74311-493B-69AD-4B1A-2A110EA97D7E}"/>
              </a:ext>
            </a:extLst>
          </p:cNvPr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DD30B5-B6D8-7A70-DBBB-1897B8099009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9EDD209-3FB1-849C-72A3-8DE2D4ADE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85896"/>
              </p:ext>
            </p:extLst>
          </p:nvPr>
        </p:nvGraphicFramePr>
        <p:xfrm>
          <a:off x="47253" y="4135928"/>
          <a:ext cx="11904436" cy="2468367"/>
        </p:xfrm>
        <a:graphic>
          <a:graphicData uri="http://schemas.openxmlformats.org/drawingml/2006/table">
            <a:tbl>
              <a:tblPr/>
              <a:tblGrid>
                <a:gridCol w="115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355845291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528973408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4022671339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596643707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3934483599"/>
                    </a:ext>
                  </a:extLst>
                </a:gridCol>
              </a:tblGrid>
              <a:tr h="721882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Πολύ/Μάλλον θετική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Ούτε θετική / ούτε αρνητική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Μάλλον/Πολύ αρνητική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4866"/>
                  </a:ext>
                </a:extLst>
              </a:tr>
            </a:tbl>
          </a:graphicData>
        </a:graphic>
      </p:graphicFrame>
      <p:sp>
        <p:nvSpPr>
          <p:cNvPr id="27" name="Rectangle 11">
            <a:extLst>
              <a:ext uri="{FF2B5EF4-FFF2-40B4-BE49-F238E27FC236}">
                <a16:creationId xmlns:a16="http://schemas.microsoft.com/office/drawing/2014/main" id="{09F0BA79-A7B2-9602-3E59-A297495E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551" y="1311632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34,7%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B4F7EACA-8393-C33A-31BD-0752C842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236" y="2578611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21,5%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68F15E-9865-31EC-32B2-6F547F585ABE}"/>
              </a:ext>
            </a:extLst>
          </p:cNvPr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88517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18D4-53EB-3B8D-E85A-3CCBE6DF1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ΗΠΑ-Ιράν κατέληξαν σε συμφωνία για τον τερματισμό του πολέμου, με ...">
            <a:extLst>
              <a:ext uri="{FF2B5EF4-FFF2-40B4-BE49-F238E27FC236}">
                <a16:creationId xmlns:a16="http://schemas.microsoft.com/office/drawing/2014/main" id="{C90EDEF1-900F-FF4C-5201-300706FC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-25051"/>
            <a:ext cx="3863752" cy="35890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6" descr="Συμφωνία ΗΠΑ-Ιράν: Η ιστορική ανατροπή που αλλάζει τις ισορροπίες στη Μέση  Ανατολή">
            <a:extLst>
              <a:ext uri="{FF2B5EF4-FFF2-40B4-BE49-F238E27FC236}">
                <a16:creationId xmlns:a16="http://schemas.microsoft.com/office/drawing/2014/main" id="{0272CBF4-2B00-C786-A7EE-D9942963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568702"/>
            <a:ext cx="3863752" cy="3316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1E516-C72B-7A9A-FB6E-D1F143C5EC05}"/>
              </a:ext>
            </a:extLst>
          </p:cNvPr>
          <p:cNvSpPr txBox="1"/>
          <p:nvPr/>
        </p:nvSpPr>
        <p:spPr>
          <a:xfrm>
            <a:off x="335360" y="2636912"/>
            <a:ext cx="6552728" cy="1293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ΜΕΣΗ ΑΝΑΤΟΛΗ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 πρόσφατη συμφωνία μεταξύ ΗΠΑ - Ιράν θα οδηγήσει στην ομαλοποίηση του διεθνούς εμπορίου και των ενεργειακών αγορών; 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5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0102-9665-E12D-DD9A-95E4EEA5F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>
            <a:extLst>
              <a:ext uri="{FF2B5EF4-FFF2-40B4-BE49-F238E27FC236}">
                <a16:creationId xmlns:a16="http://schemas.microsoft.com/office/drawing/2014/main" id="{26F74F47-0069-096D-6820-2F065D35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/>
              <a:t>%</a:t>
            </a:r>
            <a:endParaRPr lang="en-GB" altLang="el-GR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0B19-1D58-707D-65F7-D6095E23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2344" y="6555578"/>
            <a:ext cx="2540000" cy="457200"/>
          </a:xfrm>
        </p:spPr>
        <p:txBody>
          <a:bodyPr/>
          <a:lstStyle/>
          <a:p>
            <a:pPr>
              <a:defRPr/>
            </a:pPr>
            <a:fld id="{4D0F2AB6-7831-446F-8A4B-3B377567A82C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DBFE73-F67D-8862-F77F-C59C66BB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" y="10391"/>
            <a:ext cx="12167786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Clr>
                <a:srgbClr val="0D0D0D"/>
              </a:buClr>
              <a:buSzPts val="1200"/>
              <a:buNone/>
            </a:pPr>
            <a:r>
              <a:rPr lang="el-GR" altLang="en-US" sz="1800" b="1" dirty="0">
                <a:solidFill>
                  <a:srgbClr val="A50021"/>
                </a:solidFill>
              </a:rPr>
              <a:t>ΙΙ. </a:t>
            </a:r>
            <a:r>
              <a:rPr lang="el-GR" sz="1800" b="1" dirty="0">
                <a:solidFill>
                  <a:srgbClr val="000000"/>
                </a:solidFill>
              </a:rPr>
              <a:t>Η πρόσφατη συμφωνία μεταξύ ΗΠΑ - Ιράν θα οδηγήσει στην ομαλοποίηση του διεθνούς εμπορίου και των ενεργειακών αγορών;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endParaRPr lang="el-GR" altLang="en-US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rgbClr val="808080"/>
                </a:solidFill>
              </a:rPr>
              <a:t>Πιστεύετε ότι η πρόσφατη συμφωνία μεταξύ ΗΠΑ - Ιράν θα οδηγήσει στην ομαλοποίηση του διεθνούς εμπορίου και των ενεργειακών αγορών;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1200" dirty="0">
                <a:solidFill>
                  <a:schemeClr val="bg2"/>
                </a:solidFill>
              </a:rPr>
              <a:t>Σύνολο ερωτηθέντων (Ν=</a:t>
            </a:r>
            <a:r>
              <a:rPr lang="en-US" altLang="en-US" sz="1200" dirty="0">
                <a:solidFill>
                  <a:schemeClr val="bg2"/>
                </a:solidFill>
              </a:rPr>
              <a:t>2000</a:t>
            </a:r>
            <a:r>
              <a:rPr lang="el-GR" altLang="en-US" sz="1200" dirty="0">
                <a:solidFill>
                  <a:schemeClr val="bg2"/>
                </a:solidFill>
              </a:rPr>
              <a:t>)</a:t>
            </a:r>
            <a:endParaRPr lang="en-GB" altLang="en-US" sz="12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704D0B9A-0A89-D55C-4BDA-64605679D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951618"/>
              </p:ext>
            </p:extLst>
          </p:nvPr>
        </p:nvGraphicFramePr>
        <p:xfrm>
          <a:off x="1703512" y="814916"/>
          <a:ext cx="7658224" cy="302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12685A85-57FC-E431-99BC-F7848BFF1BBC}"/>
              </a:ext>
            </a:extLst>
          </p:cNvPr>
          <p:cNvSpPr/>
          <p:nvPr/>
        </p:nvSpPr>
        <p:spPr>
          <a:xfrm>
            <a:off x="5846979" y="1217459"/>
            <a:ext cx="144016" cy="72934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EADD282-E6FB-A88F-A2FE-70373F4EAB7D}"/>
              </a:ext>
            </a:extLst>
          </p:cNvPr>
          <p:cNvSpPr/>
          <p:nvPr/>
        </p:nvSpPr>
        <p:spPr>
          <a:xfrm>
            <a:off x="5918987" y="2175108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49AA7B-88B7-186C-33B7-B39D2F62BB91}"/>
              </a:ext>
            </a:extLst>
          </p:cNvPr>
          <p:cNvSpPr/>
          <p:nvPr/>
        </p:nvSpPr>
        <p:spPr>
          <a:xfrm>
            <a:off x="3479538" y="3861048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bg2"/>
                </a:solidFill>
              </a:rPr>
              <a:t>Ψηφοφόροι Ευρωεκλογών Ιουνίου 2024</a:t>
            </a:r>
            <a:endParaRPr lang="el-GR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98E571-9FE1-CC23-FB5B-009F86C6F211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D11DCDB-8BAB-04DA-344F-82ACF76E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05958"/>
              </p:ext>
            </p:extLst>
          </p:nvPr>
        </p:nvGraphicFramePr>
        <p:xfrm>
          <a:off x="24210" y="4209806"/>
          <a:ext cx="11904436" cy="2087078"/>
        </p:xfrm>
        <a:graphic>
          <a:graphicData uri="http://schemas.openxmlformats.org/drawingml/2006/table">
            <a:tbl>
              <a:tblPr/>
              <a:tblGrid>
                <a:gridCol w="115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355845291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2528973408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4022671339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596643707"/>
                    </a:ext>
                  </a:extLst>
                </a:gridCol>
                <a:gridCol w="1078247">
                  <a:extLst>
                    <a:ext uri="{9D8B030D-6E8A-4147-A177-3AD203B41FA5}">
                      <a16:colId xmlns:a16="http://schemas.microsoft.com/office/drawing/2014/main" val="3934483599"/>
                    </a:ext>
                  </a:extLst>
                </a:gridCol>
              </a:tblGrid>
              <a:tr h="874788">
                <a:tc>
                  <a:txBody>
                    <a:bodyPr/>
                    <a:lstStyle/>
                    <a:p>
                      <a:pPr algn="ctr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Σίγουρα/</a:t>
                      </a:r>
                    </a:p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Μάλλον/</a:t>
                      </a:r>
                    </a:p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angle 11">
            <a:extLst>
              <a:ext uri="{FF2B5EF4-FFF2-40B4-BE49-F238E27FC236}">
                <a16:creationId xmlns:a16="http://schemas.microsoft.com/office/drawing/2014/main" id="{ABC677DD-4BE6-7237-3348-6B8691CF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007" y="1310861"/>
            <a:ext cx="1092455" cy="41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44,7%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584F97E7-E797-D831-BB2C-D78F30CB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700" y="2491338"/>
            <a:ext cx="1080120" cy="37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43,7%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D3C9B-C900-6985-457C-74D43D8E59FD}"/>
              </a:ext>
            </a:extLst>
          </p:cNvPr>
          <p:cNvSpPr txBox="1"/>
          <p:nvPr/>
        </p:nvSpPr>
        <p:spPr>
          <a:xfrm>
            <a:off x="10213371" y="387431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36737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31383</TotalTime>
  <Words>977</Words>
  <Application>Microsoft Office PowerPoint</Application>
  <PresentationFormat>Widescreen</PresentationFormat>
  <Paragraphs>360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Avenir Next LT Pro</vt:lpstr>
      <vt:lpstr>Calibri</vt:lpstr>
      <vt:lpstr>Sagona Book</vt:lpstr>
      <vt:lpstr>Tahoma</vt:lpstr>
      <vt:lpstr>The Hand Extrablack</vt:lpstr>
      <vt:lpstr>1_Default Design</vt:lpstr>
      <vt:lpstr>BlobVTI</vt:lpstr>
      <vt:lpstr>2_Default Design</vt:lpstr>
      <vt:lpstr>3_Default Design</vt:lpstr>
      <vt:lpstr>4_Default Design</vt:lpstr>
      <vt:lpstr>5_Default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ΕΞΩΤΕΡΙΚΗ ΠΟΛΙΤΙΚΗ (ΤΡΑΜΠ - ΣΥΓΧΡΟΝΕΣ ΣΥΓΚΡΟΥΣΕΙΣ - ΕΛΛΗΝΟΤΟΥΡΚΙΚΑ)</dc:title>
  <dc:creator>MRB Hellas SA</dc:creator>
  <cp:lastModifiedBy>Tasos Velissaridis</cp:lastModifiedBy>
  <cp:revision>1833</cp:revision>
  <cp:lastPrinted>2026-07-06T16:14:41Z</cp:lastPrinted>
  <dcterms:created xsi:type="dcterms:W3CDTF">2004-07-26T12:40:27Z</dcterms:created>
  <dcterms:modified xsi:type="dcterms:W3CDTF">2026-07-08T20:39:51Z</dcterms:modified>
</cp:coreProperties>
</file>