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6" r:id="rId3"/>
    <p:sldMasterId id="2147483672" r:id="rId4"/>
    <p:sldMasterId id="2147483677" r:id="rId5"/>
    <p:sldMasterId id="2147483698" r:id="rId6"/>
    <p:sldMasterId id="2147483709" r:id="rId7"/>
    <p:sldMasterId id="2147483721" r:id="rId8"/>
  </p:sldMasterIdLst>
  <p:notesMasterIdLst>
    <p:notesMasterId r:id="rId31"/>
  </p:notesMasterIdLst>
  <p:handoutMasterIdLst>
    <p:handoutMasterId r:id="rId32"/>
  </p:handoutMasterIdLst>
  <p:sldIdLst>
    <p:sldId id="259" r:id="rId9"/>
    <p:sldId id="2418" r:id="rId10"/>
    <p:sldId id="2125" r:id="rId11"/>
    <p:sldId id="2126" r:id="rId12"/>
    <p:sldId id="1035" r:id="rId13"/>
    <p:sldId id="1040" r:id="rId14"/>
    <p:sldId id="1108" r:id="rId15"/>
    <p:sldId id="1100" r:id="rId16"/>
    <p:sldId id="1069" r:id="rId17"/>
    <p:sldId id="1087" r:id="rId18"/>
    <p:sldId id="1066" r:id="rId19"/>
    <p:sldId id="1056" r:id="rId20"/>
    <p:sldId id="1123" r:id="rId21"/>
    <p:sldId id="1127" r:id="rId22"/>
    <p:sldId id="2129" r:id="rId23"/>
    <p:sldId id="2130" r:id="rId24"/>
    <p:sldId id="2132" r:id="rId25"/>
    <p:sldId id="2131" r:id="rId26"/>
    <p:sldId id="2140" r:id="rId27"/>
    <p:sldId id="2141" r:id="rId28"/>
    <p:sldId id="2142" r:id="rId29"/>
    <p:sldId id="2421" r:id="rId30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00080"/>
    <a:srgbClr val="0070C0"/>
    <a:srgbClr val="C09200"/>
    <a:srgbClr val="FF0000"/>
    <a:srgbClr val="FFCC99"/>
    <a:srgbClr val="336699"/>
    <a:srgbClr val="EAEAEA"/>
    <a:srgbClr val="FF33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5033" autoAdjust="0"/>
  </p:normalViewPr>
  <p:slideViewPr>
    <p:cSldViewPr>
      <p:cViewPr varScale="1">
        <p:scale>
          <a:sx n="82" d="100"/>
          <a:sy n="82" d="100"/>
        </p:scale>
        <p:origin x="518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35A71F7E-BAAC-4D84-A603-EB6CD421BC2F}"/>
    <pc:docChg chg="undo custSel modSld">
      <pc:chgData name="Vivian Antonopoulou" userId="b56298f00e27b472" providerId="LiveId" clId="{35A71F7E-BAAC-4D84-A603-EB6CD421BC2F}" dt="2023-12-10T22:28:40.624" v="315" actId="1076"/>
      <pc:docMkLst>
        <pc:docMk/>
      </pc:docMkLst>
      <pc:sldChg chg="addSp delSp modSp mod">
        <pc:chgData name="Vivian Antonopoulou" userId="b56298f00e27b472" providerId="LiveId" clId="{35A71F7E-BAAC-4D84-A603-EB6CD421BC2F}" dt="2023-12-10T21:56:34.336" v="288" actId="403"/>
        <pc:sldMkLst>
          <pc:docMk/>
          <pc:sldMk cId="4214178424" sldId="259"/>
        </pc:sldMkLst>
      </pc:sldChg>
      <pc:sldChg chg="modSp mod">
        <pc:chgData name="Vivian Antonopoulou" userId="b56298f00e27b472" providerId="LiveId" clId="{35A71F7E-BAAC-4D84-A603-EB6CD421BC2F}" dt="2023-12-10T18:20:39.337" v="174" actId="27918"/>
        <pc:sldMkLst>
          <pc:docMk/>
          <pc:sldMk cId="2802445943" sldId="968"/>
        </pc:sldMkLst>
      </pc:sldChg>
      <pc:sldChg chg="modSp mod">
        <pc:chgData name="Vivian Antonopoulou" userId="b56298f00e27b472" providerId="LiveId" clId="{35A71F7E-BAAC-4D84-A603-EB6CD421BC2F}" dt="2023-12-10T18:21:07.234" v="176" actId="27918"/>
        <pc:sldMkLst>
          <pc:docMk/>
          <pc:sldMk cId="4215038530" sldId="972"/>
        </pc:sldMkLst>
      </pc:sldChg>
      <pc:sldChg chg="modSp mod">
        <pc:chgData name="Vivian Antonopoulou" userId="b56298f00e27b472" providerId="LiveId" clId="{35A71F7E-BAAC-4D84-A603-EB6CD421BC2F}" dt="2023-12-10T18:15:09.549" v="162" actId="1076"/>
        <pc:sldMkLst>
          <pc:docMk/>
          <pc:sldMk cId="1243993651" sldId="974"/>
        </pc:sldMkLst>
      </pc:sldChg>
      <pc:sldChg chg="modSp mod">
        <pc:chgData name="Vivian Antonopoulou" userId="b56298f00e27b472" providerId="LiveId" clId="{35A71F7E-BAAC-4D84-A603-EB6CD421BC2F}" dt="2023-12-10T18:21:26.171" v="178" actId="27918"/>
        <pc:sldMkLst>
          <pc:docMk/>
          <pc:sldMk cId="3029514548" sldId="976"/>
        </pc:sldMkLst>
      </pc:sldChg>
      <pc:sldChg chg="modSp mod">
        <pc:chgData name="Vivian Antonopoulou" userId="b56298f00e27b472" providerId="LiveId" clId="{35A71F7E-BAAC-4D84-A603-EB6CD421BC2F}" dt="2023-12-10T18:15:04.760" v="161" actId="1036"/>
        <pc:sldMkLst>
          <pc:docMk/>
          <pc:sldMk cId="1074483631" sldId="978"/>
        </pc:sldMkLst>
      </pc:sldChg>
      <pc:sldChg chg="modSp mod">
        <pc:chgData name="Vivian Antonopoulou" userId="b56298f00e27b472" providerId="LiveId" clId="{35A71F7E-BAAC-4D84-A603-EB6CD421BC2F}" dt="2023-12-10T18:21:47.043" v="180" actId="27918"/>
        <pc:sldMkLst>
          <pc:docMk/>
          <pc:sldMk cId="3746529961" sldId="980"/>
        </pc:sldMkLst>
      </pc:sldChg>
      <pc:sldChg chg="modSp mod">
        <pc:chgData name="Vivian Antonopoulou" userId="b56298f00e27b472" providerId="LiveId" clId="{35A71F7E-BAAC-4D84-A603-EB6CD421BC2F}" dt="2023-12-10T18:19:25.078" v="170" actId="1076"/>
        <pc:sldMkLst>
          <pc:docMk/>
          <pc:sldMk cId="23720159" sldId="982"/>
        </pc:sldMkLst>
      </pc:sldChg>
      <pc:sldChg chg="modSp mod">
        <pc:chgData name="Vivian Antonopoulou" userId="b56298f00e27b472" providerId="LiveId" clId="{35A71F7E-BAAC-4D84-A603-EB6CD421BC2F}" dt="2023-12-10T18:22:08.146" v="182" actId="27918"/>
        <pc:sldMkLst>
          <pc:docMk/>
          <pc:sldMk cId="3225291988" sldId="984"/>
        </pc:sldMkLst>
      </pc:sldChg>
      <pc:sldChg chg="modSp mod">
        <pc:chgData name="Vivian Antonopoulou" userId="b56298f00e27b472" providerId="LiveId" clId="{35A71F7E-BAAC-4D84-A603-EB6CD421BC2F}" dt="2023-12-10T18:19:14.083" v="168" actId="1076"/>
        <pc:sldMkLst>
          <pc:docMk/>
          <pc:sldMk cId="4193722345" sldId="990"/>
        </pc:sldMkLst>
      </pc:sldChg>
      <pc:sldChg chg="modSp mod">
        <pc:chgData name="Vivian Antonopoulou" userId="b56298f00e27b472" providerId="LiveId" clId="{35A71F7E-BAAC-4D84-A603-EB6CD421BC2F}" dt="2023-12-10T18:15:15.599" v="163" actId="1076"/>
        <pc:sldMkLst>
          <pc:docMk/>
          <pc:sldMk cId="2761419821" sldId="992"/>
        </pc:sldMkLst>
      </pc:sldChg>
      <pc:sldChg chg="modSp mod">
        <pc:chgData name="Vivian Antonopoulou" userId="b56298f00e27b472" providerId="LiveId" clId="{35A71F7E-BAAC-4D84-A603-EB6CD421BC2F}" dt="2023-12-10T18:23:21.586" v="188" actId="27918"/>
        <pc:sldMkLst>
          <pc:docMk/>
          <pc:sldMk cId="2518704750" sldId="995"/>
        </pc:sldMkLst>
      </pc:sldChg>
      <pc:sldChg chg="modSp mod">
        <pc:chgData name="Vivian Antonopoulou" userId="b56298f00e27b472" providerId="LiveId" clId="{35A71F7E-BAAC-4D84-A603-EB6CD421BC2F}" dt="2023-12-10T18:19:00.501" v="165" actId="1035"/>
        <pc:sldMkLst>
          <pc:docMk/>
          <pc:sldMk cId="4265081794" sldId="1016"/>
        </pc:sldMkLst>
      </pc:sldChg>
      <pc:sldChg chg="addSp modSp mod">
        <pc:chgData name="Vivian Antonopoulou" userId="b56298f00e27b472" providerId="LiveId" clId="{35A71F7E-BAAC-4D84-A603-EB6CD421BC2F}" dt="2023-12-10T22:27:05.922" v="305" actId="403"/>
        <pc:sldMkLst>
          <pc:docMk/>
          <pc:sldMk cId="489882791" sldId="1019"/>
        </pc:sldMkLst>
      </pc:sldChg>
      <pc:sldChg chg="addSp modSp mod">
        <pc:chgData name="Vivian Antonopoulou" userId="b56298f00e27b472" providerId="LiveId" clId="{35A71F7E-BAAC-4D84-A603-EB6CD421BC2F}" dt="2023-12-10T22:27:20.852" v="310" actId="403"/>
        <pc:sldMkLst>
          <pc:docMk/>
          <pc:sldMk cId="4025748326" sldId="1031"/>
        </pc:sldMkLst>
      </pc:sldChg>
      <pc:sldChg chg="modSp mod">
        <pc:chgData name="Vivian Antonopoulou" userId="b56298f00e27b472" providerId="LiveId" clId="{35A71F7E-BAAC-4D84-A603-EB6CD421BC2F}" dt="2023-12-10T18:22:59.843" v="186" actId="27918"/>
        <pc:sldMkLst>
          <pc:docMk/>
          <pc:sldMk cId="1652015031" sldId="1032"/>
        </pc:sldMkLst>
      </pc:sldChg>
      <pc:sldChg chg="modSp mod">
        <pc:chgData name="Vivian Antonopoulou" userId="b56298f00e27b472" providerId="LiveId" clId="{35A71F7E-BAAC-4D84-A603-EB6CD421BC2F}" dt="2023-12-10T21:56:47.884" v="289" actId="403"/>
        <pc:sldMkLst>
          <pc:docMk/>
          <pc:sldMk cId="199064543" sldId="1035"/>
        </pc:sldMkLst>
      </pc:sldChg>
      <pc:sldChg chg="modSp mod">
        <pc:chgData name="Vivian Antonopoulou" userId="b56298f00e27b472" providerId="LiveId" clId="{35A71F7E-BAAC-4D84-A603-EB6CD421BC2F}" dt="2023-12-10T21:57:01.481" v="293" actId="403"/>
        <pc:sldMkLst>
          <pc:docMk/>
          <pc:sldMk cId="1220308409" sldId="1040"/>
        </pc:sldMkLst>
      </pc:sldChg>
      <pc:sldChg chg="modSp mod">
        <pc:chgData name="Vivian Antonopoulou" userId="b56298f00e27b472" providerId="LiveId" clId="{35A71F7E-BAAC-4D84-A603-EB6CD421BC2F}" dt="2023-12-10T18:19:58.863" v="172" actId="14100"/>
        <pc:sldMkLst>
          <pc:docMk/>
          <pc:sldMk cId="3294320676" sldId="1041"/>
        </pc:sldMkLst>
      </pc:sldChg>
      <pc:sldChg chg="modSp mod">
        <pc:chgData name="Vivian Antonopoulou" userId="b56298f00e27b472" providerId="LiveId" clId="{35A71F7E-BAAC-4D84-A603-EB6CD421BC2F}" dt="2023-12-10T18:05:45.276" v="87" actId="403"/>
        <pc:sldMkLst>
          <pc:docMk/>
          <pc:sldMk cId="4284887840" sldId="1042"/>
        </pc:sldMkLst>
      </pc:sldChg>
      <pc:sldChg chg="modSp mod">
        <pc:chgData name="Vivian Antonopoulou" userId="b56298f00e27b472" providerId="LiveId" clId="{35A71F7E-BAAC-4D84-A603-EB6CD421BC2F}" dt="2023-12-10T18:07:00.446" v="102" actId="14100"/>
        <pc:sldMkLst>
          <pc:docMk/>
          <pc:sldMk cId="3019229418" sldId="1056"/>
        </pc:sldMkLst>
      </pc:sldChg>
      <pc:sldChg chg="addSp delSp modSp mod">
        <pc:chgData name="Vivian Antonopoulou" userId="b56298f00e27b472" providerId="LiveId" clId="{35A71F7E-BAAC-4D84-A603-EB6CD421BC2F}" dt="2023-12-10T22:27:58.510" v="312" actId="20577"/>
        <pc:sldMkLst>
          <pc:docMk/>
          <pc:sldMk cId="3908403013" sldId="1057"/>
        </pc:sldMkLst>
      </pc:sldChg>
      <pc:sldChg chg="addSp delSp modSp mod">
        <pc:chgData name="Vivian Antonopoulou" userId="b56298f00e27b472" providerId="LiveId" clId="{35A71F7E-BAAC-4D84-A603-EB6CD421BC2F}" dt="2023-12-10T21:58:56.711" v="299" actId="115"/>
        <pc:sldMkLst>
          <pc:docMk/>
          <pc:sldMk cId="3937076962" sldId="1058"/>
        </pc:sldMkLst>
      </pc:sldChg>
      <pc:sldChg chg="modSp mod">
        <pc:chgData name="Vivian Antonopoulou" userId="b56298f00e27b472" providerId="LiveId" clId="{35A71F7E-BAAC-4D84-A603-EB6CD421BC2F}" dt="2023-12-10T18:11:42.511" v="153" actId="1076"/>
        <pc:sldMkLst>
          <pc:docMk/>
          <pc:sldMk cId="4263977262" sldId="1059"/>
        </pc:sldMkLst>
      </pc:sldChg>
      <pc:sldChg chg="addSp delSp modSp mod">
        <pc:chgData name="Vivian Antonopoulou" userId="b56298f00e27b472" providerId="LiveId" clId="{35A71F7E-BAAC-4D84-A603-EB6CD421BC2F}" dt="2023-12-10T22:28:40.624" v="315" actId="1076"/>
        <pc:sldMkLst>
          <pc:docMk/>
          <pc:sldMk cId="2696730791" sldId="1062"/>
        </pc:sldMkLst>
      </pc:sldChg>
      <pc:sldChg chg="modSp mod">
        <pc:chgData name="Vivian Antonopoulou" userId="b56298f00e27b472" providerId="LiveId" clId="{35A71F7E-BAAC-4D84-A603-EB6CD421BC2F}" dt="2023-12-10T21:58:24.674" v="297" actId="1076"/>
        <pc:sldMkLst>
          <pc:docMk/>
          <pc:sldMk cId="1889636705" sldId="1065"/>
        </pc:sldMkLst>
      </pc:sldChg>
    </pc:docChg>
  </pc:docChgLst>
  <pc:docChgLst>
    <pc:chgData name="Dimitris Mavros" userId="5b21be12d6fcf79c" providerId="LiveId" clId="{6173D51C-B1B2-4257-BD72-F7E0FB8DAA24}"/>
    <pc:docChg chg="modSld">
      <pc:chgData name="Dimitris Mavros" userId="5b21be12d6fcf79c" providerId="LiveId" clId="{6173D51C-B1B2-4257-BD72-F7E0FB8DAA24}" dt="2025-06-23T21:15:00.772" v="0" actId="9405"/>
      <pc:docMkLst>
        <pc:docMk/>
      </pc:docMkLst>
      <pc:sldChg chg="addSp mod">
        <pc:chgData name="Dimitris Mavros" userId="5b21be12d6fcf79c" providerId="LiveId" clId="{6173D51C-B1B2-4257-BD72-F7E0FB8DAA24}" dt="2025-06-23T21:15:00.772" v="0" actId="9405"/>
        <pc:sldMkLst>
          <pc:docMk/>
          <pc:sldMk cId="3662171966" sldId="1093"/>
        </pc:sldMkLst>
        <pc:inkChg chg="add">
          <ac:chgData name="Dimitris Mavros" userId="5b21be12d6fcf79c" providerId="LiveId" clId="{6173D51C-B1B2-4257-BD72-F7E0FB8DAA24}" dt="2025-06-23T21:15:00.772" v="0" actId="9405"/>
          <ac:inkMkLst>
            <pc:docMk/>
            <pc:sldMk cId="3662171966" sldId="1093"/>
            <ac:inkMk id="4" creationId="{C2B9E498-01A8-7536-3239-3E808620D301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7942327846378"/>
          <c:y val="5.3391904458910518E-2"/>
          <c:w val="0.71617133732977867"/>
          <c:h val="0.8692157226064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5-4CAF-98A2-68A00E9C57A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5-4CAF-98A2-68A00E9C57A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5-4CAF-98A2-68A00E9C57A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5-4CAF-98A2-68A00E9C57A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75-4CAF-98A2-68A00E9C57A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75-4CAF-98A2-68A00E9C57A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62-4E46-952C-58C76E5D57B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62-4E46-952C-58C76E5D57B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39F-473C-8D50-C103EC52D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Καρυστιανού</c:v>
                </c:pt>
                <c:pt idx="4">
                  <c:v>Κυριάκος Βελόπουλος</c:v>
                </c:pt>
                <c:pt idx="5">
                  <c:v>Δημήτρης Κουτσούμπας</c:v>
                </c:pt>
                <c:pt idx="6">
                  <c:v>Ζωή Κωνσταντοπούλου</c:v>
                </c:pt>
                <c:pt idx="7">
                  <c:v>Αφροδίτη Λατινοπούλου</c:v>
                </c:pt>
                <c:pt idx="8">
                  <c:v>Γιάννης Βαρουφάκης</c:v>
                </c:pt>
                <c:pt idx="9">
                  <c:v>Στέφανος Κασσελάκης</c:v>
                </c:pt>
                <c:pt idx="10">
                  <c:v>Σωκράτης Φάμελλος</c:v>
                </c:pt>
                <c:pt idx="11">
                  <c:v>ΑΛΛΟΣ</c:v>
                </c:pt>
                <c:pt idx="12">
                  <c:v>ΚΑΝΕΝΑΣ</c:v>
                </c:pt>
                <c:pt idx="13">
                  <c:v>ΔΞ/ΔΑ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25.1</c:v>
                </c:pt>
                <c:pt idx="1">
                  <c:v>15.1</c:v>
                </c:pt>
                <c:pt idx="2">
                  <c:v>8.6</c:v>
                </c:pt>
                <c:pt idx="3">
                  <c:v>7.3</c:v>
                </c:pt>
                <c:pt idx="4">
                  <c:v>6.8</c:v>
                </c:pt>
                <c:pt idx="5">
                  <c:v>4.3</c:v>
                </c:pt>
                <c:pt idx="6">
                  <c:v>4</c:v>
                </c:pt>
                <c:pt idx="7">
                  <c:v>2.5</c:v>
                </c:pt>
                <c:pt idx="8">
                  <c:v>2.4</c:v>
                </c:pt>
                <c:pt idx="9">
                  <c:v>1.4</c:v>
                </c:pt>
                <c:pt idx="10">
                  <c:v>1</c:v>
                </c:pt>
                <c:pt idx="11">
                  <c:v>4.3</c:v>
                </c:pt>
                <c:pt idx="12">
                  <c:v>16</c:v>
                </c:pt>
                <c:pt idx="1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-523429088"/>
        <c:axId val="-523428544"/>
      </c:barChart>
      <c:catAx>
        <c:axId val="-52342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523428544"/>
        <c:crosses val="autoZero"/>
        <c:auto val="1"/>
        <c:lblAlgn val="ctr"/>
        <c:lblOffset val="100"/>
        <c:noMultiLvlLbl val="0"/>
      </c:catAx>
      <c:valAx>
        <c:axId val="-523428544"/>
        <c:scaling>
          <c:orientation val="minMax"/>
          <c:max val="8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5234290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72729725189988E-2"/>
          <c:y val="0"/>
          <c:w val="0.71974570275319016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F-4076-B917-9362EC5EEEE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08F-4076-B917-9362EC5EEEE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08F-4076-B917-9362EC5EEEE1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E5-45C8-9798-DE550433837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DE5-45C8-9798-DE550433837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08F-4076-B917-9362EC5EEEE1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08F-4076-B917-9362EC5EEEE1}"/>
              </c:ext>
            </c:extLst>
          </c:dPt>
          <c:dLbls>
            <c:dLbl>
              <c:idx val="0"/>
              <c:layout>
                <c:manualLayout>
                  <c:x val="-1.064718492779603E-16"/>
                  <c:y val="1.7262832898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8F-4076-B917-9362EC5EEEE1}"/>
                </c:ext>
              </c:extLst>
            </c:dLbl>
            <c:dLbl>
              <c:idx val="1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8F-4076-B917-9362EC5EEEE1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8F-4076-B917-9362EC5EEEE1}"/>
                </c:ext>
              </c:extLst>
            </c:dLbl>
            <c:dLbl>
              <c:idx val="5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8F-4076-B917-9362EC5EEEE1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8F-4076-B917-9362EC5EE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Καρυστιανου</c:v>
                </c:pt>
                <c:pt idx="4">
                  <c:v>Κανένας</c:v>
                </c:pt>
                <c:pt idx="5">
                  <c:v>ΔΞ/ΔΑ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16.399999999999999</c:v>
                </c:pt>
                <c:pt idx="1">
                  <c:v>18.8</c:v>
                </c:pt>
                <c:pt idx="2">
                  <c:v>11.5</c:v>
                </c:pt>
                <c:pt idx="3">
                  <c:v>22.7</c:v>
                </c:pt>
                <c:pt idx="4">
                  <c:v>30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8F-4076-B917-9362EC5EE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85568357676807E-2"/>
          <c:y val="0"/>
          <c:w val="0.72273710571456207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33-4758-923A-F1376D2EAB2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B33-4758-923A-F1376D2EAB2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B33-4758-923A-F1376D2EAB29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D2-49F5-8BC6-2E12E74450C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5D2-49F5-8BC6-2E12E74450CE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B33-4758-923A-F1376D2EAB29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B33-4758-923A-F1376D2EAB29}"/>
              </c:ext>
            </c:extLst>
          </c:dPt>
          <c:dLbls>
            <c:dLbl>
              <c:idx val="0"/>
              <c:layout>
                <c:manualLayout>
                  <c:x val="-1.064718492779603E-16"/>
                  <c:y val="1.7262832898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33-4758-923A-F1376D2EAB29}"/>
                </c:ext>
              </c:extLst>
            </c:dLbl>
            <c:dLbl>
              <c:idx val="1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33-4758-923A-F1376D2EAB29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33-4758-923A-F1376D2EAB29}"/>
                </c:ext>
              </c:extLst>
            </c:dLbl>
            <c:dLbl>
              <c:idx val="5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33-4758-923A-F1376D2EAB29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33-4758-923A-F1376D2EA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Καρυστιανου</c:v>
                </c:pt>
                <c:pt idx="4">
                  <c:v>Κανένας</c:v>
                </c:pt>
                <c:pt idx="5">
                  <c:v>ΔΞ/ΔΑ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18.8</c:v>
                </c:pt>
                <c:pt idx="1">
                  <c:v>19.7</c:v>
                </c:pt>
                <c:pt idx="2">
                  <c:v>11.6</c:v>
                </c:pt>
                <c:pt idx="3">
                  <c:v>13.3</c:v>
                </c:pt>
                <c:pt idx="4">
                  <c:v>35.799999999999997</c:v>
                </c:pt>
                <c:pt idx="5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33-4758-923A-F1376D2EA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7583952327901"/>
          <c:y val="5.5735097663690029E-3"/>
          <c:w val="0.56017989032585525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3-4607-9D0E-F30823A5169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933-4607-9D0E-F30823A5169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933-4607-9D0E-F30823A51694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806-4B56-B91D-EEBAFFEAED8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33-4607-9D0E-F30823A5169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933-4607-9D0E-F30823A5169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933-4607-9D0E-F30823A51694}"/>
              </c:ext>
            </c:extLst>
          </c:dPt>
          <c:dLbls>
            <c:dLbl>
              <c:idx val="0"/>
              <c:layout>
                <c:manualLayout>
                  <c:x val="-1.064718492779603E-16"/>
                  <c:y val="1.7262832898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3-4607-9D0E-F30823A51694}"/>
                </c:ext>
              </c:extLst>
            </c:dLbl>
            <c:dLbl>
              <c:idx val="1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3-4607-9D0E-F30823A51694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33-4607-9D0E-F30823A51694}"/>
                </c:ext>
              </c:extLst>
            </c:dLbl>
            <c:dLbl>
              <c:idx val="5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33-4607-9D0E-F30823A51694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33-4607-9D0E-F30823A51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Καρυστιανου</c:v>
                </c:pt>
                <c:pt idx="4">
                  <c:v>Κανένας</c:v>
                </c:pt>
                <c:pt idx="5">
                  <c:v>ΔΞ/ΔΑ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24.5</c:v>
                </c:pt>
                <c:pt idx="1">
                  <c:v>18.2</c:v>
                </c:pt>
                <c:pt idx="2">
                  <c:v>13.7</c:v>
                </c:pt>
                <c:pt idx="3">
                  <c:v>13.5</c:v>
                </c:pt>
                <c:pt idx="4">
                  <c:v>29.9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33-4607-9D0E-F30823A51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438279062954"/>
          <c:y val="8.3602646495535057E-3"/>
          <c:w val="0.56017989032585525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9-4551-ADFE-B3446AA82A4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EC9-4551-ADFE-B3446AA82A4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EC9-4551-ADFE-B3446AA82A49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9D1-4EF0-B51B-CE15548F0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C9-4551-ADFE-B3446AA82A4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EC9-4551-ADFE-B3446AA82A49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EC9-4551-ADFE-B3446AA82A49}"/>
              </c:ext>
            </c:extLst>
          </c:dPt>
          <c:dLbls>
            <c:dLbl>
              <c:idx val="0"/>
              <c:layout>
                <c:manualLayout>
                  <c:x val="-1.064718492779603E-16"/>
                  <c:y val="1.7262832898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C9-4551-ADFE-B3446AA82A49}"/>
                </c:ext>
              </c:extLst>
            </c:dLbl>
            <c:dLbl>
              <c:idx val="1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C9-4551-ADFE-B3446AA82A49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C9-4551-ADFE-B3446AA82A49}"/>
                </c:ext>
              </c:extLst>
            </c:dLbl>
            <c:dLbl>
              <c:idx val="5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C9-4551-ADFE-B3446AA82A49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C9-4551-ADFE-B3446AA82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Καρυστιανου</c:v>
                </c:pt>
                <c:pt idx="4">
                  <c:v>Κανένας</c:v>
                </c:pt>
                <c:pt idx="5">
                  <c:v>ΔΞ/ΔΑ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19</c:v>
                </c:pt>
                <c:pt idx="1">
                  <c:v>22.9</c:v>
                </c:pt>
                <c:pt idx="2">
                  <c:v>13.1</c:v>
                </c:pt>
                <c:pt idx="3">
                  <c:v>21.8</c:v>
                </c:pt>
                <c:pt idx="4">
                  <c:v>24.7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C9-4551-ADFE-B3446AA82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85568357676807E-2"/>
          <c:y val="0"/>
          <c:w val="0.73566574876694346"/>
          <c:h val="0.9613844101957502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A-4648-840E-C029C2FED66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7A-4648-840E-C029C2FED66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7A-4648-840E-C029C2FED664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7A-4648-840E-C029C2FED66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7A-4648-840E-C029C2FED66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7A-4648-840E-C029C2FED66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7A-4648-840E-C029C2FED664}"/>
              </c:ext>
            </c:extLst>
          </c:dPt>
          <c:dLbls>
            <c:dLbl>
              <c:idx val="0"/>
              <c:layout>
                <c:manualLayout>
                  <c:x val="-1.064718492779603E-16"/>
                  <c:y val="1.7262832898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A-4648-840E-C029C2FED664}"/>
                </c:ext>
              </c:extLst>
            </c:dLbl>
            <c:dLbl>
              <c:idx val="1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A-4648-840E-C029C2FED664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7A-4648-840E-C029C2FED664}"/>
                </c:ext>
              </c:extLst>
            </c:dLbl>
            <c:dLbl>
              <c:idx val="5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7A-4648-840E-C029C2FED664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7A-4648-840E-C029C2FED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Καρυστιανου</c:v>
                </c:pt>
                <c:pt idx="4">
                  <c:v>Κανένας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23.2</c:v>
                </c:pt>
                <c:pt idx="1">
                  <c:v>20.399999999999999</c:v>
                </c:pt>
                <c:pt idx="2">
                  <c:v>12.9</c:v>
                </c:pt>
                <c:pt idx="3">
                  <c:v>12.5</c:v>
                </c:pt>
                <c:pt idx="4">
                  <c:v>30.5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87A-4648-840E-C029C2FED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3801094622222"/>
          <c:y val="0"/>
          <c:w val="0.86036198905377781"/>
          <c:h val="0.8900443303559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Κ.Μητσοτάκης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61.4</c:v>
                </c:pt>
                <c:pt idx="1">
                  <c:v>11.3</c:v>
                </c:pt>
                <c:pt idx="2">
                  <c:v>25.6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F-4A48-90AC-489AEC58C8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Α.Τσίπρας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64.900000000000006</c:v>
                </c:pt>
                <c:pt idx="1">
                  <c:v>13.3</c:v>
                </c:pt>
                <c:pt idx="2">
                  <c:v>20.100000000000001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F-4A48-90AC-489AEC58C8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Ν.Ανδρουλάκης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67</c:v>
                </c:pt>
                <c:pt idx="1">
                  <c:v>16.5</c:v>
                </c:pt>
                <c:pt idx="2">
                  <c:v>12.8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EF-4A48-90AC-489AEC58C8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Μ.Καρυστιανού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60.8</c:v>
                </c:pt>
                <c:pt idx="1">
                  <c:v>18.5</c:v>
                </c:pt>
                <c:pt idx="2">
                  <c:v>16.8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EF-4A48-90AC-489AEC58C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20336"/>
        <c:axId val="870621968"/>
      </c:barChart>
      <c:catAx>
        <c:axId val="8706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870621968"/>
        <c:crosses val="autoZero"/>
        <c:auto val="1"/>
        <c:lblAlgn val="ctr"/>
        <c:lblOffset val="100"/>
        <c:noMultiLvlLbl val="0"/>
      </c:catAx>
      <c:valAx>
        <c:axId val="87062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0620336"/>
        <c:crosses val="autoZero"/>
        <c:crossBetween val="between"/>
      </c:valAx>
      <c:spPr>
        <a:noFill/>
        <a:ln w="25370">
          <a:noFill/>
        </a:ln>
      </c:spPr>
    </c:plotArea>
    <c:legend>
      <c:legendPos val="t"/>
      <c:layout>
        <c:manualLayout>
          <c:xMode val="edge"/>
          <c:yMode val="edge"/>
          <c:x val="0"/>
          <c:y val="0.30525750630652421"/>
          <c:w val="0.14983664489707399"/>
          <c:h val="0.501861164777603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>
              <a:solidFill>
                <a:schemeClr val="bg2">
                  <a:lumMod val="75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3801094622222"/>
          <c:y val="0"/>
          <c:w val="0.86036198905377781"/>
          <c:h val="0.8900443303559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Κ.Μητσοτάκης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9.1999999999999993</c:v>
                </c:pt>
                <c:pt idx="2">
                  <c:v>22.6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2-402B-85F1-7EB50E338C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Α.Τσίπρας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12.5</c:v>
                </c:pt>
                <c:pt idx="2">
                  <c:v>19.100000000000001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2-402B-85F1-7EB50E338C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Ν.Ανδρουλάκης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65.2</c:v>
                </c:pt>
                <c:pt idx="1">
                  <c:v>16.2</c:v>
                </c:pt>
                <c:pt idx="2">
                  <c:v>15.2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C2-402B-85F1-7EB50E338C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Μ.Καρυστιανού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49.5</c:v>
                </c:pt>
                <c:pt idx="1">
                  <c:v>19.5</c:v>
                </c:pt>
                <c:pt idx="2">
                  <c:v>27.7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C2-402B-85F1-7EB50E338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20336"/>
        <c:axId val="870621968"/>
      </c:barChart>
      <c:catAx>
        <c:axId val="8706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870621968"/>
        <c:crosses val="autoZero"/>
        <c:auto val="1"/>
        <c:lblAlgn val="ctr"/>
        <c:lblOffset val="100"/>
        <c:noMultiLvlLbl val="0"/>
      </c:catAx>
      <c:valAx>
        <c:axId val="870621968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870620336"/>
        <c:crosses val="autoZero"/>
        <c:crossBetween val="between"/>
      </c:valAx>
      <c:spPr>
        <a:noFill/>
        <a:ln w="25370">
          <a:noFill/>
        </a:ln>
      </c:spPr>
    </c:plotArea>
    <c:legend>
      <c:legendPos val="t"/>
      <c:layout>
        <c:manualLayout>
          <c:xMode val="edge"/>
          <c:yMode val="edge"/>
          <c:x val="0"/>
          <c:y val="0.30525750630652421"/>
          <c:w val="0.14983664489707399"/>
          <c:h val="0.501861164777603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>
              <a:solidFill>
                <a:schemeClr val="bg2">
                  <a:lumMod val="75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3801094622222"/>
          <c:y val="0"/>
          <c:w val="0.86036198905377781"/>
          <c:h val="0.8900443303559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Κ.Μητσοτάκης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66.2</c:v>
                </c:pt>
                <c:pt idx="1">
                  <c:v>11</c:v>
                </c:pt>
                <c:pt idx="2">
                  <c:v>21.1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DFB-8C42-2A0882EB8D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Α.Τσίπρας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61.4</c:v>
                </c:pt>
                <c:pt idx="1">
                  <c:v>15.8</c:v>
                </c:pt>
                <c:pt idx="2">
                  <c:v>21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DFB-8C42-2A0882EB8D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Ν.Ανδρουλάκης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62.9</c:v>
                </c:pt>
                <c:pt idx="1">
                  <c:v>16.7</c:v>
                </c:pt>
                <c:pt idx="2">
                  <c:v>17.100000000000001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A-4DFB-8C42-2A0882EB8D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Μ.Καρυστιανού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49.5</c:v>
                </c:pt>
                <c:pt idx="1">
                  <c:v>20.7</c:v>
                </c:pt>
                <c:pt idx="2">
                  <c:v>26.3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DA-4DFB-8C42-2A0882EB8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20336"/>
        <c:axId val="870621968"/>
      </c:barChart>
      <c:catAx>
        <c:axId val="8706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870621968"/>
        <c:crosses val="autoZero"/>
        <c:auto val="1"/>
        <c:lblAlgn val="ctr"/>
        <c:lblOffset val="100"/>
        <c:noMultiLvlLbl val="0"/>
      </c:catAx>
      <c:valAx>
        <c:axId val="870621968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870620336"/>
        <c:crosses val="autoZero"/>
        <c:crossBetween val="between"/>
      </c:valAx>
      <c:spPr>
        <a:noFill/>
        <a:ln w="25370">
          <a:noFill/>
        </a:ln>
      </c:spPr>
    </c:plotArea>
    <c:legend>
      <c:legendPos val="t"/>
      <c:layout>
        <c:manualLayout>
          <c:xMode val="edge"/>
          <c:yMode val="edge"/>
          <c:x val="0"/>
          <c:y val="0.30525750630652421"/>
          <c:w val="0.14983664489707399"/>
          <c:h val="0.501861164777603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>
              <a:solidFill>
                <a:schemeClr val="bg2">
                  <a:lumMod val="75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3801094622222"/>
          <c:y val="0"/>
          <c:w val="0.86036198905377781"/>
          <c:h val="0.8900443303559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Κ.Μητσοτάκης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60.4</c:v>
                </c:pt>
                <c:pt idx="1">
                  <c:v>12.5</c:v>
                </c:pt>
                <c:pt idx="2">
                  <c:v>25.3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A-4249-895F-315E883A9C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Α.Τσίπρας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61.2</c:v>
                </c:pt>
                <c:pt idx="1">
                  <c:v>15.7</c:v>
                </c:pt>
                <c:pt idx="2">
                  <c:v>21.1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A-4249-895F-315E883A9C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Ν.Ανδρουλάκης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61.8</c:v>
                </c:pt>
                <c:pt idx="1">
                  <c:v>17.899999999999999</c:v>
                </c:pt>
                <c:pt idx="2">
                  <c:v>16.5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A-4249-895F-315E883A9C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Μ.Καρυστιανού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 (Καθόλου) 1/2/3/4 </c:v>
                </c:pt>
                <c:pt idx="1">
                  <c:v> 5/6</c:v>
                </c:pt>
                <c:pt idx="2">
                  <c:v> 7/8/9/10 (Πολύ)</c:v>
                </c:pt>
                <c:pt idx="3">
                  <c:v>ΔΞ/ΔΑ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51.6</c:v>
                </c:pt>
                <c:pt idx="1">
                  <c:v>24.2</c:v>
                </c:pt>
                <c:pt idx="2">
                  <c:v>20.399999999999999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CA-4249-895F-315E883A9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20336"/>
        <c:axId val="870621968"/>
      </c:barChart>
      <c:catAx>
        <c:axId val="8706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870621968"/>
        <c:crosses val="autoZero"/>
        <c:auto val="1"/>
        <c:lblAlgn val="ctr"/>
        <c:lblOffset val="100"/>
        <c:noMultiLvlLbl val="0"/>
      </c:catAx>
      <c:valAx>
        <c:axId val="870621968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870620336"/>
        <c:crosses val="autoZero"/>
        <c:crossBetween val="between"/>
      </c:valAx>
      <c:spPr>
        <a:noFill/>
        <a:ln w="25370">
          <a:noFill/>
        </a:ln>
      </c:spPr>
    </c:plotArea>
    <c:legend>
      <c:legendPos val="t"/>
      <c:layout>
        <c:manualLayout>
          <c:xMode val="edge"/>
          <c:yMode val="edge"/>
          <c:x val="0"/>
          <c:y val="0.30525750630652421"/>
          <c:w val="0.14983664489707399"/>
          <c:h val="0.501861164777603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>
              <a:solidFill>
                <a:schemeClr val="bg2">
                  <a:lumMod val="75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30470327184457"/>
          <c:y val="0.11777251540403799"/>
          <c:w val="0.71617133732977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E-4457-A22C-989ADF01AE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E-4457-A22C-989ADF01A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F0-9DC3-562A8C1D7D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F0-9DC3-562A8C1D7D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F0-9DC3-562A8C1D7D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ΘΕΤΙΚA</c:v>
                </c:pt>
                <c:pt idx="1">
                  <c:v>ΜΑΛΛΟΝ ΘΕΤΙΚA</c:v>
                </c:pt>
                <c:pt idx="2">
                  <c:v>ΜΑΛΛΟΝ ΑΡΝΗΤΙΚA</c:v>
                </c:pt>
                <c:pt idx="3">
                  <c:v>ΣΙΓΟΥΡΑ ΑΡΝΗΤΙΚA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12.3</c:v>
                </c:pt>
                <c:pt idx="1">
                  <c:v>16.5</c:v>
                </c:pt>
                <c:pt idx="2">
                  <c:v>15.4</c:v>
                </c:pt>
                <c:pt idx="3">
                  <c:v>52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1752638720"/>
        <c:axId val="1752641984"/>
      </c:barChart>
      <c:catAx>
        <c:axId val="175263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52641984"/>
        <c:crosses val="autoZero"/>
        <c:auto val="1"/>
        <c:lblAlgn val="ctr"/>
        <c:lblOffset val="100"/>
        <c:noMultiLvlLbl val="0"/>
      </c:catAx>
      <c:valAx>
        <c:axId val="17526419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526387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30470327184457"/>
          <c:y val="0.11777251540403799"/>
          <c:w val="0.71617133732977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E-4457-A22C-989ADF01AE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E-4457-A22C-989ADF01A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F0-9DC3-562A8C1D7D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F0-9DC3-562A8C1D7D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F0-9DC3-562A8C1D7D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αξίζουν τρίτη θητεία</c:v>
                </c:pt>
                <c:pt idx="1">
                  <c:v>Μάλλον αξίζουν τρίτη θητεία</c:v>
                </c:pt>
                <c:pt idx="2">
                  <c:v>Μάλλον πρέπει να υπαρξει κυβερνητική αλλαγή</c:v>
                </c:pt>
                <c:pt idx="3">
                  <c:v>Σίγουρα πρέπει να υπαρξει κυβερνητική αλλαγή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12.3</c:v>
                </c:pt>
                <c:pt idx="1">
                  <c:v>13.5</c:v>
                </c:pt>
                <c:pt idx="2">
                  <c:v>13.2</c:v>
                </c:pt>
                <c:pt idx="3">
                  <c:v>56.3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1752638720"/>
        <c:axId val="1752641984"/>
      </c:barChart>
      <c:catAx>
        <c:axId val="175263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52641984"/>
        <c:crosses val="autoZero"/>
        <c:auto val="1"/>
        <c:lblAlgn val="ctr"/>
        <c:lblOffset val="100"/>
        <c:noMultiLvlLbl val="0"/>
      </c:catAx>
      <c:valAx>
        <c:axId val="17526419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526387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46558252738139"/>
          <c:y val="6.3757007172137461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9-456E-8FC6-E0282B011EE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56E-8FC6-E0282B011E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D9-456E-8FC6-E0282B011E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B6B-4827-B76A-842CCBCDD9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Σίγουρα διαφωνώ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12.9</c:v>
                </c:pt>
                <c:pt idx="1">
                  <c:v>25.7</c:v>
                </c:pt>
                <c:pt idx="2">
                  <c:v>25.2</c:v>
                </c:pt>
                <c:pt idx="3">
                  <c:v>26.1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D9-456E-8FC6-E0282B011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3025419546464"/>
          <c:y val="0.11777236272610948"/>
          <c:w val="0.6087842076035758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90-4AFB-ABF5-06F7B17C8E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90-4AFB-ABF5-06F7B17C8E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9-4CC0-8A8E-2C09F6ADB4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99-4CC0-8A8E-2C09F6ADB4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99-4CC0-8A8E-2C09F6ADB4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ΘΕΤΙΚA</c:v>
                </c:pt>
                <c:pt idx="1">
                  <c:v>ΜΑΛΛΟΝ ΘΕΤΙΚA</c:v>
                </c:pt>
                <c:pt idx="2">
                  <c:v>ΜΑΛΛΟΝ ΑΡΝΗΤΙΚA</c:v>
                </c:pt>
                <c:pt idx="3">
                  <c:v>ΣΙΓΟΥΡΑ ΑΡΝΗΤΙΚA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5.2</c:v>
                </c:pt>
                <c:pt idx="1">
                  <c:v>13.2</c:v>
                </c:pt>
                <c:pt idx="2">
                  <c:v>28</c:v>
                </c:pt>
                <c:pt idx="3">
                  <c:v>47.4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1454066896"/>
        <c:axId val="1454062000"/>
      </c:barChart>
      <c:catAx>
        <c:axId val="1454066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2000"/>
        <c:crosses val="autoZero"/>
        <c:auto val="1"/>
        <c:lblAlgn val="ctr"/>
        <c:lblOffset val="100"/>
        <c:noMultiLvlLbl val="0"/>
      </c:catAx>
      <c:valAx>
        <c:axId val="145406200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6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3025419546464"/>
          <c:y val="0.11777236272610948"/>
          <c:w val="0.71617133732977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90-4AFB-ABF5-06F7B17C8E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90-4AFB-ABF5-06F7B17C8E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9-4CC0-8A8E-2C09F6ADB4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99-4CC0-8A8E-2C09F6ADB4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99-4CC0-8A8E-2C09F6ADB4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ΘΕΤΙΚA</c:v>
                </c:pt>
                <c:pt idx="1">
                  <c:v>ΜΑΛΛΟΝ ΘΕΤΙΚA</c:v>
                </c:pt>
                <c:pt idx="2">
                  <c:v>ΜΑΛΛΟΝ ΑΡΝΗΤΙΚA</c:v>
                </c:pt>
                <c:pt idx="3">
                  <c:v>ΣΙΓΟΥΡΑ ΑΡΝΗΤΙΚA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10.5</c:v>
                </c:pt>
                <c:pt idx="1">
                  <c:v>14.9</c:v>
                </c:pt>
                <c:pt idx="2">
                  <c:v>21</c:v>
                </c:pt>
                <c:pt idx="3">
                  <c:v>46.2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1454066896"/>
        <c:axId val="1454062000"/>
      </c:barChart>
      <c:catAx>
        <c:axId val="1454066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2000"/>
        <c:crosses val="autoZero"/>
        <c:auto val="1"/>
        <c:lblAlgn val="ctr"/>
        <c:lblOffset val="100"/>
        <c:noMultiLvlLbl val="0"/>
      </c:catAx>
      <c:valAx>
        <c:axId val="145406200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6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3025419546464"/>
          <c:y val="0.11777236272610948"/>
          <c:w val="0.71617133732977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90-4AFB-ABF5-06F7B17C8E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90-4AFB-ABF5-06F7B17C8E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9-4CC0-8A8E-2C09F6ADB4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99-4CC0-8A8E-2C09F6ADB4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99-4CC0-8A8E-2C09F6ADB4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ΘΕΤΙΚA</c:v>
                </c:pt>
                <c:pt idx="1">
                  <c:v>ΜΑΛΛΟΝ ΘΕΤΙΚA</c:v>
                </c:pt>
                <c:pt idx="2">
                  <c:v>ΜΑΛΛΟΝ ΑΡΝΗΤΙΚA</c:v>
                </c:pt>
                <c:pt idx="3">
                  <c:v>ΣΙΓΟΥΡΑ ΑΡΝΗΤΙΚA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23.8</c:v>
                </c:pt>
                <c:pt idx="2">
                  <c:v>23</c:v>
                </c:pt>
                <c:pt idx="3">
                  <c:v>33.299999999999997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1454066896"/>
        <c:axId val="1454062000"/>
      </c:barChart>
      <c:catAx>
        <c:axId val="1454066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2000"/>
        <c:crosses val="autoZero"/>
        <c:auto val="1"/>
        <c:lblAlgn val="ctr"/>
        <c:lblOffset val="100"/>
        <c:noMultiLvlLbl val="0"/>
      </c:catAx>
      <c:valAx>
        <c:axId val="145406200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6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85568357676807E-2"/>
          <c:y val="0"/>
          <c:w val="0.73566574876694346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9-4638-A905-E2898498948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109-4638-A905-E2898498948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109-4638-A905-E28984989487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3B-4D22-9A4E-56B2346224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23B-4D22-9A4E-56B2346224E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109-4638-A905-E2898498948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109-4638-A905-E28984989487}"/>
              </c:ext>
            </c:extLst>
          </c:dPt>
          <c:dLbls>
            <c:dLbl>
              <c:idx val="0"/>
              <c:layout>
                <c:manualLayout>
                  <c:x val="-1.064718492779603E-16"/>
                  <c:y val="1.7262832898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09-4638-A905-E28984989487}"/>
                </c:ext>
              </c:extLst>
            </c:dLbl>
            <c:dLbl>
              <c:idx val="1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09-4638-A905-E28984989487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09-4638-A905-E28984989487}"/>
                </c:ext>
              </c:extLst>
            </c:dLbl>
            <c:dLbl>
              <c:idx val="5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09-4638-A905-E28984989487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09-4638-A905-E28984989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Καρυστιανου</c:v>
                </c:pt>
                <c:pt idx="4">
                  <c:v>Κανένας</c:v>
                </c:pt>
                <c:pt idx="5">
                  <c:v>ΔΞ/ΔΑ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30.6</c:v>
                </c:pt>
                <c:pt idx="1">
                  <c:v>18</c:v>
                </c:pt>
                <c:pt idx="2">
                  <c:v>12</c:v>
                </c:pt>
                <c:pt idx="3">
                  <c:v>11.1</c:v>
                </c:pt>
                <c:pt idx="4">
                  <c:v>27.6</c:v>
                </c:pt>
                <c:pt idx="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09-4638-A905-E28984989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438279062954"/>
          <c:y val="8.3602646495535057E-3"/>
          <c:w val="0.60569452601389895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C-4D23-A674-D39639A1AB8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1CC-4D23-A674-D39639A1AB8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1CC-4D23-A674-D39639A1AB8A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AD-4370-80B3-159637B7394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CAD-4370-80B3-159637B7394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1CC-4D23-A674-D39639A1AB8A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1CC-4D23-A674-D39639A1AB8A}"/>
              </c:ext>
            </c:extLst>
          </c:dPt>
          <c:dLbls>
            <c:dLbl>
              <c:idx val="0"/>
              <c:layout>
                <c:manualLayout>
                  <c:x val="-1.064718492779603E-16"/>
                  <c:y val="1.726283289804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CC-4D23-A674-D39639A1AB8A}"/>
                </c:ext>
              </c:extLst>
            </c:dLbl>
            <c:dLbl>
              <c:idx val="1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CC-4D23-A674-D39639A1AB8A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CC-4D23-A674-D39639A1AB8A}"/>
                </c:ext>
              </c:extLst>
            </c:dLbl>
            <c:dLbl>
              <c:idx val="5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CC-4D23-A674-D39639A1AB8A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CC-4D23-A674-D39639A1A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Κυριάκος Μητσοτάκης</c:v>
                </c:pt>
                <c:pt idx="1">
                  <c:v>Αλέξης Τσίπρας</c:v>
                </c:pt>
                <c:pt idx="2">
                  <c:v>Νίκος Ανδρουλάκης</c:v>
                </c:pt>
                <c:pt idx="3">
                  <c:v>Μαρία Καρυστιανου</c:v>
                </c:pt>
                <c:pt idx="4">
                  <c:v>Κανένας</c:v>
                </c:pt>
                <c:pt idx="5">
                  <c:v>ΔΞ/ΔΑ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21.7</c:v>
                </c:pt>
                <c:pt idx="1">
                  <c:v>22.6</c:v>
                </c:pt>
                <c:pt idx="2">
                  <c:v>13.4</c:v>
                </c:pt>
                <c:pt idx="3">
                  <c:v>19.600000000000001</c:v>
                </c:pt>
                <c:pt idx="4">
                  <c:v>24.3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CC-4D23-A674-D39639A1A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28F2AE3-AF3A-42EB-B1C8-AB61D7AB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54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1" y="4718987"/>
            <a:ext cx="4983259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E25F4E7-1D8F-4884-9265-08826D33A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6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4475" y="825500"/>
            <a:ext cx="7208838" cy="4056063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36" y="5132173"/>
            <a:ext cx="4906125" cy="48829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62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19817-4E3B-BD26-BA92-F9472C00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5154E2E-29CB-87AF-B8EB-E08A15E541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666" y="10350386"/>
            <a:ext cx="2961584" cy="5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 anchor="b"/>
          <a:lstStyle>
            <a:lvl1pPr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8F997-7D3F-4383-9D56-FB235D5D81E4}" type="slidenum">
              <a:rPr kumimoji="0" lang="en-GB" altLang="el-GR" sz="13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l-GR" sz="13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6C89A3D-E404-4492-355B-16F2FAF75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600" y="835025"/>
            <a:ext cx="7280275" cy="4095750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70489BA-BC1B-EDAA-208C-38303E5BF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091" y="5184677"/>
            <a:ext cx="4979487" cy="4934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/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139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55D4F-E278-694A-3864-4BC67E1D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4C0EF52-D018-A62F-7B01-96F0846AF1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666" y="10350386"/>
            <a:ext cx="2961584" cy="5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 anchor="b"/>
          <a:lstStyle>
            <a:lvl1pPr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8F997-7D3F-4383-9D56-FB235D5D81E4}" type="slidenum">
              <a:rPr kumimoji="0" lang="en-GB" altLang="el-GR" sz="13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l-GR" sz="13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E1D04D0-949D-DA7D-888F-027D2EEC3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600" y="835025"/>
            <a:ext cx="7280275" cy="4095750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7D9DCC4-0681-A26D-89A1-D520D14A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091" y="5184677"/>
            <a:ext cx="4979487" cy="4934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/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1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3CC4-B19C-633E-0DAA-3CCE1F72C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96DD8AE-1258-CE88-12D1-736F6FCF74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666" y="10350386"/>
            <a:ext cx="2961584" cy="5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 anchor="b"/>
          <a:lstStyle>
            <a:lvl1pPr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8F997-7D3F-4383-9D56-FB235D5D81E4}" type="slidenum">
              <a:rPr kumimoji="0" lang="en-GB" altLang="el-GR" sz="13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l-GR" sz="13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E2E2C14-54B0-DD66-1009-53D5C635B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600" y="835025"/>
            <a:ext cx="7280275" cy="4095750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4DD1957-46BD-44E2-9883-DCEA8672D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091" y="5184677"/>
            <a:ext cx="4979487" cy="4934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/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165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E3446-E543-669C-C49B-55766E34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F498BAB-2FFC-FF70-ED35-AC0E7C9001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666" y="10350386"/>
            <a:ext cx="2961584" cy="5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 anchor="b"/>
          <a:lstStyle>
            <a:lvl1pPr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8F997-7D3F-4383-9D56-FB235D5D81E4}" type="slidenum">
              <a:rPr kumimoji="0" lang="en-GB" altLang="el-GR" sz="13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l-GR" sz="13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1F4222-B999-76DE-01FC-4A6713707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600" y="835025"/>
            <a:ext cx="7280275" cy="4095750"/>
          </a:xfrm>
          <a:ln/>
        </p:spPr>
        <p:txBody>
          <a:bodyPr/>
          <a:lstStyle/>
          <a:p>
            <a:endParaRPr lang="el-GR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3295A19-D0C4-AF7E-4957-3119BC2DC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091" y="5184677"/>
            <a:ext cx="4979487" cy="4934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/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129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0ECC-4BFE-4F60-A376-0455148647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58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3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85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1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30628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74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30628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3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36360" y="6093296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F20F-B193-4C29-ACF2-0A0D0DCE09F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146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2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B9F91FB2-CEF1-1B24-E091-1640CA282C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8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6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C56183A-6868-F537-FBC9-DDDC490D05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63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8E6E536-1E3A-976E-3DD1-E3A345A07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7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77F93118-BA97-EA22-9C17-E9A64406F1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32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3327220-73CD-B063-C283-A130481C65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 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8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4EFF4E9D-02DC-88C6-522C-63FDD81A2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5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356924CE-6135-B114-B0C3-CDF2EFEA18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67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B0BE534-FC60-B883-D2B9-713B2DB610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6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58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78E2E9A5-2D3A-A676-D50C-37A8A40152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4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D78ECA80-189E-5301-9817-6C0FCEB4B7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42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F9231A9-8670-CDD0-6A32-1F33CB895A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68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43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227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01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470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055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05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2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9851" y="6553200"/>
            <a:ext cx="5590117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30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34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01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49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81D0F-6595-4F14-8EF3-954CD87C797B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97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0336" y="64770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4895-B8FF-40C8-8FEB-2F5906EA71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3460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48528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61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027303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521450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dirty="0">
                <a:solidFill>
                  <a:srgbClr val="FFFF00"/>
                </a:solidFill>
              </a:rPr>
              <a:t>4</a:t>
            </a:r>
            <a:r>
              <a:rPr lang="el-GR" altLang="el-GR" sz="1800" b="1" dirty="0">
                <a:solidFill>
                  <a:srgbClr val="FFFF00"/>
                </a:solidFill>
              </a:rPr>
              <a:t>.</a:t>
            </a:r>
            <a:endParaRPr lang="en-GB" altLang="el-GR" sz="1800" b="1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5" r:id="rId3"/>
    <p:sldLayoutId id="214748369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63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32D77296-3E8F-6438-6F96-6B73935DC7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5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3" imgW="1249680" imgH="1249680" progId="Word.Picture.8">
                  <p:embed/>
                </p:oleObj>
              </mc:Choice>
              <mc:Fallback>
                <p:oleObj name="Picture" r:id="rId1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4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C7688973-5323-332F-BCBB-09BCCDD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1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2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76268390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u="none" dirty="0">
                <a:solidFill>
                  <a:srgbClr val="FFFF00"/>
                </a:solidFill>
              </a:rPr>
              <a:t>4</a:t>
            </a:r>
            <a:r>
              <a:rPr lang="el-GR" altLang="el-GR" sz="1800" b="1" u="none" dirty="0">
                <a:solidFill>
                  <a:srgbClr val="FFFF00"/>
                </a:solidFill>
              </a:rPr>
              <a:t>.</a:t>
            </a:r>
            <a:endParaRPr lang="en-GB" altLang="el-GR" sz="1800" b="1" u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1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9D9EE878-8329-4F4B-8ADC-9BB75DEB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D2DF3FB8-BCC2-430C-A8A9-00577168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8D724D7F-C49C-4010-ADAF-9C5CD18D4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72" y="2257639"/>
            <a:ext cx="903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4000" b="1" dirty="0">
                <a:solidFill>
                  <a:srgbClr val="FFFF00"/>
                </a:solidFill>
              </a:rPr>
              <a:t>4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18074816-55F5-E7DD-238B-AFC8587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2348880"/>
            <a:ext cx="602228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ΓΕΝΙΚΗ ΑΞΙΟΛΟΓΗΣΗ ΑΡΧΗΓΩΝ ΣΕ ΤΟΜΕΙΣ / ΑΞΙΟΛΟΓΗΣΗ ΚΥΒΕΡΝΗΣΗΣ &amp; ΑΝΤΙΠΟΛΙΤΕΥΣΗΣ</a:t>
            </a:r>
            <a:endParaRPr lang="el-GR" altLang="el-GR" sz="20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20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20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672064" y="22497"/>
            <a:ext cx="2013743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12" descr="Σε ρυθμούς ΔΕΘ Μαξίμου και Πειραιώς - Οικονομικός Ταχυδρόμος - ot.gr">
            <a:extLst>
              <a:ext uri="{FF2B5EF4-FFF2-40B4-BE49-F238E27FC236}">
                <a16:creationId xmlns:a16="http://schemas.microsoft.com/office/drawing/2014/main" id="{7A590D82-E57F-B325-2AE5-C0B036E97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7"/>
          <a:stretch>
            <a:fillRect/>
          </a:stretch>
        </p:blipFill>
        <p:spPr bwMode="auto">
          <a:xfrm>
            <a:off x="8452671" y="10884"/>
            <a:ext cx="3739330" cy="170693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Δείτε live την ομιλία του Νίκου Ανδρουλάκη στον Βόλο - ΤΑ ΝΕΑ">
            <a:extLst>
              <a:ext uri="{FF2B5EF4-FFF2-40B4-BE49-F238E27FC236}">
                <a16:creationId xmlns:a16="http://schemas.microsoft.com/office/drawing/2014/main" id="{46E74B92-7735-EB31-2874-5245F085F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8447"/>
          <a:stretch>
            <a:fillRect/>
          </a:stretch>
        </p:blipFill>
        <p:spPr bwMode="auto">
          <a:xfrm>
            <a:off x="8472264" y="3457127"/>
            <a:ext cx="3690120" cy="160044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8C05CCC2-4923-9642-4D52-B402D4FE28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8472263" y="5136511"/>
            <a:ext cx="3690121" cy="1684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8035CB78-D5AF-AC9A-1607-504351CFF8C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8472264" y="1778053"/>
            <a:ext cx="3690121" cy="1600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9639EFEA-EDBD-CC60-4987-76AB6E1A7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47" y="386818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421417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53767" y="6492875"/>
            <a:ext cx="584978" cy="365125"/>
          </a:xfrm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92" y="366117"/>
            <a:ext cx="114814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συμφωνείτε ή διαφωνείτε με την άποψη «Μιας και δεν υπάρχει ισχυρή εναλλακτική κυβερνητική πρόταση τελικά η ΝΔ θα ανακάμψει και θα ξανά-συσπειρώσει τους  ψηφοφόρους που σήμερα χάνει προς άλλα κόμματα ή </a:t>
            </a:r>
            <a:r>
              <a:rPr lang="el-GR" sz="900" dirty="0">
                <a:solidFill>
                  <a:prstClr val="white">
                    <a:lumMod val="50000"/>
                  </a:prstClr>
                </a:solidFill>
                <a:cs typeface="Calibri" panose="020F0502020204030204" pitchFamily="34" charset="0"/>
              </a:rPr>
              <a:t>κόμματα ή  σε άλλες επιλογές » </a:t>
            </a:r>
          </a:p>
          <a:p>
            <a:r>
              <a:rPr lang="el-GR" altLang="el-GR" sz="900" b="1" dirty="0">
                <a:solidFill>
                  <a:schemeClr val="bg2"/>
                </a:solidFill>
              </a:rPr>
              <a:t>Σύνολο ερωτηθέντων (Ν=2000)</a:t>
            </a:r>
            <a:endParaRPr lang="el-GR" sz="9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4784" y="13511"/>
            <a:ext cx="11481472" cy="403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990000"/>
                </a:solidFill>
              </a:rPr>
              <a:t>ΙΙ</a:t>
            </a:r>
            <a:r>
              <a:rPr lang="en-US" altLang="el-GR" sz="1600" b="1" dirty="0">
                <a:solidFill>
                  <a:srgbClr val="990000"/>
                </a:solidFill>
              </a:rPr>
              <a:t>I</a:t>
            </a:r>
            <a:r>
              <a:rPr lang="en-US" altLang="el-GR" b="1" dirty="0">
                <a:solidFill>
                  <a:srgbClr val="800000"/>
                </a:solidFill>
              </a:rPr>
              <a:t>.</a:t>
            </a:r>
            <a:r>
              <a:rPr lang="el-GR" altLang="el-GR" b="1" dirty="0"/>
              <a:t> </a:t>
            </a:r>
            <a:r>
              <a:rPr lang="el-GR" altLang="en-US" sz="1600" b="1" dirty="0"/>
              <a:t>Βαθμός συμφωνίας με την άποψη</a:t>
            </a:r>
            <a:r>
              <a:rPr lang="en-US" altLang="en-US" sz="1600" b="1" dirty="0"/>
              <a:t>:</a:t>
            </a:r>
            <a:r>
              <a:rPr lang="el-GR" altLang="en-US" sz="1600" b="1" dirty="0"/>
              <a:t> Δεν υπάρχει ισχυρή εναλλακτική κυβερνητική πρόταση και τελικά η ΝΔ θα ανακάμψει </a:t>
            </a:r>
            <a:endParaRPr lang="el-GR" sz="1600" b="1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168472810"/>
              </p:ext>
            </p:extLst>
          </p:nvPr>
        </p:nvGraphicFramePr>
        <p:xfrm>
          <a:off x="-1510891" y="1244109"/>
          <a:ext cx="9218263" cy="307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6C49A4E4-652E-A29F-ED14-F16CB4AAFF7F}"/>
              </a:ext>
            </a:extLst>
          </p:cNvPr>
          <p:cNvSpPr/>
          <p:nvPr/>
        </p:nvSpPr>
        <p:spPr>
          <a:xfrm>
            <a:off x="5176790" y="1430471"/>
            <a:ext cx="308870" cy="965603"/>
          </a:xfrm>
          <a:prstGeom prst="rightBrac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A16F18-D1B4-EEB2-1337-4497B1EFAD47}"/>
              </a:ext>
            </a:extLst>
          </p:cNvPr>
          <p:cNvSpPr txBox="1"/>
          <p:nvPr/>
        </p:nvSpPr>
        <p:spPr>
          <a:xfrm>
            <a:off x="10892304" y="191327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3333FF"/>
                </a:solidFill>
                <a:cs typeface="Calibri" panose="020F0502020204030204" pitchFamily="34" charset="0"/>
              </a:rPr>
              <a:t>41,4%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C49A4E4-652E-A29F-ED14-F16CB4AAFF7F}"/>
              </a:ext>
            </a:extLst>
          </p:cNvPr>
          <p:cNvSpPr/>
          <p:nvPr/>
        </p:nvSpPr>
        <p:spPr>
          <a:xfrm>
            <a:off x="5176790" y="2465256"/>
            <a:ext cx="308870" cy="10324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A16F18-D1B4-EEB2-1337-4497B1EFAD47}"/>
              </a:ext>
            </a:extLst>
          </p:cNvPr>
          <p:cNvSpPr txBox="1"/>
          <p:nvPr/>
        </p:nvSpPr>
        <p:spPr>
          <a:xfrm>
            <a:off x="10892304" y="2852344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cs typeface="Calibri" panose="020F0502020204030204" pitchFamily="34" charset="0"/>
              </a:rPr>
              <a:t>48,1%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8095" y="626725"/>
            <a:ext cx="10120551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Βαθμός συμφωνίας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«Μιας και δεν υπάρχει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ισχυρή</a:t>
            </a: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εναλλακτική κυβερνητική πρόταση τελικά η ΝΔ θα ανακάμψει </a:t>
            </a:r>
            <a:r>
              <a:rPr lang="el-GR" sz="1600" dirty="0">
                <a:solidFill>
                  <a:schemeClr val="bg1"/>
                </a:solidFill>
                <a:cs typeface="Calibri" panose="020F0502020204030204" pitchFamily="34" charset="0"/>
              </a:rPr>
              <a:t>και θα ξανά-συσπειρώσει τους  ψηφοφόρους που σήμερα χάνει προς άλλα κόμματα ή κόμματα ή  σε άλλες επιλογές»</a:t>
            </a: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3996"/>
              </p:ext>
            </p:extLst>
          </p:nvPr>
        </p:nvGraphicFramePr>
        <p:xfrm>
          <a:off x="126272" y="4366540"/>
          <a:ext cx="11802375" cy="2085066"/>
        </p:xfrm>
        <a:graphic>
          <a:graphicData uri="http://schemas.openxmlformats.org/drawingml/2006/table">
            <a:tbl>
              <a:tblPr/>
              <a:tblGrid>
                <a:gridCol w="119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7514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57514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5751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57514">
                  <a:extLst>
                    <a:ext uri="{9D8B030D-6E8A-4147-A177-3AD203B41FA5}">
                      <a16:colId xmlns:a16="http://schemas.microsoft.com/office/drawing/2014/main" val="1062236947"/>
                    </a:ext>
                  </a:extLst>
                </a:gridCol>
                <a:gridCol w="1184367">
                  <a:extLst>
                    <a:ext uri="{9D8B030D-6E8A-4147-A177-3AD203B41FA5}">
                      <a16:colId xmlns:a16="http://schemas.microsoft.com/office/drawing/2014/main" val="2919632996"/>
                    </a:ext>
                  </a:extLst>
                </a:gridCol>
              </a:tblGrid>
              <a:tr h="769927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ΙΟΥΝ.’24*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</a:t>
                      </a:r>
                      <a:endParaRPr kumimoji="0" lang="en-US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15658" y="4077072"/>
            <a:ext cx="2840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200" b="1" dirty="0">
                <a:solidFill>
                  <a:schemeClr val="bg2"/>
                </a:solidFill>
              </a:rPr>
              <a:t>Ψηφοφόροι Ευρωεκλογών Ιουνίου 2024 </a:t>
            </a:r>
            <a:endParaRPr lang="el-G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761851" y="4042363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A16F18-D1B4-EEB2-1337-4497B1EFAD47}"/>
              </a:ext>
            </a:extLst>
          </p:cNvPr>
          <p:cNvSpPr txBox="1"/>
          <p:nvPr/>
        </p:nvSpPr>
        <p:spPr>
          <a:xfrm>
            <a:off x="9093760" y="189575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3333FF"/>
                </a:solidFill>
                <a:cs typeface="Calibri" panose="020F0502020204030204" pitchFamily="34" charset="0"/>
              </a:rPr>
              <a:t>41,2%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A16F18-D1B4-EEB2-1337-4497B1EFAD47}"/>
              </a:ext>
            </a:extLst>
          </p:cNvPr>
          <p:cNvSpPr txBox="1"/>
          <p:nvPr/>
        </p:nvSpPr>
        <p:spPr>
          <a:xfrm>
            <a:off x="9093759" y="2852344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cs typeface="Calibri" panose="020F0502020204030204" pitchFamily="34" charset="0"/>
              </a:rPr>
              <a:t>48,6%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8529064" y="1333016"/>
            <a:ext cx="169740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el-GR" altLang="el-GR" sz="1600" u="none" dirty="0">
                <a:solidFill>
                  <a:srgbClr val="000000"/>
                </a:solidFill>
              </a:rPr>
              <a:t>Δεκέμβριος 2025</a:t>
            </a:r>
            <a:endParaRPr lang="el-GR" sz="1600" u="none" dirty="0"/>
          </a:p>
        </p:txBody>
      </p:sp>
      <p:sp>
        <p:nvSpPr>
          <p:cNvPr id="23" name="TextBox 12"/>
          <p:cNvSpPr txBox="1"/>
          <p:nvPr/>
        </p:nvSpPr>
        <p:spPr>
          <a:xfrm>
            <a:off x="10494592" y="1326305"/>
            <a:ext cx="169740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el-GR" altLang="el-GR" sz="1600" u="none" dirty="0">
                <a:solidFill>
                  <a:srgbClr val="000000"/>
                </a:solidFill>
              </a:rPr>
              <a:t>Ιούνιος 2025</a:t>
            </a:r>
            <a:endParaRPr lang="el-GR" sz="1600" u="none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D97434C-79BF-B408-5DF6-252A66D654A1}"/>
              </a:ext>
            </a:extLst>
          </p:cNvPr>
          <p:cNvSpPr txBox="1"/>
          <p:nvPr/>
        </p:nvSpPr>
        <p:spPr>
          <a:xfrm>
            <a:off x="6188499" y="1302831"/>
            <a:ext cx="169740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el-GR" altLang="el-GR" sz="1600" u="none" dirty="0">
                <a:solidFill>
                  <a:srgbClr val="000000"/>
                </a:solidFill>
              </a:rPr>
              <a:t>Ιούλιος 2026</a:t>
            </a:r>
            <a:endParaRPr lang="el-GR" sz="1600" u="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92FD2-C6E3-980F-EC36-43CFD336FFE0}"/>
              </a:ext>
            </a:extLst>
          </p:cNvPr>
          <p:cNvSpPr txBox="1"/>
          <p:nvPr/>
        </p:nvSpPr>
        <p:spPr>
          <a:xfrm>
            <a:off x="6841829" y="1937239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3333FF"/>
                </a:solidFill>
                <a:cs typeface="Calibri" panose="020F0502020204030204" pitchFamily="34" charset="0"/>
              </a:rPr>
              <a:t>38,6%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FABA6-5885-7367-2324-01DC8D4F0DCA}"/>
              </a:ext>
            </a:extLst>
          </p:cNvPr>
          <p:cNvSpPr txBox="1"/>
          <p:nvPr/>
        </p:nvSpPr>
        <p:spPr>
          <a:xfrm>
            <a:off x="6841828" y="2893830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cs typeface="Calibri" panose="020F0502020204030204" pitchFamily="34" charset="0"/>
              </a:rPr>
              <a:t>51,3%</a:t>
            </a:r>
          </a:p>
        </p:txBody>
      </p:sp>
    </p:spTree>
    <p:extLst>
      <p:ext uri="{BB962C8B-B14F-4D97-AF65-F5344CB8AC3E}">
        <p14:creationId xmlns:p14="http://schemas.microsoft.com/office/powerpoint/2010/main" val="275103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9D9EE878-8329-4F4B-8ADC-9BB75DEB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D2DF3FB8-BCC2-430C-A8A9-00577168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8D724D7F-C49C-4010-ADAF-9C5CD18D4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6" y="2150123"/>
            <a:ext cx="975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18074816-55F5-E7DD-238B-AFC8587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75" y="2273233"/>
            <a:ext cx="58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Γ. ΑΞΙΟΛΟΓΗΣΗ ΠΡΟΣΩΠΩΝ ΑΝΤΙΠΟΛΙΤΕΥΣΗΣ</a:t>
            </a:r>
            <a:endParaRPr lang="en-GB" altLang="el-GR" sz="1400" i="1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FCB78-9BA4-639A-92FE-8774A644CACC}"/>
              </a:ext>
            </a:extLst>
          </p:cNvPr>
          <p:cNvSpPr/>
          <p:nvPr/>
        </p:nvSpPr>
        <p:spPr>
          <a:xfrm>
            <a:off x="148603" y="2880315"/>
            <a:ext cx="6437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600" b="1" kern="0" dirty="0">
                <a:solidFill>
                  <a:srgbClr val="FFFF00"/>
                </a:solidFill>
              </a:rPr>
              <a:t>Ι. </a:t>
            </a:r>
            <a:r>
              <a:rPr lang="el-GR" altLang="el-GR" sz="1600" b="1" kern="0" dirty="0">
                <a:solidFill>
                  <a:prstClr val="white"/>
                </a:solidFill>
              </a:rPr>
              <a:t>Αξιολόγηση στάσης Ν. Ανδρουλάκη ως Αξιωματική Αντιπολίτευση</a:t>
            </a:r>
            <a:br>
              <a:rPr lang="el-GR" altLang="el-GR" sz="1600" b="1" dirty="0">
                <a:solidFill>
                  <a:prstClr val="white"/>
                </a:solidFill>
              </a:rPr>
            </a:br>
            <a:endParaRPr lang="el-GR" altLang="el-GR" sz="1600" b="1" kern="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12" descr="Σε ρυθμούς ΔΕΘ Μαξίμου και Πειραιώς - Οικονομικός Ταχυδρόμος - ot.gr">
            <a:extLst>
              <a:ext uri="{FF2B5EF4-FFF2-40B4-BE49-F238E27FC236}">
                <a16:creationId xmlns:a16="http://schemas.microsoft.com/office/drawing/2014/main" id="{F739CC55-82C5-328E-AEB3-8BB291654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7"/>
          <a:stretch>
            <a:fillRect/>
          </a:stretch>
        </p:blipFill>
        <p:spPr bwMode="auto">
          <a:xfrm>
            <a:off x="7937926" y="10884"/>
            <a:ext cx="4254075" cy="170693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Δείτε live την ομιλία του Νίκου Ανδρουλάκη στον Βόλο - ΤΑ ΝΕΑ">
            <a:extLst>
              <a:ext uri="{FF2B5EF4-FFF2-40B4-BE49-F238E27FC236}">
                <a16:creationId xmlns:a16="http://schemas.microsoft.com/office/drawing/2014/main" id="{57D627E1-2F2C-DF08-480C-6F6423C90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8447"/>
          <a:stretch>
            <a:fillRect/>
          </a:stretch>
        </p:blipFill>
        <p:spPr bwMode="auto">
          <a:xfrm>
            <a:off x="7964293" y="3457127"/>
            <a:ext cx="4198091" cy="160044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5A1CD079-CBB4-FC0B-21A8-CA60DCD2D1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7964293" y="5136511"/>
            <a:ext cx="4198092" cy="1684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F57DDDFE-17B5-2B27-A663-C9C8909899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7964294" y="1778053"/>
            <a:ext cx="4198092" cy="1600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D82B61-A20F-0B25-205D-55235DAD5149}"/>
              </a:ext>
            </a:extLst>
          </p:cNvPr>
          <p:cNvSpPr txBox="1"/>
          <p:nvPr/>
        </p:nvSpPr>
        <p:spPr>
          <a:xfrm>
            <a:off x="148603" y="3339871"/>
            <a:ext cx="68357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sz="1600" b="1" kern="0" dirty="0">
                <a:solidFill>
                  <a:srgbClr val="FFFF00"/>
                </a:solidFill>
              </a:rPr>
              <a:t>ΙΙ</a:t>
            </a:r>
            <a:r>
              <a:rPr lang="en-US" altLang="el-GR" sz="2000" b="1" dirty="0">
                <a:solidFill>
                  <a:srgbClr val="FFFF00"/>
                </a:solidFill>
              </a:rPr>
              <a:t>.</a:t>
            </a:r>
            <a:r>
              <a:rPr lang="el-GR" altLang="el-GR" sz="2000" b="1" dirty="0">
                <a:solidFill>
                  <a:srgbClr val="FFFF00"/>
                </a:solidFill>
              </a:rPr>
              <a:t> </a:t>
            </a:r>
            <a:r>
              <a:rPr lang="el-GR" altLang="el-GR" sz="1600" b="1" kern="0" dirty="0">
                <a:solidFill>
                  <a:prstClr val="white"/>
                </a:solidFill>
              </a:rPr>
              <a:t>Αξιολόγηση στάσης του Αλέξη Τσίπρα ως  αρχηγού του ΕΛΑΣ</a:t>
            </a:r>
          </a:p>
          <a:p>
            <a:br>
              <a:rPr lang="el-GR" altLang="el-GR" sz="1600" b="1" kern="0" dirty="0">
                <a:solidFill>
                  <a:prstClr val="white"/>
                </a:solidFill>
              </a:rPr>
            </a:br>
            <a:r>
              <a:rPr lang="el-GR" altLang="el-GR" sz="1600" b="1" kern="0" dirty="0">
                <a:solidFill>
                  <a:srgbClr val="FFFF00"/>
                </a:solidFill>
              </a:rPr>
              <a:t>ΙΙΙ. </a:t>
            </a:r>
            <a:r>
              <a:rPr lang="el-GR" altLang="el-GR" sz="1600" b="1" kern="0" dirty="0">
                <a:solidFill>
                  <a:prstClr val="white"/>
                </a:solidFill>
              </a:rPr>
              <a:t>Αξιολόγηση στάσης Μ. Καρυστιανού ως αρχηγού Ελπίδας για Δημοκρατία</a:t>
            </a:r>
            <a:endParaRPr lang="el-GR" sz="16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55260496"/>
              </p:ext>
            </p:extLst>
          </p:nvPr>
        </p:nvGraphicFramePr>
        <p:xfrm>
          <a:off x="2135560" y="908720"/>
          <a:ext cx="5113873" cy="57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884"/>
            <a:ext cx="10776520" cy="1143001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</a:t>
            </a:r>
            <a:r>
              <a:rPr lang="en-US" altLang="el-GR" sz="1800" b="1" dirty="0">
                <a:solidFill>
                  <a:srgbClr val="800000"/>
                </a:solidFill>
              </a:rPr>
              <a:t>.</a:t>
            </a:r>
            <a:r>
              <a:rPr lang="el-GR" altLang="el-GR" sz="1800" b="1" dirty="0">
                <a:solidFill>
                  <a:srgbClr val="000000"/>
                </a:solidFill>
              </a:rPr>
              <a:t> Αξιολόγηση στάσης Ν. Ανδρουλάκη ως Αξιωματική Αντιπολίτευση</a:t>
            </a:r>
            <a:br>
              <a:rPr lang="el-GR" altLang="el-GR" sz="1800" b="1" dirty="0">
                <a:solidFill>
                  <a:srgbClr val="000000"/>
                </a:solidFill>
              </a:rPr>
            </a:br>
            <a:r>
              <a:rPr lang="el-GR" altLang="el-GR" sz="1200" dirty="0">
                <a:solidFill>
                  <a:srgbClr val="808080"/>
                </a:solidFill>
              </a:rPr>
              <a:t>Πώς κρίνετε την έως τώρα στάση του Νίκου Ανδρουλάκη ως αρχηγού της Αξιωματικής Αντιπολίτευσης;</a:t>
            </a:r>
            <a:br>
              <a:rPr lang="en-US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728232" y="61653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175"/>
          <p:cNvSpPr>
            <a:spLocks noChangeArrowheads="1"/>
          </p:cNvSpPr>
          <p:nvPr/>
        </p:nvSpPr>
        <p:spPr bwMode="auto">
          <a:xfrm>
            <a:off x="9457023" y="2348998"/>
            <a:ext cx="914400" cy="338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19,5%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1176"/>
          <p:cNvSpPr>
            <a:spLocks noChangeArrowheads="1"/>
          </p:cNvSpPr>
          <p:nvPr/>
        </p:nvSpPr>
        <p:spPr bwMode="auto">
          <a:xfrm>
            <a:off x="9458060" y="4238563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74,6%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Line 1172"/>
          <p:cNvSpPr>
            <a:spLocks noChangeShapeType="1"/>
          </p:cNvSpPr>
          <p:nvPr/>
        </p:nvSpPr>
        <p:spPr bwMode="auto">
          <a:xfrm>
            <a:off x="1573307" y="3323669"/>
            <a:ext cx="10283333" cy="65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AutoShape 4"/>
          <p:cNvSpPr>
            <a:spLocks/>
          </p:cNvSpPr>
          <p:nvPr/>
        </p:nvSpPr>
        <p:spPr bwMode="auto">
          <a:xfrm>
            <a:off x="4537460" y="1859813"/>
            <a:ext cx="155036" cy="1008759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6"/>
          <p:cNvSpPr>
            <a:spLocks/>
          </p:cNvSpPr>
          <p:nvPr/>
        </p:nvSpPr>
        <p:spPr bwMode="auto">
          <a:xfrm>
            <a:off x="5829882" y="3586066"/>
            <a:ext cx="144016" cy="1090668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75"/>
          <p:cNvSpPr>
            <a:spLocks noChangeArrowheads="1"/>
          </p:cNvSpPr>
          <p:nvPr/>
        </p:nvSpPr>
        <p:spPr bwMode="auto">
          <a:xfrm>
            <a:off x="10949182" y="2348998"/>
            <a:ext cx="914400" cy="338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24,5%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176"/>
          <p:cNvSpPr>
            <a:spLocks noChangeArrowheads="1"/>
          </p:cNvSpPr>
          <p:nvPr/>
        </p:nvSpPr>
        <p:spPr bwMode="auto">
          <a:xfrm>
            <a:off x="10942240" y="4238563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69,9%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4121" y="1028277"/>
            <a:ext cx="143885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Δεκέμβριος 202</a:t>
            </a:r>
            <a:r>
              <a:rPr lang="en-US" sz="1400" dirty="0"/>
              <a:t>5</a:t>
            </a:r>
            <a:endParaRPr lang="el-GR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369804" y="1028276"/>
            <a:ext cx="112562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Ιούνιος 2025</a:t>
            </a:r>
          </a:p>
        </p:txBody>
      </p:sp>
      <p:pic>
        <p:nvPicPr>
          <p:cNvPr id="18" name="Picture 4" descr="Δείτε live την ομιλία του Νίκου Ανδρουλάκη στον Βόλο - ΤΑ ΝΕΑ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" y="969349"/>
            <a:ext cx="1975431" cy="164233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175"/>
          <p:cNvSpPr>
            <a:spLocks noChangeArrowheads="1"/>
          </p:cNvSpPr>
          <p:nvPr/>
        </p:nvSpPr>
        <p:spPr bwMode="auto">
          <a:xfrm>
            <a:off x="7964865" y="2364193"/>
            <a:ext cx="914400" cy="338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19,3%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176"/>
          <p:cNvSpPr>
            <a:spLocks noChangeArrowheads="1"/>
          </p:cNvSpPr>
          <p:nvPr/>
        </p:nvSpPr>
        <p:spPr bwMode="auto">
          <a:xfrm>
            <a:off x="7964865" y="4238562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75,5%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76520" y="1028275"/>
            <a:ext cx="143885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Δεκέμβριος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B45C4-E3BB-1DF4-C8C0-1257B21E8551}"/>
              </a:ext>
            </a:extLst>
          </p:cNvPr>
          <p:cNvSpPr txBox="1"/>
          <p:nvPr/>
        </p:nvSpPr>
        <p:spPr>
          <a:xfrm>
            <a:off x="6084195" y="1028278"/>
            <a:ext cx="112223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Ιούλιος 2026</a:t>
            </a:r>
          </a:p>
        </p:txBody>
      </p:sp>
      <p:sp>
        <p:nvSpPr>
          <p:cNvPr id="7" name="Rectangle 1175">
            <a:extLst>
              <a:ext uri="{FF2B5EF4-FFF2-40B4-BE49-F238E27FC236}">
                <a16:creationId xmlns:a16="http://schemas.microsoft.com/office/drawing/2014/main" id="{D5202971-4914-C58F-AE5C-813E92AE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06" y="2348999"/>
            <a:ext cx="914400" cy="338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1176">
            <a:extLst>
              <a:ext uri="{FF2B5EF4-FFF2-40B4-BE49-F238E27FC236}">
                <a16:creationId xmlns:a16="http://schemas.microsoft.com/office/drawing/2014/main" id="{71652B97-399A-0B6B-AF4E-785237D0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68" y="4238561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75,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2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88D55-150A-5843-FD2E-79CFCC294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EFCADE9-E234-FEB1-C4F6-66079C5F8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697171"/>
              </p:ext>
            </p:extLst>
          </p:nvPr>
        </p:nvGraphicFramePr>
        <p:xfrm>
          <a:off x="2798242" y="781892"/>
          <a:ext cx="6595515" cy="585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>
            <a:extLst>
              <a:ext uri="{FF2B5EF4-FFF2-40B4-BE49-F238E27FC236}">
                <a16:creationId xmlns:a16="http://schemas.microsoft.com/office/drawing/2014/main" id="{C43EC7F9-8F9F-5BDF-8368-8CF1C60F6D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884"/>
            <a:ext cx="10776520" cy="1143001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ΙΙ</a:t>
            </a:r>
            <a:r>
              <a:rPr lang="en-US" altLang="el-GR" sz="1800" b="1" dirty="0">
                <a:solidFill>
                  <a:srgbClr val="800000"/>
                </a:solidFill>
              </a:rPr>
              <a:t>.</a:t>
            </a:r>
            <a:r>
              <a:rPr lang="el-GR" altLang="el-GR" sz="1800" b="1" dirty="0">
                <a:solidFill>
                  <a:srgbClr val="000000"/>
                </a:solidFill>
              </a:rPr>
              <a:t> Αξιολόγηση στάσης του Αλέξη Τσίπρα ως  αρχηγού του ΕΛΑΣ</a:t>
            </a:r>
            <a:br>
              <a:rPr lang="el-GR" altLang="el-GR" sz="1800" b="1" dirty="0">
                <a:solidFill>
                  <a:srgbClr val="000000"/>
                </a:solidFill>
              </a:rPr>
            </a:br>
            <a:r>
              <a:rPr lang="el-GR" altLang="el-GR" sz="1200" dirty="0">
                <a:solidFill>
                  <a:srgbClr val="808080"/>
                </a:solidFill>
              </a:rPr>
              <a:t>Πως κρίνετε την έως τώρα στάση του κ. Αλέξη Τσίπρα ως  αρχηγού του ΕΛΑΣ;</a:t>
            </a:r>
            <a:br>
              <a:rPr lang="el-GR" altLang="el-GR" sz="1200" dirty="0">
                <a:solidFill>
                  <a:srgbClr val="808080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45ABBE21-4E1D-1910-9C21-7F882591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32" y="61653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Line 1172">
            <a:extLst>
              <a:ext uri="{FF2B5EF4-FFF2-40B4-BE49-F238E27FC236}">
                <a16:creationId xmlns:a16="http://schemas.microsoft.com/office/drawing/2014/main" id="{450AB178-B14E-CE2A-9A33-75BC2C4E3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4800" y="3327125"/>
            <a:ext cx="10283333" cy="65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DC5A5622-5A2D-7DCD-93D6-DA008224E678}"/>
              </a:ext>
            </a:extLst>
          </p:cNvPr>
          <p:cNvSpPr>
            <a:spLocks/>
          </p:cNvSpPr>
          <p:nvPr/>
        </p:nvSpPr>
        <p:spPr bwMode="auto">
          <a:xfrm>
            <a:off x="5998361" y="1768536"/>
            <a:ext cx="94957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600C2A17-212E-56FD-774D-037D2AB5E1EE}"/>
              </a:ext>
            </a:extLst>
          </p:cNvPr>
          <p:cNvSpPr>
            <a:spLocks/>
          </p:cNvSpPr>
          <p:nvPr/>
        </p:nvSpPr>
        <p:spPr bwMode="auto">
          <a:xfrm>
            <a:off x="7466986" y="3711882"/>
            <a:ext cx="144016" cy="1090668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CECA7-D92B-D080-1DB1-4DFA649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1175">
            <a:extLst>
              <a:ext uri="{FF2B5EF4-FFF2-40B4-BE49-F238E27FC236}">
                <a16:creationId xmlns:a16="http://schemas.microsoft.com/office/drawing/2014/main" id="{3B3A8C62-C461-71B4-9097-B1B152FD6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602" y="2218199"/>
            <a:ext cx="914400" cy="3381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176">
            <a:extLst>
              <a:ext uri="{FF2B5EF4-FFF2-40B4-BE49-F238E27FC236}">
                <a16:creationId xmlns:a16="http://schemas.microsoft.com/office/drawing/2014/main" id="{A44D27F7-D7DB-C073-49A4-5B3AB67A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211" y="3994258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67,2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D7372FB9-CC5C-737B-60A8-3E601E9F74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61360" y="1340768"/>
            <a:ext cx="2304256" cy="14796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F8225-145F-4A59-B602-552E56C57A92}"/>
              </a:ext>
            </a:extLst>
          </p:cNvPr>
          <p:cNvSpPr txBox="1"/>
          <p:nvPr/>
        </p:nvSpPr>
        <p:spPr>
          <a:xfrm>
            <a:off x="4439816" y="921942"/>
            <a:ext cx="112223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Ιούλιος 2026</a:t>
            </a:r>
          </a:p>
        </p:txBody>
      </p:sp>
    </p:spTree>
    <p:extLst>
      <p:ext uri="{BB962C8B-B14F-4D97-AF65-F5344CB8AC3E}">
        <p14:creationId xmlns:p14="http://schemas.microsoft.com/office/powerpoint/2010/main" val="33776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05AAB-BEC2-987A-E76A-1E576AE6F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2F014C0-51A3-0D1B-B57D-F32063183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512177"/>
              </p:ext>
            </p:extLst>
          </p:nvPr>
        </p:nvGraphicFramePr>
        <p:xfrm>
          <a:off x="2509452" y="983794"/>
          <a:ext cx="6595515" cy="57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>
            <a:extLst>
              <a:ext uri="{FF2B5EF4-FFF2-40B4-BE49-F238E27FC236}">
                <a16:creationId xmlns:a16="http://schemas.microsoft.com/office/drawing/2014/main" id="{9ED4AFAA-B32E-6C4F-57F4-E71881E06E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884"/>
            <a:ext cx="10776520" cy="1143001"/>
          </a:xfrm>
          <a:prstGeom prst="rect">
            <a:avLst/>
          </a:prstGeom>
        </p:spPr>
        <p:txBody>
          <a:bodyPr/>
          <a:lstStyle/>
          <a:p>
            <a:pPr lvl="0" algn="l">
              <a:buClr>
                <a:srgbClr val="0D0D0D"/>
              </a:buClr>
              <a:buSzPts val="1200"/>
            </a:pPr>
            <a:r>
              <a:rPr lang="el-GR" altLang="el-GR" sz="2000" b="1" dirty="0">
                <a:solidFill>
                  <a:srgbClr val="990000"/>
                </a:solidFill>
              </a:rPr>
              <a:t>ΙΙΙ</a:t>
            </a:r>
            <a:r>
              <a:rPr lang="en-US" altLang="el-GR" sz="1800" b="1" dirty="0">
                <a:solidFill>
                  <a:srgbClr val="800000"/>
                </a:solidFill>
              </a:rPr>
              <a:t>.</a:t>
            </a:r>
            <a:r>
              <a:rPr lang="el-GR" altLang="el-GR" sz="1800" b="1" dirty="0">
                <a:solidFill>
                  <a:srgbClr val="000000"/>
                </a:solidFill>
              </a:rPr>
              <a:t> Αξιολόγηση στάσης της </a:t>
            </a:r>
            <a:r>
              <a:rPr lang="el-GR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Μαρίας Καρυστιανού ως  αρχηγού της Ελπίδας για την Δημοκρατία</a:t>
            </a:r>
            <a:br>
              <a:rPr lang="el-GR" altLang="el-GR" sz="1800" b="1" dirty="0">
                <a:solidFill>
                  <a:srgbClr val="000000"/>
                </a:solidFill>
              </a:rPr>
            </a:br>
            <a:r>
              <a:rPr lang="el-GR" sz="1200" dirty="0">
                <a:solidFill>
                  <a:srgbClr val="808080"/>
                </a:solidFill>
              </a:rPr>
              <a:t>Πως κρίνετε την έως τώρα στάση της κ. Μαρίας Καρυστιανού ως  αρχηγού της Ελπίδας για την Δημοκρατία; </a:t>
            </a:r>
            <a:br>
              <a:rPr lang="el-GR" sz="1800" dirty="0">
                <a:effectLst/>
                <a:latin typeface="Arial Unicode MS"/>
                <a:ea typeface="Times New Roman" panose="02020603050405020304" pitchFamily="18" charset="0"/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D3F00306-4674-6171-B153-2B61E9B9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232" y="61653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Line 1172">
            <a:extLst>
              <a:ext uri="{FF2B5EF4-FFF2-40B4-BE49-F238E27FC236}">
                <a16:creationId xmlns:a16="http://schemas.microsoft.com/office/drawing/2014/main" id="{93CD467D-4387-F4A1-BA7E-4A4BA67FA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9371" y="3323669"/>
            <a:ext cx="10283333" cy="65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A38BF6D3-65C3-7573-C7D9-AAA600EB1842}"/>
              </a:ext>
            </a:extLst>
          </p:cNvPr>
          <p:cNvSpPr>
            <a:spLocks/>
          </p:cNvSpPr>
          <p:nvPr/>
        </p:nvSpPr>
        <p:spPr bwMode="auto">
          <a:xfrm>
            <a:off x="7121557" y="3708426"/>
            <a:ext cx="144016" cy="1090668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27C70-75AF-84B2-46B9-05E08A1FB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176">
            <a:extLst>
              <a:ext uri="{FF2B5EF4-FFF2-40B4-BE49-F238E27FC236}">
                <a16:creationId xmlns:a16="http://schemas.microsoft.com/office/drawing/2014/main" id="{1B4CF40E-88FF-6A69-64B8-5302676B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526" y="3955379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56,3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C5AFF-A6B0-ACD7-A959-89F08FDE6329}"/>
              </a:ext>
            </a:extLst>
          </p:cNvPr>
          <p:cNvSpPr txBox="1"/>
          <p:nvPr/>
        </p:nvSpPr>
        <p:spPr>
          <a:xfrm>
            <a:off x="4151784" y="877133"/>
            <a:ext cx="112223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Ιούλιος 2026</a:t>
            </a:r>
          </a:p>
        </p:txBody>
      </p:sp>
      <p:pic>
        <p:nvPicPr>
          <p:cNvPr id="8" name="Picture 7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740B640A-29CA-2AB4-2F46-2EA1F4CA9F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20552" y="1031022"/>
            <a:ext cx="2379972" cy="15780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4A50F9D2-2944-656B-A1A0-1120B71F3881}"/>
              </a:ext>
            </a:extLst>
          </p:cNvPr>
          <p:cNvSpPr>
            <a:spLocks/>
          </p:cNvSpPr>
          <p:nvPr/>
        </p:nvSpPr>
        <p:spPr bwMode="auto">
          <a:xfrm>
            <a:off x="5998361" y="1768536"/>
            <a:ext cx="94957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1175">
            <a:extLst>
              <a:ext uri="{FF2B5EF4-FFF2-40B4-BE49-F238E27FC236}">
                <a16:creationId xmlns:a16="http://schemas.microsoft.com/office/drawing/2014/main" id="{F90167F9-6937-78EF-FD2F-B6EDDCD8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173" y="2196721"/>
            <a:ext cx="914400" cy="3381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33,6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7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F5757-B0F2-6163-1D53-54A4E316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42C033C0-4E52-0BF6-6A72-5A986471B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34631939-ECE6-52A7-E6C2-795222901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99141FD7-2086-C728-2AB3-1558DA829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F464C34D-5044-B5EF-F18C-D167A471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3" y="1988840"/>
            <a:ext cx="90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</a:t>
            </a:r>
            <a:endParaRPr kumimoji="0" lang="en-GB" altLang="el-G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FDB5BE-B7E6-CE81-78A2-D2BC0FD43A71}"/>
              </a:ext>
            </a:extLst>
          </p:cNvPr>
          <p:cNvSpPr/>
          <p:nvPr/>
        </p:nvSpPr>
        <p:spPr>
          <a:xfrm>
            <a:off x="6442509" y="28029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32D957B-16F8-4EEB-588D-5FED035C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109418"/>
            <a:ext cx="8170004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 ΓΕΝΙΚΗ ΑΞΙΟΛΟΓΗΣΗ ΑΡΧΗΓΩΝ ΣΕ ΤΟΜΕΙΣ ΠΟΛΙΤΙΚΗΣ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οικονομικής πολιτικής   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εξωτερικής πολιτικής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Γ.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κοινωνικής πολιτικής     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διαφάνειας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Ε.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Αντιμετώπιση της ακρίβειας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ΣΤ.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ανάπτυξης</a:t>
            </a:r>
            <a:endParaRPr kumimoji="0" lang="en-GB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Z.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Ευπαθείς ομάδες</a:t>
            </a:r>
            <a:endParaRPr kumimoji="0" lang="en-GB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9943A-82CE-2729-D395-171DE31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" name="Picture 12" descr="Σε ρυθμούς ΔΕΘ Μαξίμου και Πειραιώς - Οικονομικός Ταχυδρόμος - ot.gr">
            <a:extLst>
              <a:ext uri="{FF2B5EF4-FFF2-40B4-BE49-F238E27FC236}">
                <a16:creationId xmlns:a16="http://schemas.microsoft.com/office/drawing/2014/main" id="{03655013-DD15-CE53-2382-8F933FAD2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7"/>
          <a:stretch>
            <a:fillRect/>
          </a:stretch>
        </p:blipFill>
        <p:spPr bwMode="auto">
          <a:xfrm>
            <a:off x="7937926" y="10884"/>
            <a:ext cx="4254075" cy="170693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Δείτε live την ομιλία του Νίκου Ανδρουλάκη στον Βόλο - ΤΑ ΝΕΑ">
            <a:extLst>
              <a:ext uri="{FF2B5EF4-FFF2-40B4-BE49-F238E27FC236}">
                <a16:creationId xmlns:a16="http://schemas.microsoft.com/office/drawing/2014/main" id="{DA5CB8EE-758A-5D86-1FEB-20FE020BD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8447"/>
          <a:stretch>
            <a:fillRect/>
          </a:stretch>
        </p:blipFill>
        <p:spPr bwMode="auto">
          <a:xfrm>
            <a:off x="7964293" y="3457127"/>
            <a:ext cx="4198091" cy="160044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E100EB42-8471-0FC7-A24F-F0D201AE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7964293" y="5136511"/>
            <a:ext cx="4198092" cy="1684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C9548EEA-E32B-EC24-0C8B-FC5C90B42C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7964294" y="1778053"/>
            <a:ext cx="4198092" cy="1600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54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425F4-046C-2481-432E-EC9897F87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5CD35989-5B5C-8372-1DC9-FB7E543DB252}"/>
              </a:ext>
            </a:extLst>
          </p:cNvPr>
          <p:cNvSpPr txBox="1">
            <a:spLocks noGrp="1"/>
          </p:cNvSpPr>
          <p:nvPr/>
        </p:nvSpPr>
        <p:spPr bwMode="auto">
          <a:xfrm>
            <a:off x="9715500" y="651906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76F8B3-9AB2-4971-9877-72602DA5EDBD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0EDB5C38-FD71-4BDB-DABD-1E12DF65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1" y="44624"/>
            <a:ext cx="11653818" cy="10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Ποιοι/ Ποιες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από τους παρακάτω πολιτικούς αρχηγούς θεωρείτε ότι μπορούν να αντιμετωπίσουν  καλύτερα κάθε έναν από τους μεγάλους τομείς</a:t>
            </a:r>
            <a:endParaRPr kumimoji="0" lang="en-US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ποιος/ποια ή ποιοι/ ποιες από τους παρακάτω πολιτικούς αρχηγούς θεωρείτε ότι μπορούν να αντιμετωπίσουν  καλύτερα κάθε έναν από τους μεγάλους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τομείς / θέματα που θα σας διαβάσω/ θα δείτε στην οθόνη</a:t>
            </a:r>
            <a:endParaRPr kumimoji="0" lang="el-GR" altLang="el-GR" sz="500" b="0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279" name="Text Box 5">
            <a:extLst>
              <a:ext uri="{FF2B5EF4-FFF2-40B4-BE49-F238E27FC236}">
                <a16:creationId xmlns:a16="http://schemas.microsoft.com/office/drawing/2014/main" id="{DBF61D35-9E25-C6CE-A4CD-2FF847DE8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062" y="623690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7CA15D-29DE-7A38-0704-B6A4FD176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6360" y="1902094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9517C3-6F4C-E90B-872E-69E6D119F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69111"/>
              </p:ext>
            </p:extLst>
          </p:nvPr>
        </p:nvGraphicFramePr>
        <p:xfrm>
          <a:off x="1369690" y="1364844"/>
          <a:ext cx="10585169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38224101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274857485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8202258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3968277545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58697275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420764172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28221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ΟΙΚΟΝΟΜΙΚΗ ΠΟΛΙΤΙΚΗ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ΕΞΩΤΕΡΙΚΗ ΠΟΛΙΤΙΚΗ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ΚΟΙΝΩΝΙΚΗ ΠΟΛΙΤΙΚΗ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ΔΙΑΦΑΝΕΙΑ ΔΙΑΦΘΟΡΑ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ΑΚΡΙΒΕΙΑ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ΑΝΑΠΤΥΞΗ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ΕΥΠΑΘΕΙΣ ΟΜΑΔΕΣ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218150"/>
                  </a:ext>
                </a:extLst>
              </a:tr>
            </a:tbl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D1E9119E-4200-282B-E885-BA698A862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593931"/>
              </p:ext>
            </p:extLst>
          </p:nvPr>
        </p:nvGraphicFramePr>
        <p:xfrm>
          <a:off x="3028621" y="1902094"/>
          <a:ext cx="1964630" cy="455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66ED966B-C72F-8318-AF83-6B413FDF9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657909"/>
              </p:ext>
            </p:extLst>
          </p:nvPr>
        </p:nvGraphicFramePr>
        <p:xfrm>
          <a:off x="4465893" y="1902094"/>
          <a:ext cx="2232249" cy="447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E9730A-5BB0-B812-026F-68A50CA7B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480128"/>
              </p:ext>
            </p:extLst>
          </p:nvPr>
        </p:nvGraphicFramePr>
        <p:xfrm>
          <a:off x="6139455" y="1902094"/>
          <a:ext cx="1964630" cy="455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D94858EA-8052-75F2-3BCD-E2648EE0B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082561"/>
              </p:ext>
            </p:extLst>
          </p:nvPr>
        </p:nvGraphicFramePr>
        <p:xfrm>
          <a:off x="7717342" y="1902094"/>
          <a:ext cx="1964630" cy="455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0418B0BA-F527-BCCE-A676-E2B22982B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772805"/>
              </p:ext>
            </p:extLst>
          </p:nvPr>
        </p:nvGraphicFramePr>
        <p:xfrm>
          <a:off x="9076896" y="1902094"/>
          <a:ext cx="2232249" cy="455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EF407EAF-AC78-60A5-4E28-01AF9B890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372903"/>
              </p:ext>
            </p:extLst>
          </p:nvPr>
        </p:nvGraphicFramePr>
        <p:xfrm>
          <a:off x="10538023" y="1902094"/>
          <a:ext cx="2232249" cy="455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1C9928D4-1C6E-44A8-1BD0-C49063EAE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044446"/>
              </p:ext>
            </p:extLst>
          </p:nvPr>
        </p:nvGraphicFramePr>
        <p:xfrm>
          <a:off x="152439" y="1902094"/>
          <a:ext cx="3393003" cy="419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E88D34-7793-EE3D-ABFA-796A50365D36}"/>
              </a:ext>
            </a:extLst>
          </p:cNvPr>
          <p:cNvSpPr/>
          <p:nvPr/>
        </p:nvSpPr>
        <p:spPr>
          <a:xfrm>
            <a:off x="229157" y="1895001"/>
            <a:ext cx="2232249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7198C7-D33A-4550-2040-CAE4D7EB497E}"/>
              </a:ext>
            </a:extLst>
          </p:cNvPr>
          <p:cNvSpPr/>
          <p:nvPr/>
        </p:nvSpPr>
        <p:spPr>
          <a:xfrm>
            <a:off x="656592" y="4756485"/>
            <a:ext cx="11382969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1AB899-CF8E-A999-E2D9-F39880F5ACE5}"/>
              </a:ext>
            </a:extLst>
          </p:cNvPr>
          <p:cNvSpPr/>
          <p:nvPr/>
        </p:nvSpPr>
        <p:spPr>
          <a:xfrm>
            <a:off x="10157574" y="2584049"/>
            <a:ext cx="1872208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5FFDBE-FC75-2E64-6354-3F705D7DEB06}"/>
              </a:ext>
            </a:extLst>
          </p:cNvPr>
          <p:cNvSpPr/>
          <p:nvPr/>
        </p:nvSpPr>
        <p:spPr>
          <a:xfrm>
            <a:off x="2555598" y="1917445"/>
            <a:ext cx="1872208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F5A46CE-2F26-B06F-4198-8F4DA789F238}"/>
              </a:ext>
            </a:extLst>
          </p:cNvPr>
          <p:cNvSpPr/>
          <p:nvPr/>
        </p:nvSpPr>
        <p:spPr>
          <a:xfrm>
            <a:off x="4077023" y="2710565"/>
            <a:ext cx="1872208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18240A-F8F8-9563-E214-83DE8A0C2CFF}"/>
              </a:ext>
            </a:extLst>
          </p:cNvPr>
          <p:cNvSpPr/>
          <p:nvPr/>
        </p:nvSpPr>
        <p:spPr>
          <a:xfrm>
            <a:off x="5571231" y="4040174"/>
            <a:ext cx="1872208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9B9872-2C4E-5D65-C0A2-56BF2DE22D65}"/>
              </a:ext>
            </a:extLst>
          </p:cNvPr>
          <p:cNvSpPr/>
          <p:nvPr/>
        </p:nvSpPr>
        <p:spPr>
          <a:xfrm>
            <a:off x="7121770" y="2672711"/>
            <a:ext cx="1872208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AF49CC6-CB29-E8F2-E417-6EF998C49032}"/>
              </a:ext>
            </a:extLst>
          </p:cNvPr>
          <p:cNvSpPr/>
          <p:nvPr/>
        </p:nvSpPr>
        <p:spPr>
          <a:xfrm>
            <a:off x="8832304" y="1911667"/>
            <a:ext cx="1445240" cy="66281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F7AC5D-58F7-CFE7-FD42-FD6DBA1EF806}"/>
              </a:ext>
            </a:extLst>
          </p:cNvPr>
          <p:cNvSpPr txBox="1"/>
          <p:nvPr/>
        </p:nvSpPr>
        <p:spPr>
          <a:xfrm>
            <a:off x="10482725" y="744380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b="1" dirty="0"/>
              <a:t>Πολλαπλές Απαντήσεις </a:t>
            </a:r>
          </a:p>
        </p:txBody>
      </p:sp>
    </p:spTree>
    <p:extLst>
      <p:ext uri="{BB962C8B-B14F-4D97-AF65-F5344CB8AC3E}">
        <p14:creationId xmlns:p14="http://schemas.microsoft.com/office/powerpoint/2010/main" val="371503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48AD8-39D5-BDAD-3D10-CE0066DA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0043FC3C-88E0-06A9-C680-80A69BA59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45BBC213-A7C5-8404-03E4-107B04381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67F6DBCF-995B-9FCC-0F8B-797F85415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097E1065-388E-3B7F-7C65-8ECAD45E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109418"/>
            <a:ext cx="90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</a:t>
            </a:r>
            <a:endParaRPr kumimoji="0" lang="en-GB" altLang="el-G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5C844-C22F-8033-6295-8E6A6B77B9D1}"/>
              </a:ext>
            </a:extLst>
          </p:cNvPr>
          <p:cNvSpPr/>
          <p:nvPr/>
        </p:nvSpPr>
        <p:spPr>
          <a:xfrm>
            <a:off x="6442509" y="28029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7959C9C-B1DB-4CAF-5904-8A157555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191145"/>
            <a:ext cx="8170004" cy="28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 ΓΕΝΙΚΗ ΑΞΙΟΛΟΓΗΣΗ ΑΡΧΗΓΩΝ ΚΟΜΜΑΤΩΝ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ΣΕ 4 ΧΑΡΑΚΤΗΡΙΣΤΙΚΑ ΔΙΑΚΥΒΕΡΝΗΣΗΣ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4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16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Ι. </a:t>
            </a:r>
            <a:r>
              <a:rPr lang="el-G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Ικανότητα να κυβερνήσει αποτελεσματικά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16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ΙΙ. </a:t>
            </a:r>
            <a:r>
              <a:rPr lang="el-G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Ειλικρίνεια	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16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ΙΙΙ. </a:t>
            </a:r>
            <a:r>
              <a:rPr lang="el-G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Κοντά στους πολίτες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IV. </a:t>
            </a:r>
            <a:r>
              <a:rPr lang="el-G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Όραμα για το μέλλον της χώρας</a:t>
            </a:r>
            <a:r>
              <a:rPr lang="el-G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15018-327B-8C3B-105C-6335EE71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" name="Picture 12" descr="Σε ρυθμούς ΔΕΘ Μαξίμου και Πειραιώς - Οικονομικός Ταχυδρόμος - ot.gr">
            <a:extLst>
              <a:ext uri="{FF2B5EF4-FFF2-40B4-BE49-F238E27FC236}">
                <a16:creationId xmlns:a16="http://schemas.microsoft.com/office/drawing/2014/main" id="{CEE5A20C-1685-7691-D641-032527B9D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7"/>
          <a:stretch>
            <a:fillRect/>
          </a:stretch>
        </p:blipFill>
        <p:spPr bwMode="auto">
          <a:xfrm>
            <a:off x="7964293" y="10884"/>
            <a:ext cx="4227708" cy="170693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Δείτε live την ομιλία του Νίκου Ανδρουλάκη στον Βόλο - ΤΑ ΝΕΑ">
            <a:extLst>
              <a:ext uri="{FF2B5EF4-FFF2-40B4-BE49-F238E27FC236}">
                <a16:creationId xmlns:a16="http://schemas.microsoft.com/office/drawing/2014/main" id="{CB3B3278-7492-A36E-7E51-F28B1AA1F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8447"/>
          <a:stretch>
            <a:fillRect/>
          </a:stretch>
        </p:blipFill>
        <p:spPr bwMode="auto">
          <a:xfrm>
            <a:off x="7964293" y="3457127"/>
            <a:ext cx="4198091" cy="160044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3E0C3291-851E-64D7-BD59-37BFDFB1F8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7964293" y="5136511"/>
            <a:ext cx="4198092" cy="1684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1C711DF5-6005-0486-1DEB-6C03BC6B38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7964294" y="1778053"/>
            <a:ext cx="4198092" cy="1600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929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F1B0-5A10-0A56-CC57-C2E94890B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>
            <a:extLst>
              <a:ext uri="{FF2B5EF4-FFF2-40B4-BE49-F238E27FC236}">
                <a16:creationId xmlns:a16="http://schemas.microsoft.com/office/drawing/2014/main" id="{99018E1E-75E2-6CDC-3658-B611FE26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0368"/>
            <a:ext cx="9217024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Αξιολόγηση Κ. Μητσοτάκη  Ν. Ανδρουλάκη, Α. Τσίπρα, Μ. </a:t>
            </a:r>
            <a:r>
              <a:rPr lang="el-GR" altLang="el-GR" sz="1600" b="1" dirty="0">
                <a:solidFill>
                  <a:srgbClr val="000000"/>
                </a:solidFill>
              </a:rPr>
              <a:t>Καρυστιανού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dirty="0">
                <a:solidFill>
                  <a:srgbClr val="000000"/>
                </a:solidFill>
              </a:rPr>
              <a:t>στην</a:t>
            </a:r>
            <a:br>
              <a:rPr kumimoji="0" lang="en-GB" altLang="el-GR" sz="1200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200" i="0" u="sng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951A8-E03E-A0B1-8417-A92DB0B93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C466255-DB08-AB35-2CE0-EB6B57AE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715" y="1057999"/>
            <a:ext cx="1797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 κάθε πολιτικός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διερευνήθηκε  ξεχωριστά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A0BD8-9063-9F4B-2E82-595C54388BAD}"/>
              </a:ext>
            </a:extLst>
          </p:cNvPr>
          <p:cNvSpPr txBox="1"/>
          <p:nvPr/>
        </p:nvSpPr>
        <p:spPr>
          <a:xfrm>
            <a:off x="839415" y="6210698"/>
            <a:ext cx="10513169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  <a:buSzPts val="1200"/>
            </a:pP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καθέναν από τους παρακάτω πολιτικούς αρχηγούς, θα θέλαμε να μας πείτε σε ποιο βαθμό θεωρείτε ότι διαθέτει τα παρακάτω χαρακτηριστικά.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9F6F5B-4BD3-F254-5849-E994477DA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88841"/>
              </p:ext>
            </p:extLst>
          </p:nvPr>
        </p:nvGraphicFramePr>
        <p:xfrm>
          <a:off x="2253133" y="501172"/>
          <a:ext cx="6848475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8475">
                  <a:extLst>
                    <a:ext uri="{9D8B030D-6E8A-4147-A177-3AD203B41FA5}">
                      <a16:colId xmlns:a16="http://schemas.microsoft.com/office/drawing/2014/main" val="3339423218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Ικανότητα να κυβερνήσει αποτελεσματικά την χώρα</a:t>
                      </a:r>
                      <a:endParaRPr lang="el-GR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4400"/>
                  </a:ext>
                </a:extLst>
              </a:tr>
            </a:tbl>
          </a:graphicData>
        </a:graphic>
      </p:graphicFrame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id="{2940F9C1-0176-1BA4-62CF-5BA8C3D02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285733"/>
              </p:ext>
            </p:extLst>
          </p:nvPr>
        </p:nvGraphicFramePr>
        <p:xfrm>
          <a:off x="166664" y="2018687"/>
          <a:ext cx="12025336" cy="400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C969AB-E195-2938-CDFE-2EB73C0D1526}"/>
              </a:ext>
            </a:extLst>
          </p:cNvPr>
          <p:cNvSpPr txBox="1"/>
          <p:nvPr/>
        </p:nvSpPr>
        <p:spPr>
          <a:xfrm>
            <a:off x="4367808" y="1569417"/>
            <a:ext cx="2405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200" b="1" i="0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lang="el-GR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B5ED25-0A92-6509-88E4-0217849E1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2583"/>
              </p:ext>
            </p:extLst>
          </p:nvPr>
        </p:nvGraphicFramePr>
        <p:xfrm>
          <a:off x="2711624" y="1181611"/>
          <a:ext cx="5616621" cy="25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84">
                  <a:extLst>
                    <a:ext uri="{9D8B030D-6E8A-4147-A177-3AD203B41FA5}">
                      <a16:colId xmlns:a16="http://schemas.microsoft.com/office/drawing/2014/main" val="3650570213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204130555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980118485"/>
                    </a:ext>
                  </a:extLst>
                </a:gridCol>
                <a:gridCol w="373153">
                  <a:extLst>
                    <a:ext uri="{9D8B030D-6E8A-4147-A177-3AD203B41FA5}">
                      <a16:colId xmlns:a16="http://schemas.microsoft.com/office/drawing/2014/main" val="332190954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423507846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7881015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929280202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543668731"/>
                    </a:ext>
                  </a:extLst>
                </a:gridCol>
                <a:gridCol w="361585">
                  <a:extLst>
                    <a:ext uri="{9D8B030D-6E8A-4147-A177-3AD203B41FA5}">
                      <a16:colId xmlns:a16="http://schemas.microsoft.com/office/drawing/2014/main" val="3886021574"/>
                    </a:ext>
                  </a:extLst>
                </a:gridCol>
                <a:gridCol w="1008109">
                  <a:extLst>
                    <a:ext uri="{9D8B030D-6E8A-4147-A177-3AD203B41FA5}">
                      <a16:colId xmlns:a16="http://schemas.microsoft.com/office/drawing/2014/main" val="3267473320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  Καθόλου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10= Πάρα Πολύ 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259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153CF7-795A-C613-ACB1-6AC4CFE70836}"/>
              </a:ext>
            </a:extLst>
          </p:cNvPr>
          <p:cNvSpPr txBox="1"/>
          <p:nvPr/>
        </p:nvSpPr>
        <p:spPr>
          <a:xfrm>
            <a:off x="2927648" y="871264"/>
            <a:ext cx="55446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Πόσο διαθέτει το συγκεκριμένο χαρακτηριστικό ο κάθε πολιτικός αρχηγός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056560-036F-DF08-7ECF-9E2ED34469EE}"/>
              </a:ext>
            </a:extLst>
          </p:cNvPr>
          <p:cNvSpPr/>
          <p:nvPr/>
        </p:nvSpPr>
        <p:spPr>
          <a:xfrm>
            <a:off x="7148942" y="3999739"/>
            <a:ext cx="2358606" cy="111632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6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80257-A5EB-9189-8774-C0A876F05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09DD2-E470-CD41-5F1A-093A4DEE1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C7CBC-B395-470D-A7D2-14513AC677C6}"/>
              </a:ext>
            </a:extLst>
          </p:cNvPr>
          <p:cNvSpPr txBox="1"/>
          <p:nvPr/>
        </p:nvSpPr>
        <p:spPr>
          <a:xfrm>
            <a:off x="731404" y="6179741"/>
            <a:ext cx="10729192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  <a:buSzPts val="1200"/>
            </a:pP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καθέναν από τους παρακάτω πολιτικούς αρχηγούς, θα θέλαμε να μας πείτε σε ποιο βαθμό θεωρείτε ότι διαθέτει τα παρακάτω χαρακτηριστικά.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687039-4092-EA48-C2A9-0380B113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0368"/>
            <a:ext cx="9073008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Αξιολόγηση Κ. Μητσοτάκη  Ν. Ανδρουλάκη, Α. Τσίπρα, Μ. </a:t>
            </a:r>
            <a:r>
              <a:rPr lang="el-GR" altLang="el-GR" sz="1600" b="1" dirty="0">
                <a:solidFill>
                  <a:srgbClr val="000000"/>
                </a:solidFill>
              </a:rPr>
              <a:t>Καρυστιανού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dirty="0">
                <a:solidFill>
                  <a:srgbClr val="000000"/>
                </a:solidFill>
              </a:rPr>
              <a:t>στην</a:t>
            </a:r>
            <a:br>
              <a:rPr kumimoji="0" lang="en-GB" altLang="el-GR" sz="1200" b="1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200" b="1" i="0" u="sng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58C9D21-768F-F02C-A0C4-FBE0F01B3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24744"/>
              </p:ext>
            </p:extLst>
          </p:nvPr>
        </p:nvGraphicFramePr>
        <p:xfrm>
          <a:off x="2275718" y="490384"/>
          <a:ext cx="6848475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8475">
                  <a:extLst>
                    <a:ext uri="{9D8B030D-6E8A-4147-A177-3AD203B41FA5}">
                      <a16:colId xmlns:a16="http://schemas.microsoft.com/office/drawing/2014/main" val="3339423218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Ειλικρίνεια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44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31A05DF-4780-AAC7-CAA1-14C03B35AEDB}"/>
              </a:ext>
            </a:extLst>
          </p:cNvPr>
          <p:cNvSpPr txBox="1"/>
          <p:nvPr/>
        </p:nvSpPr>
        <p:spPr>
          <a:xfrm>
            <a:off x="4367808" y="1569417"/>
            <a:ext cx="2405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200" b="1" i="0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lang="el-GR" sz="12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FFFD3E7-C74B-7F9E-5DB0-FA37F48DD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44246"/>
              </p:ext>
            </p:extLst>
          </p:nvPr>
        </p:nvGraphicFramePr>
        <p:xfrm>
          <a:off x="2711624" y="1181611"/>
          <a:ext cx="5616621" cy="25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84">
                  <a:extLst>
                    <a:ext uri="{9D8B030D-6E8A-4147-A177-3AD203B41FA5}">
                      <a16:colId xmlns:a16="http://schemas.microsoft.com/office/drawing/2014/main" val="3650570213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204130555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980118485"/>
                    </a:ext>
                  </a:extLst>
                </a:gridCol>
                <a:gridCol w="373153">
                  <a:extLst>
                    <a:ext uri="{9D8B030D-6E8A-4147-A177-3AD203B41FA5}">
                      <a16:colId xmlns:a16="http://schemas.microsoft.com/office/drawing/2014/main" val="332190954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423507846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7881015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929280202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543668731"/>
                    </a:ext>
                  </a:extLst>
                </a:gridCol>
                <a:gridCol w="361585">
                  <a:extLst>
                    <a:ext uri="{9D8B030D-6E8A-4147-A177-3AD203B41FA5}">
                      <a16:colId xmlns:a16="http://schemas.microsoft.com/office/drawing/2014/main" val="3886021574"/>
                    </a:ext>
                  </a:extLst>
                </a:gridCol>
                <a:gridCol w="1008109">
                  <a:extLst>
                    <a:ext uri="{9D8B030D-6E8A-4147-A177-3AD203B41FA5}">
                      <a16:colId xmlns:a16="http://schemas.microsoft.com/office/drawing/2014/main" val="3267473320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  Καθόλου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10= Πάρα Πολύ 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2590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65BD117-44C8-F1D1-548F-1E82833A4617}"/>
              </a:ext>
            </a:extLst>
          </p:cNvPr>
          <p:cNvSpPr txBox="1"/>
          <p:nvPr/>
        </p:nvSpPr>
        <p:spPr>
          <a:xfrm>
            <a:off x="2927648" y="871264"/>
            <a:ext cx="55446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Πόσο διαθέτει το συγκεκριμένο χαρακτηριστικό ο κάθε πολιτικός αρχηγός 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32317C18-A4AD-533F-A50C-D08E0A3FB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880328"/>
            <a:ext cx="1797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 κάθε πολιτικός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διερευνήθηκε  ξεχωριστά</a:t>
            </a:r>
          </a:p>
        </p:txBody>
      </p:sp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E0A78781-102F-5083-41D1-99E238B91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788187"/>
              </p:ext>
            </p:extLst>
          </p:nvPr>
        </p:nvGraphicFramePr>
        <p:xfrm>
          <a:off x="166664" y="1984135"/>
          <a:ext cx="12025336" cy="400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B1B269-89E9-F436-7708-42AC308B457E}"/>
              </a:ext>
            </a:extLst>
          </p:cNvPr>
          <p:cNvSpPr/>
          <p:nvPr/>
        </p:nvSpPr>
        <p:spPr>
          <a:xfrm>
            <a:off x="7148942" y="3717032"/>
            <a:ext cx="2358606" cy="111632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42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69D0D-23AD-B30E-499A-00B409D89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1F84FC97-E619-7719-316D-4CB141B4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27D8D309-80E3-A878-C07F-2BD6977D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947E6F27-946B-158F-40CF-9F6EBFB04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5E5729-9C3B-65AF-FCCC-543ADFD7F8FC}"/>
              </a:ext>
            </a:extLst>
          </p:cNvPr>
          <p:cNvSpPr/>
          <p:nvPr/>
        </p:nvSpPr>
        <p:spPr>
          <a:xfrm>
            <a:off x="6463113" y="14773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A770E-395B-6346-4789-FB2B9B71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12" descr="Σε ρυθμούς ΔΕΘ Μαξίμου και Πειραιώς - Οικονομικός Ταχυδρόμος - ot.gr">
            <a:extLst>
              <a:ext uri="{FF2B5EF4-FFF2-40B4-BE49-F238E27FC236}">
                <a16:creationId xmlns:a16="http://schemas.microsoft.com/office/drawing/2014/main" id="{1749142B-6358-6E1C-9EF8-6722E6A50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7"/>
          <a:stretch>
            <a:fillRect/>
          </a:stretch>
        </p:blipFill>
        <p:spPr bwMode="auto">
          <a:xfrm>
            <a:off x="8744544" y="10884"/>
            <a:ext cx="3447457" cy="170693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Δείτε live την ομιλία του Νίκου Ανδρουλάκη στον Βόλο - ΤΑ ΝΕΑ">
            <a:extLst>
              <a:ext uri="{FF2B5EF4-FFF2-40B4-BE49-F238E27FC236}">
                <a16:creationId xmlns:a16="http://schemas.microsoft.com/office/drawing/2014/main" id="{78419383-EE5E-1A19-B8FF-C60599EFD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8447"/>
          <a:stretch>
            <a:fillRect/>
          </a:stretch>
        </p:blipFill>
        <p:spPr bwMode="auto">
          <a:xfrm>
            <a:off x="8760296" y="3457127"/>
            <a:ext cx="3402088" cy="160044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D65F247B-C4D9-F34A-7142-B855B57412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8760295" y="5136511"/>
            <a:ext cx="3402089" cy="1684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FCAAA322-CC5D-37AE-2B82-57B03B7580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8760296" y="1778053"/>
            <a:ext cx="3402089" cy="1600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217CF8-8456-B5E3-6B07-0577F81158AA}"/>
              </a:ext>
            </a:extLst>
          </p:cNvPr>
          <p:cNvSpPr/>
          <p:nvPr/>
        </p:nvSpPr>
        <p:spPr>
          <a:xfrm>
            <a:off x="6672064" y="22497"/>
            <a:ext cx="2013743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2D883CE-B59E-D32F-CA84-20F03B3D8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59" y="1107693"/>
            <a:ext cx="903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4000" b="1" dirty="0">
                <a:solidFill>
                  <a:srgbClr val="FFFF00"/>
                </a:solidFill>
              </a:rPr>
              <a:t>4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AF220CBA-4273-5DBA-98F0-6F68FFB1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71" y="1505721"/>
            <a:ext cx="60222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800" b="1" dirty="0">
                <a:solidFill>
                  <a:prstClr val="white"/>
                </a:solidFill>
              </a:rPr>
              <a:t>Α. ΓΕΝΙΚΗ ΑΞΙΟΛΟΓΗΣΗ ΑΡΧΗΓΩΝ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dirty="0">
                <a:solidFill>
                  <a:srgbClr val="FFFF00"/>
                </a:solidFill>
              </a:rPr>
              <a:t>Ι. </a:t>
            </a:r>
            <a:r>
              <a:rPr lang="el-GR" altLang="el-GR" sz="1400" b="1" dirty="0">
                <a:solidFill>
                  <a:prstClr val="white"/>
                </a:solidFill>
              </a:rPr>
              <a:t>Καταλληλότερος πρωθυπουργός</a:t>
            </a: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8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8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sz="18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A42BC3EC-5255-5305-4ED8-623F49AC3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4" y="2227113"/>
            <a:ext cx="583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ΑΞΙΟΛΟΓΗΣΗ ΚΥΒΕΡΝΗΣΗΣ ΝΔ</a:t>
            </a:r>
            <a:endParaRPr kumimoji="0" lang="en-GB" altLang="el-GR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92C86092-4188-1011-4DF1-D0F96D3E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21" y="3923993"/>
            <a:ext cx="7887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Γ. </a:t>
            </a:r>
            <a:r>
              <a:rPr lang="el-GR" altLang="el-GR" sz="2000" b="1" dirty="0">
                <a:solidFill>
                  <a:prstClr val="white"/>
                </a:solidFill>
              </a:rPr>
              <a:t>ΑΞΙΟΛΟΓΗΣΗ ΠΡΟΣΩΠΩΝ </a:t>
            </a:r>
            <a:r>
              <a:rPr kumimoji="0" lang="el-GR" altLang="el-G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ΝΤΙΠΟΛΙΤΕΥΣΗΣ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49EE95-C0CA-EE4B-F540-A690E5F01C96}"/>
              </a:ext>
            </a:extLst>
          </p:cNvPr>
          <p:cNvSpPr/>
          <p:nvPr/>
        </p:nvSpPr>
        <p:spPr>
          <a:xfrm>
            <a:off x="960220" y="4143388"/>
            <a:ext cx="7157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600" b="1" i="0" u="none" strike="noStrike" kern="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400" b="1" kern="0" dirty="0">
                <a:solidFill>
                  <a:srgbClr val="FFFF00"/>
                </a:solidFill>
              </a:rPr>
              <a:t>Ι. </a:t>
            </a:r>
            <a:r>
              <a:rPr lang="el-GR" altLang="el-GR" sz="1400" b="1" kern="0" dirty="0">
                <a:solidFill>
                  <a:prstClr val="white"/>
                </a:solidFill>
              </a:rPr>
              <a:t>Αξιολόγηση στάσης Ν. Ανδρουλάκη ως Αξιωματική Αντιπολίτευση</a:t>
            </a:r>
            <a:br>
              <a:rPr lang="el-GR" altLang="el-GR" sz="1400" b="1" dirty="0">
                <a:solidFill>
                  <a:prstClr val="white"/>
                </a:solidFill>
              </a:rPr>
            </a:br>
            <a:r>
              <a:rPr lang="el-GR" altLang="el-GR" sz="1400" b="1" kern="0" dirty="0">
                <a:solidFill>
                  <a:srgbClr val="FFFF00"/>
                </a:solidFill>
              </a:rPr>
              <a:t>ΙΙ. </a:t>
            </a:r>
            <a:r>
              <a:rPr lang="el-GR" altLang="el-GR" sz="1400" b="1" kern="0" dirty="0">
                <a:solidFill>
                  <a:prstClr val="white"/>
                </a:solidFill>
              </a:rPr>
              <a:t>Αξιολόγηση στάσης Α. Τσίπρα ως αρχηγού ΕΛΑΣ</a:t>
            </a:r>
            <a:br>
              <a:rPr lang="el-GR" altLang="el-GR" sz="1400" b="1" dirty="0">
                <a:solidFill>
                  <a:prstClr val="white"/>
                </a:solidFill>
              </a:rPr>
            </a:br>
            <a:r>
              <a:rPr lang="el-GR" altLang="el-GR" sz="1400" b="1" kern="0" dirty="0">
                <a:solidFill>
                  <a:srgbClr val="FFFF00"/>
                </a:solidFill>
              </a:rPr>
              <a:t>ΙΙΙ. </a:t>
            </a:r>
            <a:r>
              <a:rPr lang="el-GR" altLang="el-GR" sz="1400" b="1" kern="0" dirty="0">
                <a:solidFill>
                  <a:prstClr val="white"/>
                </a:solidFill>
              </a:rPr>
              <a:t>Αξιολόγηση στάσης Μ. Καρυστιανού ως αρχηγού Ελπίδας για Δημοκρατία</a:t>
            </a:r>
            <a:br>
              <a:rPr lang="el-GR" altLang="el-GR" sz="1400" b="1" dirty="0">
                <a:solidFill>
                  <a:prstClr val="white"/>
                </a:solidFill>
              </a:rPr>
            </a:br>
            <a:endParaRPr lang="el-GR" altLang="el-GR" sz="1400" b="1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1400" b="1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1400" b="1" dirty="0">
              <a:solidFill>
                <a:prstClr val="white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l-GR" altLang="el-G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4A4595-BA8E-3E48-33E3-0AA31A9DF7F6}"/>
              </a:ext>
            </a:extLst>
          </p:cNvPr>
          <p:cNvSpPr/>
          <p:nvPr/>
        </p:nvSpPr>
        <p:spPr>
          <a:xfrm>
            <a:off x="919319" y="2619907"/>
            <a:ext cx="6129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Ι.  </a:t>
            </a:r>
            <a:r>
              <a:rPr kumimoji="0" lang="el-GR" altLang="el-G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Αξιολόγηση χειρισμών Πρωθυπουργού Κ. Μητσοτάκη </a:t>
            </a:r>
          </a:p>
          <a:p>
            <a:pPr lvl="0"/>
            <a:r>
              <a:rPr lang="en-US" sz="1400" b="1" kern="0" dirty="0">
                <a:solidFill>
                  <a:srgbClr val="FFFF00"/>
                </a:solidFill>
              </a:rPr>
              <a:t>II.</a:t>
            </a:r>
            <a:r>
              <a:rPr lang="el-GR" sz="1400" b="1" kern="0" dirty="0">
                <a:solidFill>
                  <a:srgbClr val="FFFF00"/>
                </a:solidFill>
              </a:rPr>
              <a:t> </a:t>
            </a:r>
            <a:r>
              <a:rPr lang="el-GR" sz="1400" b="1" kern="0" dirty="0">
                <a:solidFill>
                  <a:prstClr val="white"/>
                </a:solidFill>
              </a:rPr>
              <a:t>Πιστεύετε ότι ο Κ. Μητσοτάκης και η ΝΔ αξίζουν μία τρίτη κυβερνητική θητεία ή πρέπει να υπάρξει κυβερνητική αλλαγή</a:t>
            </a:r>
            <a:r>
              <a:rPr lang="en-US" sz="1400" b="1" kern="0" dirty="0">
                <a:solidFill>
                  <a:prstClr val="white"/>
                </a:solidFill>
              </a:rPr>
              <a:t>;</a:t>
            </a:r>
            <a:r>
              <a:rPr lang="el-GR" sz="1400" b="1" kern="0" dirty="0">
                <a:solidFill>
                  <a:prstClr val="white"/>
                </a:solidFill>
              </a:rPr>
              <a:t> </a:t>
            </a:r>
          </a:p>
          <a:p>
            <a:pPr lvl="0"/>
            <a:r>
              <a:rPr lang="en-US" sz="1400" b="1" kern="0" dirty="0">
                <a:solidFill>
                  <a:srgbClr val="FFFF00"/>
                </a:solidFill>
              </a:rPr>
              <a:t>III.</a:t>
            </a:r>
            <a:r>
              <a:rPr lang="el-GR" sz="1400" b="1" kern="0" dirty="0">
                <a:solidFill>
                  <a:srgbClr val="FFFF00"/>
                </a:solidFill>
              </a:rPr>
              <a:t> </a:t>
            </a:r>
            <a:r>
              <a:rPr lang="el-GR" sz="1400" b="1" kern="0" dirty="0">
                <a:solidFill>
                  <a:prstClr val="white"/>
                </a:solidFill>
              </a:rPr>
              <a:t>Βαθμός συμφωνίας με άποψη : Δεν υπάρχει ισχυρή εναλλακτική κυβερνητική πρόταση και τελικά η ΝΔ θα ανακάμψει 	</a:t>
            </a:r>
            <a:r>
              <a:rPr lang="el-GR" sz="1100" dirty="0"/>
              <a:t>	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CEFFEF-F176-D7BA-2130-E2ED3B0EC208}"/>
              </a:ext>
            </a:extLst>
          </p:cNvPr>
          <p:cNvSpPr txBox="1"/>
          <p:nvPr/>
        </p:nvSpPr>
        <p:spPr>
          <a:xfrm>
            <a:off x="1017461" y="5026859"/>
            <a:ext cx="61161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ΓΕΝΙΚΗ ΑΞΙΟΛΟΓΗΣΗ ΣΥΓΚΕΚΡΙΜΕΝΩΝ ΑΡΧΗΓΩΝ ΣΕ ΤΟΜΕΙΣ  ΠΟΛΙΤΙΚΗΣ ΚΑΙ ΣΕ ΣΥΓΚΕΚΡΙΜΕΝΑ ΧΑΡΑΚΤΗΡΙΣΤΙΚΑ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kern="0" dirty="0">
                <a:solidFill>
                  <a:prstClr val="white"/>
                </a:solidFill>
              </a:rPr>
              <a:t>Κ. Μητσοτάκης</a:t>
            </a:r>
            <a:endParaRPr lang="en-US" altLang="el-GR" sz="1400" b="1" kern="0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kern="0" dirty="0">
                <a:solidFill>
                  <a:prstClr val="white"/>
                </a:solidFill>
              </a:rPr>
              <a:t>Ν. Ανδρουλάκης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kern="0" dirty="0">
                <a:solidFill>
                  <a:prstClr val="white"/>
                </a:solidFill>
              </a:rPr>
              <a:t>Α. Τσίπρας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400" b="1" kern="0" dirty="0">
                <a:solidFill>
                  <a:prstClr val="white"/>
                </a:solidFill>
              </a:rPr>
              <a:t>Μ. Καρυστιανού</a:t>
            </a:r>
          </a:p>
        </p:txBody>
      </p:sp>
    </p:spTree>
    <p:extLst>
      <p:ext uri="{BB962C8B-B14F-4D97-AF65-F5344CB8AC3E}">
        <p14:creationId xmlns:p14="http://schemas.microsoft.com/office/powerpoint/2010/main" val="217867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B2483-698F-6901-335D-FE5E833E0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50885-51D9-B1A3-9692-7C1ED49DD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8AD96-978F-CC43-D0D7-9A2759DFC0D1}"/>
              </a:ext>
            </a:extLst>
          </p:cNvPr>
          <p:cNvSpPr txBox="1"/>
          <p:nvPr/>
        </p:nvSpPr>
        <p:spPr>
          <a:xfrm>
            <a:off x="716819" y="6198714"/>
            <a:ext cx="9649072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  <a:buSzPts val="1200"/>
            </a:pP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καθέναν από τους παρακάτω πολιτικούς αρχηγούς, θα θέλαμε να μας πείτε σε ποιο βαθμό θεωρείτε ότι διαθέτει τα παρακάτω χαρακτηριστικά.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88FB36-5B12-3FC1-D3F7-6D8FD3B6A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0368"/>
            <a:ext cx="9217024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Αξιολόγηση Κ. Μητσοτάκη  Ν. Ανδρουλάκη, Α. Τσίπρα, Μ. </a:t>
            </a:r>
            <a:r>
              <a:rPr lang="el-GR" altLang="el-GR" sz="1600" b="1" dirty="0">
                <a:solidFill>
                  <a:srgbClr val="000000"/>
                </a:solidFill>
              </a:rPr>
              <a:t>Καρυστιανού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dirty="0">
                <a:solidFill>
                  <a:srgbClr val="000000"/>
                </a:solidFill>
              </a:rPr>
              <a:t>στο χαρακτηριστικό</a:t>
            </a:r>
            <a:br>
              <a:rPr kumimoji="0" lang="el-GR" altLang="el-GR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GB" altLang="el-GR" sz="1200" b="1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200" b="1" i="0" u="sng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C8C20-69A4-3F1A-34FB-316942169C78}"/>
              </a:ext>
            </a:extLst>
          </p:cNvPr>
          <p:cNvSpPr txBox="1"/>
          <p:nvPr/>
        </p:nvSpPr>
        <p:spPr>
          <a:xfrm>
            <a:off x="4338638" y="852414"/>
            <a:ext cx="2405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200" b="1" i="0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lang="el-GR" sz="1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E669C70-D1BD-9750-37CD-A50408CC0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6989"/>
              </p:ext>
            </p:extLst>
          </p:nvPr>
        </p:nvGraphicFramePr>
        <p:xfrm>
          <a:off x="2251866" y="499832"/>
          <a:ext cx="6848475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8475">
                  <a:extLst>
                    <a:ext uri="{9D8B030D-6E8A-4147-A177-3AD203B41FA5}">
                      <a16:colId xmlns:a16="http://schemas.microsoft.com/office/drawing/2014/main" val="3339423218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Κοντά στους πολίτες /Γνώση των προβλημάτων τους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44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E0E1D9F-ADF6-CDDA-94C5-4ABDA52BD34C}"/>
              </a:ext>
            </a:extLst>
          </p:cNvPr>
          <p:cNvSpPr txBox="1"/>
          <p:nvPr/>
        </p:nvSpPr>
        <p:spPr>
          <a:xfrm>
            <a:off x="4367808" y="1569417"/>
            <a:ext cx="2405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200" b="1" i="0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lang="el-GR" sz="12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5245C59-7DD2-8C0D-4256-7969F1F17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62973"/>
              </p:ext>
            </p:extLst>
          </p:nvPr>
        </p:nvGraphicFramePr>
        <p:xfrm>
          <a:off x="2711624" y="1181611"/>
          <a:ext cx="5616621" cy="25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84">
                  <a:extLst>
                    <a:ext uri="{9D8B030D-6E8A-4147-A177-3AD203B41FA5}">
                      <a16:colId xmlns:a16="http://schemas.microsoft.com/office/drawing/2014/main" val="3650570213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204130555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980118485"/>
                    </a:ext>
                  </a:extLst>
                </a:gridCol>
                <a:gridCol w="373153">
                  <a:extLst>
                    <a:ext uri="{9D8B030D-6E8A-4147-A177-3AD203B41FA5}">
                      <a16:colId xmlns:a16="http://schemas.microsoft.com/office/drawing/2014/main" val="332190954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423507846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7881015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929280202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543668731"/>
                    </a:ext>
                  </a:extLst>
                </a:gridCol>
                <a:gridCol w="361585">
                  <a:extLst>
                    <a:ext uri="{9D8B030D-6E8A-4147-A177-3AD203B41FA5}">
                      <a16:colId xmlns:a16="http://schemas.microsoft.com/office/drawing/2014/main" val="3886021574"/>
                    </a:ext>
                  </a:extLst>
                </a:gridCol>
                <a:gridCol w="1008109">
                  <a:extLst>
                    <a:ext uri="{9D8B030D-6E8A-4147-A177-3AD203B41FA5}">
                      <a16:colId xmlns:a16="http://schemas.microsoft.com/office/drawing/2014/main" val="3267473320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  Καθόλου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10= Πάρα Πολύ 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2590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5F6E383-4E3E-2B7C-07B3-0B1900B9A8DF}"/>
              </a:ext>
            </a:extLst>
          </p:cNvPr>
          <p:cNvSpPr txBox="1"/>
          <p:nvPr/>
        </p:nvSpPr>
        <p:spPr>
          <a:xfrm>
            <a:off x="2927648" y="871264"/>
            <a:ext cx="55446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Πόσο διαθέτει το συγκεκριμένο χαρακτηριστικό ο κάθε πολιτικός αρχηγός 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A7CAD46-26B6-1F85-6BDE-60391E47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966" y="1109270"/>
            <a:ext cx="1797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 κάθε πολιτικός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διερευνήθηκε  ξεχωριστά</a:t>
            </a:r>
          </a:p>
        </p:txBody>
      </p:sp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340D4418-21BE-ED42-F69C-16D584066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436966"/>
              </p:ext>
            </p:extLst>
          </p:nvPr>
        </p:nvGraphicFramePr>
        <p:xfrm>
          <a:off x="166664" y="2018687"/>
          <a:ext cx="12025336" cy="400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67FE98-BBA0-DA52-D779-E262A123B5AB}"/>
              </a:ext>
            </a:extLst>
          </p:cNvPr>
          <p:cNvSpPr/>
          <p:nvPr/>
        </p:nvSpPr>
        <p:spPr>
          <a:xfrm>
            <a:off x="7148942" y="3789040"/>
            <a:ext cx="2358606" cy="111632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820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FD80A-21BF-0DBE-A647-2334D7653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3B1C-3381-9DE2-759D-CF2F22B86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125F0-2A7A-205A-D0B0-82454B75B23F}"/>
              </a:ext>
            </a:extLst>
          </p:cNvPr>
          <p:cNvSpPr txBox="1"/>
          <p:nvPr/>
        </p:nvSpPr>
        <p:spPr>
          <a:xfrm>
            <a:off x="335360" y="6134125"/>
            <a:ext cx="9411242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  <a:buSzPts val="1200"/>
            </a:pP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Για καθέναν από τους παρακάτω πολιτικούς αρχηγούς, θα θέλαμε να μας πείτε σε ποιο βαθμό θεωρείτε ότι διαθέτει τα παρακάτω χαρακτηριστικά.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B373F-C442-E58F-9D21-2E27ACF8C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0368"/>
            <a:ext cx="9789864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Αξιολόγηση Κ. Μητσοτάκη  Ν. Ανδρουλάκη, Α. Τσίπρα, Μ. </a:t>
            </a:r>
            <a:r>
              <a:rPr lang="el-GR" altLang="el-GR" sz="1600" b="1" dirty="0">
                <a:solidFill>
                  <a:srgbClr val="000000"/>
                </a:solidFill>
              </a:rPr>
              <a:t>Καρυστιανού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dirty="0">
                <a:solidFill>
                  <a:srgbClr val="000000"/>
                </a:solidFill>
              </a:rPr>
              <a:t>στο χαρακτηριστικό</a:t>
            </a:r>
            <a:br>
              <a:rPr kumimoji="0" lang="en-GB" altLang="el-GR" sz="1200" b="1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200" b="1" i="0" u="sng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057FCEB-1B0D-669B-BFF0-D5A76C50A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54726"/>
              </p:ext>
            </p:extLst>
          </p:nvPr>
        </p:nvGraphicFramePr>
        <p:xfrm>
          <a:off x="2191268" y="440923"/>
          <a:ext cx="6848475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8475">
                  <a:extLst>
                    <a:ext uri="{9D8B030D-6E8A-4147-A177-3AD203B41FA5}">
                      <a16:colId xmlns:a16="http://schemas.microsoft.com/office/drawing/2014/main" val="3339423218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Όραμα για το μέλλον της χώρας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44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E0CEF05-5332-AE4C-8126-F5F01E448A52}"/>
              </a:ext>
            </a:extLst>
          </p:cNvPr>
          <p:cNvSpPr txBox="1"/>
          <p:nvPr/>
        </p:nvSpPr>
        <p:spPr>
          <a:xfrm>
            <a:off x="4367808" y="1569417"/>
            <a:ext cx="2405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200" b="1" i="0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lang="el-GR" sz="12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C768246-2E26-BFF6-2798-DE719A7B5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44246"/>
              </p:ext>
            </p:extLst>
          </p:nvPr>
        </p:nvGraphicFramePr>
        <p:xfrm>
          <a:off x="2711624" y="1181611"/>
          <a:ext cx="5616621" cy="25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84">
                  <a:extLst>
                    <a:ext uri="{9D8B030D-6E8A-4147-A177-3AD203B41FA5}">
                      <a16:colId xmlns:a16="http://schemas.microsoft.com/office/drawing/2014/main" val="3650570213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204130555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2980118485"/>
                    </a:ext>
                  </a:extLst>
                </a:gridCol>
                <a:gridCol w="373153">
                  <a:extLst>
                    <a:ext uri="{9D8B030D-6E8A-4147-A177-3AD203B41FA5}">
                      <a16:colId xmlns:a16="http://schemas.microsoft.com/office/drawing/2014/main" val="332190954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423507846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78810154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1929280202"/>
                    </a:ext>
                  </a:extLst>
                </a:gridCol>
                <a:gridCol w="500465">
                  <a:extLst>
                    <a:ext uri="{9D8B030D-6E8A-4147-A177-3AD203B41FA5}">
                      <a16:colId xmlns:a16="http://schemas.microsoft.com/office/drawing/2014/main" val="3543668731"/>
                    </a:ext>
                  </a:extLst>
                </a:gridCol>
                <a:gridCol w="361585">
                  <a:extLst>
                    <a:ext uri="{9D8B030D-6E8A-4147-A177-3AD203B41FA5}">
                      <a16:colId xmlns:a16="http://schemas.microsoft.com/office/drawing/2014/main" val="3886021574"/>
                    </a:ext>
                  </a:extLst>
                </a:gridCol>
                <a:gridCol w="1008109">
                  <a:extLst>
                    <a:ext uri="{9D8B030D-6E8A-4147-A177-3AD203B41FA5}">
                      <a16:colId xmlns:a16="http://schemas.microsoft.com/office/drawing/2014/main" val="3267473320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  Καθόλου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n-US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el-GR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el-G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10= Πάρα Πολύ </a:t>
                      </a:r>
                      <a:endParaRPr lang="el-G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2590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4A4D9A6-74CB-AA22-B6DD-CEF3D0A4F545}"/>
              </a:ext>
            </a:extLst>
          </p:cNvPr>
          <p:cNvSpPr txBox="1"/>
          <p:nvPr/>
        </p:nvSpPr>
        <p:spPr>
          <a:xfrm>
            <a:off x="2927648" y="871264"/>
            <a:ext cx="55446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accent6">
                    <a:lumMod val="75000"/>
                  </a:schemeClr>
                </a:solidFill>
              </a:rPr>
              <a:t>Πόσο διαθέτει το συγκεκριμένο χαρακτηριστικό ο κάθε πολιτικός αρχηγός 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09584839-476D-7E96-1D80-221A14A24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448" y="1200085"/>
            <a:ext cx="1797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 κάθε πολιτικός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διερευνήθηκε  ξεχωριστά</a:t>
            </a:r>
          </a:p>
        </p:txBody>
      </p:sp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973F9385-05B1-B990-DC19-BA0532AE1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155148"/>
              </p:ext>
            </p:extLst>
          </p:nvPr>
        </p:nvGraphicFramePr>
        <p:xfrm>
          <a:off x="166664" y="2018687"/>
          <a:ext cx="12025336" cy="400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0A412F-024F-EF33-8858-F26E790C3A39}"/>
              </a:ext>
            </a:extLst>
          </p:cNvPr>
          <p:cNvSpPr/>
          <p:nvPr/>
        </p:nvSpPr>
        <p:spPr>
          <a:xfrm>
            <a:off x="7148942" y="3789040"/>
            <a:ext cx="2358606" cy="111632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291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20188-8CA8-7BFF-DDF3-C98B4BCE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F3F9B3BE-60B8-3803-C7B6-589EA014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B9A5BF67-AC1E-C525-765F-BFC103F0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1D0050EE-494E-F193-0306-BAC5DAC1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8DCC69DD-9FE6-EB03-D572-CBA68AB2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72" y="2257639"/>
            <a:ext cx="903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CB56C176-AC94-55BF-A8A5-5E9C180E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2348880"/>
            <a:ext cx="602228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ΓΕΝΙΚΗ ΑΞΙΟΛΟΓΗΣΗ ΑΡΧΗΓΩΝ ΣΕ ΤΟΜΕΙΣ / ΑΞΙΟΛΟΓΗΣΗ ΚΥΒΕΡΝΗΣΗΣ &amp; ΑΝΤΙΠΟΛΙΤΕΥΣΗΣ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C7D0-CAD0-966E-0F73-BDF77A9AB198}"/>
              </a:ext>
            </a:extLst>
          </p:cNvPr>
          <p:cNvSpPr/>
          <p:nvPr/>
        </p:nvSpPr>
        <p:spPr>
          <a:xfrm>
            <a:off x="6672064" y="22497"/>
            <a:ext cx="2013743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5267C-9BBF-8FB1-B2FE-9BBF307B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12" descr="Σε ρυθμούς ΔΕΘ Μαξίμου και Πειραιώς - Οικονομικός Ταχυδρόμος - ot.gr">
            <a:extLst>
              <a:ext uri="{FF2B5EF4-FFF2-40B4-BE49-F238E27FC236}">
                <a16:creationId xmlns:a16="http://schemas.microsoft.com/office/drawing/2014/main" id="{888DF735-17AE-DAE0-8488-1214B4A69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7"/>
          <a:stretch>
            <a:fillRect/>
          </a:stretch>
        </p:blipFill>
        <p:spPr bwMode="auto">
          <a:xfrm>
            <a:off x="8452671" y="10884"/>
            <a:ext cx="3739330" cy="170693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Δείτε live την ομιλία του Νίκου Ανδρουλάκη στον Βόλο - ΤΑ ΝΕΑ">
            <a:extLst>
              <a:ext uri="{FF2B5EF4-FFF2-40B4-BE49-F238E27FC236}">
                <a16:creationId xmlns:a16="http://schemas.microsoft.com/office/drawing/2014/main" id="{6457140B-CBB8-7993-0E66-B0C644ADB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8447"/>
          <a:stretch>
            <a:fillRect/>
          </a:stretch>
        </p:blipFill>
        <p:spPr bwMode="auto">
          <a:xfrm>
            <a:off x="8472264" y="3457127"/>
            <a:ext cx="3690120" cy="160044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629A4029-3668-E12F-C8CB-B7FB8D482D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8472263" y="5136511"/>
            <a:ext cx="3690121" cy="1684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0F3281DA-8EF0-2514-337E-59490BE1FC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8472264" y="1778053"/>
            <a:ext cx="3690121" cy="1600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5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2" y="2433082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Α.ΓΕΝΙΚΗ ΑΞΙΟΛΟΓΗΣΗ ΑΡΧΗΓΩΝ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529065" y="9376"/>
            <a:ext cx="1982111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3A0B27-2FAC-DFE0-847F-22A1463603D3}"/>
              </a:ext>
            </a:extLst>
          </p:cNvPr>
          <p:cNvSpPr/>
          <p:nvPr/>
        </p:nvSpPr>
        <p:spPr>
          <a:xfrm>
            <a:off x="5703580" y="-14763"/>
            <a:ext cx="3766510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C552B-B2BF-6D78-8D40-77D6E544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27" y="3215683"/>
            <a:ext cx="720130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Καταλληλότερος Πρωθυπουργός</a:t>
            </a:r>
            <a:endParaRPr kumimoji="0" lang="el-GR" altLang="el-GR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12" descr="Σε ρυθμούς ΔΕΘ Μαξίμου και Πειραιώς - Οικονομικός Ταχυδρόμος - ot.gr">
            <a:extLst>
              <a:ext uri="{FF2B5EF4-FFF2-40B4-BE49-F238E27FC236}">
                <a16:creationId xmlns:a16="http://schemas.microsoft.com/office/drawing/2014/main" id="{46072269-F6B4-2D98-DF2D-ABB2FF593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7"/>
          <a:stretch>
            <a:fillRect/>
          </a:stretch>
        </p:blipFill>
        <p:spPr bwMode="auto">
          <a:xfrm>
            <a:off x="8662837" y="10884"/>
            <a:ext cx="3529164" cy="170693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Δείτε live την ομιλία του Νίκου Ανδρουλάκη στον Βόλο - ΤΑ ΝΕΑ">
            <a:extLst>
              <a:ext uri="{FF2B5EF4-FFF2-40B4-BE49-F238E27FC236}">
                <a16:creationId xmlns:a16="http://schemas.microsoft.com/office/drawing/2014/main" id="{C69A6C25-E25B-21CD-6B6C-6221AB3CE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8447"/>
          <a:stretch>
            <a:fillRect/>
          </a:stretch>
        </p:blipFill>
        <p:spPr bwMode="auto">
          <a:xfrm>
            <a:off x="8679664" y="3457127"/>
            <a:ext cx="3482720" cy="160044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Σταθμίζουν τα νέα δεδομένα για κόμμα Καρυστιανού | Η ΚΑΘΗΜΕΡΙΝΗ">
            <a:extLst>
              <a:ext uri="{FF2B5EF4-FFF2-40B4-BE49-F238E27FC236}">
                <a16:creationId xmlns:a16="http://schemas.microsoft.com/office/drawing/2014/main" id="{5A2BF108-82D4-47C8-DE27-ED55793D58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639" b="8340"/>
          <a:stretch>
            <a:fillRect/>
          </a:stretch>
        </p:blipFill>
        <p:spPr>
          <a:xfrm>
            <a:off x="8679663" y="5136511"/>
            <a:ext cx="3482721" cy="1684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 descr="Ποιοι έκλεισαν «μεταγραφή» στο κόμμα Τσίπρα (ονόματα) - Aftodioikisi.gr">
            <a:extLst>
              <a:ext uri="{FF2B5EF4-FFF2-40B4-BE49-F238E27FC236}">
                <a16:creationId xmlns:a16="http://schemas.microsoft.com/office/drawing/2014/main" id="{40E5B4E6-3230-1C47-1CFE-66BE693CCA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37" b="7557"/>
          <a:stretch>
            <a:fillRect/>
          </a:stretch>
        </p:blipFill>
        <p:spPr>
          <a:xfrm>
            <a:off x="8679664" y="1778053"/>
            <a:ext cx="3482721" cy="1600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876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 txBox="1">
            <a:spLocks noGrp="1"/>
          </p:cNvSpPr>
          <p:nvPr/>
        </p:nvSpPr>
        <p:spPr bwMode="auto">
          <a:xfrm>
            <a:off x="335360" y="6656388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Δρώντων:</a:t>
            </a:r>
            <a:r>
              <a:rPr kumimoji="0" lang="en-US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πολιτικών προσώπων</a:t>
            </a:r>
            <a:endParaRPr kumimoji="0" lang="en-GB" altLang="el-GR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7" name="Slide Number Placeholder 2"/>
          <p:cNvSpPr txBox="1">
            <a:spLocks noGrp="1"/>
          </p:cNvSpPr>
          <p:nvPr/>
        </p:nvSpPr>
        <p:spPr bwMode="auto">
          <a:xfrm>
            <a:off x="9768408" y="651906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CD8A3-E7AA-481D-A8A6-31D38778FBFC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91344" y="-18542"/>
            <a:ext cx="8763000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Καταλληλότερος  Πρωθυπουργός – Καθ’ υπόδειξη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ποιος από αυτούς κατά τη γνώμη σας είναι ο καταλληλότερος για Πρωθυπουργός της χώρας;</a:t>
            </a: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231904" y="61653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4204039"/>
              </p:ext>
            </p:extLst>
          </p:nvPr>
        </p:nvGraphicFramePr>
        <p:xfrm>
          <a:off x="1251679" y="764704"/>
          <a:ext cx="9054371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884837" y="619417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800" b="1" dirty="0">
                <a:solidFill>
                  <a:srgbClr val="000000"/>
                </a:solidFill>
              </a:rPr>
              <a:t>Ιούλιος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B05DC-F730-E57B-398D-33C594DCB3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89" r="-1"/>
          <a:stretch>
            <a:fillRect/>
          </a:stretch>
        </p:blipFill>
        <p:spPr>
          <a:xfrm>
            <a:off x="8832303" y="3115465"/>
            <a:ext cx="2530453" cy="3151356"/>
          </a:xfrm>
          <a:prstGeom prst="rect">
            <a:avLst/>
          </a:prstGeom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488810F9-62C3-CD3D-DB88-15615CC0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336" y="2730167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l-GR" sz="1800" b="1" u="none" dirty="0">
                <a:solidFill>
                  <a:srgbClr val="000000"/>
                </a:solidFill>
              </a:rPr>
              <a:t>Δεκέμβριος 202</a:t>
            </a:r>
            <a:r>
              <a:rPr lang="en-US" altLang="el-GR" sz="1800" b="1" u="none" dirty="0">
                <a:solidFill>
                  <a:srgbClr val="000000"/>
                </a:solidFill>
              </a:rPr>
              <a:t>5</a:t>
            </a:r>
            <a:endParaRPr lang="el-GR" altLang="el-GR" sz="1800" b="1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9D9EE878-8329-4F4B-8ADC-9BB75DEB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D2DF3FB8-BCC2-430C-A8A9-00577168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8D724D7F-C49C-4010-ADAF-9C5CD18D4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44" y="2125465"/>
            <a:ext cx="975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800" b="1" dirty="0">
                <a:solidFill>
                  <a:srgbClr val="FFFF00"/>
                </a:solidFill>
              </a:rPr>
              <a:t>4</a:t>
            </a:r>
            <a:r>
              <a:rPr kumimoji="0" lang="el-GR" alt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18074816-55F5-E7DD-238B-AFC8587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20" y="2310130"/>
            <a:ext cx="58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Β.ΑΞΙΟΛΟΓΗΣΗ ΚΥΒΕΡΝΗΣΗΣ ΝΔ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FCB78-9BA4-639A-92FE-8774A644CACC}"/>
              </a:ext>
            </a:extLst>
          </p:cNvPr>
          <p:cNvSpPr/>
          <p:nvPr/>
        </p:nvSpPr>
        <p:spPr>
          <a:xfrm>
            <a:off x="91006" y="2880316"/>
            <a:ext cx="6797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χειρισμών Πρωθυπουργού Κ. Μητσοτάκη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Picture 12" descr="Σε ρυθμούς ΔΕΘ Μαξίμου και Πειραιώς - Οικονομικός Ταχυδρόμος - ot.g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r="35690"/>
          <a:stretch/>
        </p:blipFill>
        <p:spPr bwMode="auto">
          <a:xfrm>
            <a:off x="6672063" y="0"/>
            <a:ext cx="5519937" cy="69573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43826403"/>
              </p:ext>
            </p:extLst>
          </p:nvPr>
        </p:nvGraphicFramePr>
        <p:xfrm>
          <a:off x="1631505" y="764704"/>
          <a:ext cx="6840760" cy="58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530" y="-51216"/>
            <a:ext cx="9036050" cy="1143001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</a:t>
            </a:r>
            <a:r>
              <a:rPr lang="en-US" altLang="el-GR" sz="1800" b="1" dirty="0">
                <a:solidFill>
                  <a:srgbClr val="800000"/>
                </a:solidFill>
              </a:rPr>
              <a:t>.</a:t>
            </a:r>
            <a:r>
              <a:rPr lang="el-GR" altLang="el-GR" sz="1800" b="1" dirty="0">
                <a:solidFill>
                  <a:schemeClr val="tx1"/>
                </a:solidFill>
              </a:rPr>
              <a:t> Αξιολόγηση χειρισμών Πρωθυπουργού </a:t>
            </a:r>
            <a:r>
              <a:rPr lang="en-US" altLang="el-GR" sz="1800" b="1" dirty="0">
                <a:solidFill>
                  <a:schemeClr val="tx1"/>
                </a:solidFill>
              </a:rPr>
              <a:t>K</a:t>
            </a:r>
            <a:r>
              <a:rPr lang="el-GR" altLang="el-GR" sz="1800" b="1" dirty="0">
                <a:solidFill>
                  <a:schemeClr val="tx1"/>
                </a:solidFill>
              </a:rPr>
              <a:t>. Μητσοτάκη</a:t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Πώς κρίνετε εσείς προσωπικά τους χειρισμούς του κ. Κ. Μητσοτάκη στην θέση του Πρωθυπουργού στην κυβέρνηση ; </a:t>
            </a:r>
            <a:br>
              <a:rPr lang="el-GR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743701" y="63817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2" name="AutoShape 4"/>
          <p:cNvSpPr>
            <a:spLocks/>
          </p:cNvSpPr>
          <p:nvPr/>
        </p:nvSpPr>
        <p:spPr bwMode="auto">
          <a:xfrm>
            <a:off x="5141097" y="1644745"/>
            <a:ext cx="81698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5394154" y="2000601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28,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4" name="AutoShape 6"/>
          <p:cNvSpPr>
            <a:spLocks/>
          </p:cNvSpPr>
          <p:nvPr/>
        </p:nvSpPr>
        <p:spPr bwMode="auto">
          <a:xfrm>
            <a:off x="6574969" y="3213155"/>
            <a:ext cx="86296" cy="151130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6527613" y="3770367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01652" y="3197651"/>
            <a:ext cx="87849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2" descr="Σε ρυθμούς ΔΕΘ Μαξίμου και Πειραιώς - Οικονομικός Ταχυδρόμος - ot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27" y="1784115"/>
            <a:ext cx="4036847" cy="26632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0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9D9EE878-8329-4F4B-8ADC-9BB75DEB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D2DF3FB8-BCC2-430C-A8A9-00577168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8D724D7F-C49C-4010-ADAF-9C5CD18D4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44" y="2125465"/>
            <a:ext cx="975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18074816-55F5-E7DD-238B-AFC8587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20" y="2310130"/>
            <a:ext cx="58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ΑΞΙΟΛΟΓΗΣΗ ΚΥΒΕΡΝΗΣΗΣ ΝΔ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FCB78-9BA4-639A-92FE-8774A644CACC}"/>
              </a:ext>
            </a:extLst>
          </p:cNvPr>
          <p:cNvSpPr/>
          <p:nvPr/>
        </p:nvSpPr>
        <p:spPr>
          <a:xfrm>
            <a:off x="91006" y="2880316"/>
            <a:ext cx="6797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ο Κ. Μητσοτάκης και η ΝΔ αξίζουν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μία τρίτη κυβερνητική θητεία ή πρέπει να υπάρξει κυβερνητική αλλαγή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Picture 12" descr="Σε ρυθμούς ΔΕΘ Μαξίμου και Πειραιώς - Οικονομικός Ταχυδρόμος - ot.g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r="35690"/>
          <a:stretch/>
        </p:blipFill>
        <p:spPr bwMode="auto">
          <a:xfrm>
            <a:off x="6672063" y="0"/>
            <a:ext cx="5519937" cy="69573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9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1210114"/>
              </p:ext>
            </p:extLst>
          </p:nvPr>
        </p:nvGraphicFramePr>
        <p:xfrm>
          <a:off x="449558" y="835933"/>
          <a:ext cx="6840760" cy="58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530" y="-51216"/>
            <a:ext cx="10613974" cy="1143001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ΙΙ</a:t>
            </a:r>
            <a:r>
              <a:rPr lang="en-US" altLang="el-GR" sz="1800" b="1" dirty="0">
                <a:solidFill>
                  <a:srgbClr val="800000"/>
                </a:solidFill>
              </a:rPr>
              <a:t>.</a:t>
            </a:r>
            <a:r>
              <a:rPr lang="el-GR" altLang="el-GR" sz="1800" b="1" dirty="0">
                <a:solidFill>
                  <a:schemeClr val="tx1"/>
                </a:solidFill>
              </a:rPr>
              <a:t> Πιστεύετε ότι ο Κ. Μητσοτάκης και η ΝΔ αξίζουν μία τρίτη κυβερνητική θητεία ή πρέπει να υπάρξει κυβερνητική αλλαγή; </a:t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Πιστεύετε ότι ο Κυριάκος Μητσοτάκης και η ΝΔ αξίζουν μία τρίτη κυβερνητική θητεία ή πρέπει να υπάρξει κυβερνητική αλλαγή; </a:t>
            </a:r>
            <a:br>
              <a:rPr lang="el-GR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288955" y="603147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2" name="AutoShape 4"/>
          <p:cNvSpPr>
            <a:spLocks/>
          </p:cNvSpPr>
          <p:nvPr/>
        </p:nvSpPr>
        <p:spPr bwMode="auto">
          <a:xfrm>
            <a:off x="6061125" y="1656638"/>
            <a:ext cx="81698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278299" y="1907462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25,8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4" name="AutoShape 6"/>
          <p:cNvSpPr>
            <a:spLocks/>
          </p:cNvSpPr>
          <p:nvPr/>
        </p:nvSpPr>
        <p:spPr bwMode="auto">
          <a:xfrm>
            <a:off x="6111113" y="3356284"/>
            <a:ext cx="86296" cy="151130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6279357" y="3936939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dirty="0">
                <a:solidFill>
                  <a:srgbClr val="FF0000"/>
                </a:solidFill>
              </a:rPr>
              <a:t>69,5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328" y="3213154"/>
            <a:ext cx="87849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2" descr="Σε ρυθμούς ΔΕΘ Μαξίμου και Πειραιώς - Οικονομικός Ταχυδρόμος - ot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89" y="1976010"/>
            <a:ext cx="2539999" cy="16757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B9BEE2B-35F3-F20A-B6CC-80C01924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225" y="1882607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25,1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61C6014-96A1-9005-4FE4-CA05A484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57" y="3936939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dirty="0">
                <a:solidFill>
                  <a:srgbClr val="FF0000"/>
                </a:solidFill>
              </a:rPr>
              <a:t>70,7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3D014-F385-53A4-4B9D-A9BD0E65EED2}"/>
              </a:ext>
            </a:extLst>
          </p:cNvPr>
          <p:cNvSpPr txBox="1"/>
          <p:nvPr/>
        </p:nvSpPr>
        <p:spPr>
          <a:xfrm>
            <a:off x="6278299" y="1091785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Ιούλιος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1909B-91C0-FFED-1D7E-2DE6CAB977EC}"/>
              </a:ext>
            </a:extLst>
          </p:cNvPr>
          <p:cNvSpPr txBox="1"/>
          <p:nvPr/>
        </p:nvSpPr>
        <p:spPr>
          <a:xfrm>
            <a:off x="7922311" y="1067560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800" b="1" dirty="0"/>
              <a:t>Δεκέμβριος 2025</a:t>
            </a:r>
          </a:p>
        </p:txBody>
      </p:sp>
    </p:spTree>
    <p:extLst>
      <p:ext uri="{BB962C8B-B14F-4D97-AF65-F5344CB8AC3E}">
        <p14:creationId xmlns:p14="http://schemas.microsoft.com/office/powerpoint/2010/main" val="146087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047033"/>
            <a:ext cx="619644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l-GR" sz="1600" b="1" kern="0" dirty="0">
                <a:solidFill>
                  <a:srgbClr val="FFFF00"/>
                </a:solidFill>
              </a:rPr>
              <a:t>III. </a:t>
            </a:r>
            <a:r>
              <a:rPr lang="el-GR" altLang="el-GR" sz="1600" b="1" kern="0" dirty="0">
                <a:solidFill>
                  <a:prstClr val="white"/>
                </a:solidFill>
              </a:rPr>
              <a:t>Βαθμός συμφωνίας με άποψη</a:t>
            </a:r>
            <a:r>
              <a:rPr lang="en-US" altLang="el-GR" sz="1600" b="1" kern="0" dirty="0">
                <a:solidFill>
                  <a:prstClr val="white"/>
                </a:solidFill>
              </a:rPr>
              <a:t>: </a:t>
            </a:r>
            <a:r>
              <a:rPr lang="el-GR" altLang="el-GR" sz="1600" b="1" kern="0" dirty="0">
                <a:solidFill>
                  <a:prstClr val="white"/>
                </a:solidFill>
              </a:rPr>
              <a:t> Δεν υπάρχει ισχυρή εναλλακτική κυβερνητική πρόταση και τελικά η ΝΔ θα ανακάμψει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l-GR" altLang="el-GR" sz="1600" b="1" kern="0" dirty="0">
              <a:solidFill>
                <a:prstClr val="white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l-GR" altLang="el-GR" sz="1600" b="1" kern="0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460" name="Picture 4" descr="Πιο χαλαροί ρυθμοί στο κυβερνητικό έργο, με «γκάζι» όμως στους ελέγχους και διαρκή επιφυλακή στο αντιπυρικό μέτωπ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369" r="-1368" b="4289"/>
          <a:stretch/>
        </p:blipFill>
        <p:spPr bwMode="auto">
          <a:xfrm>
            <a:off x="6744072" y="-5466"/>
            <a:ext cx="5544615" cy="6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461" y="2143646"/>
            <a:ext cx="975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800" b="1" dirty="0">
                <a:solidFill>
                  <a:srgbClr val="FFFF00"/>
                </a:solidFill>
              </a:rPr>
              <a:t>4</a:t>
            </a:r>
            <a:r>
              <a:rPr kumimoji="0" lang="el-GR" alt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8074816-55F5-E7DD-238B-AFC8587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03" y="2328311"/>
            <a:ext cx="58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Β.ΑΞΙΟΛΟΓΗΣΗ ΚΥΒΕΡΝΗΣΗΣ ΝΔ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600056" y="-171400"/>
            <a:ext cx="2599113" cy="235687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346692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28989</TotalTime>
  <Words>1412</Words>
  <Application>Microsoft Office PowerPoint</Application>
  <PresentationFormat>Widescreen</PresentationFormat>
  <Paragraphs>305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Aptos</vt:lpstr>
      <vt:lpstr>Arial</vt:lpstr>
      <vt:lpstr>Arial Unicode MS</vt:lpstr>
      <vt:lpstr>Avenir Next LT Pro</vt:lpstr>
      <vt:lpstr>Calibri</vt:lpstr>
      <vt:lpstr>Sagona Book</vt:lpstr>
      <vt:lpstr>Tahoma</vt:lpstr>
      <vt:lpstr>The Hand Extrablack</vt:lpstr>
      <vt:lpstr>Times New Roman</vt:lpstr>
      <vt:lpstr>Default Design</vt:lpstr>
      <vt:lpstr>BlobVTI</vt:lpstr>
      <vt:lpstr>1_Default Design</vt:lpstr>
      <vt:lpstr>3_Default Design</vt:lpstr>
      <vt:lpstr>1_BlobVTI</vt:lpstr>
      <vt:lpstr>4_Default Design</vt:lpstr>
      <vt:lpstr>2_BlobVTI</vt:lpstr>
      <vt:lpstr>2_Default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Ι. Αξιολόγηση χειρισμών Πρωθυπουργού K. Μητσοτάκη Πώς κρίνετε εσείς προσωπικά τους χειρισμούς του κ. Κ. Μητσοτάκη στην θέση του Πρωθυπουργού στην κυβέρνηση ;  Σύνολο ερωτηθέντων (Ν=2000)</vt:lpstr>
      <vt:lpstr>PowerPoint Presentation</vt:lpstr>
      <vt:lpstr>ΙΙ. Πιστεύετε ότι ο Κ. Μητσοτάκης και η ΝΔ αξίζουν μία τρίτη κυβερνητική θητεία ή πρέπει να υπάρξει κυβερνητική αλλαγή;  Πιστεύετε ότι ο Κυριάκος Μητσοτάκης και η ΝΔ αξίζουν μία τρίτη κυβερνητική θητεία ή πρέπει να υπάρξει κυβερνητική αλλαγή;  Σύνολο ερωτηθέντων (Ν=2000)</vt:lpstr>
      <vt:lpstr>PowerPoint Presentation</vt:lpstr>
      <vt:lpstr>PowerPoint Presentation</vt:lpstr>
      <vt:lpstr>PowerPoint Presentation</vt:lpstr>
      <vt:lpstr>Ι. Αξιολόγηση στάσης Ν. Ανδρουλάκη ως Αξιωματική Αντιπολίτευση Πώς κρίνετε την έως τώρα στάση του Νίκου Ανδρουλάκη ως αρχηγού της Αξιωματικής Αντιπολίτευσης; Σύνολο ερωτηθέντων (Ν=2000)</vt:lpstr>
      <vt:lpstr>ΙΙ. Αξιολόγηση στάσης του Αλέξη Τσίπρα ως  αρχηγού του ΕΛΑΣ Πως κρίνετε την έως τώρα στάση του κ. Αλέξη Τσίπρα ως  αρχηγού του ΕΛΑΣ; Σύνολο ερωτηθέντων (Ν=2000)</vt:lpstr>
      <vt:lpstr>ΙΙΙ. Αξιολόγηση στάσης της Μαρίας Καρυστιανού ως  αρχηγού της Ελπίδας για την Δημοκρατία Πως κρίνετε την έως τώρα στάση της κ. Μαρίας Καρυστιανού ως  αρχηγού της Ελπίδας για την Δημοκρατία;  Σύνολο ερωτηθέντων (Ν=2000)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ΓΕΝΙΚΗ ΑΞΙΟΛΟΓΗΣΗ ΑΡΧΗΓΩΝ ΣΕ ΤΟΜΕΙΣ - ΑΞΙΟΛΟΓΗΣΗ ΚΥΒΕΡΝΗΣΗΣ - ΑΝΤΙΠΟΛΙΤΕΥΣΗΣ</dc:title>
  <dc:creator>MRB Hellas SA</dc:creator>
  <cp:lastModifiedBy>Tasos Velissaridis</cp:lastModifiedBy>
  <cp:revision>1693</cp:revision>
  <cp:lastPrinted>2026-07-06T15:44:54Z</cp:lastPrinted>
  <dcterms:created xsi:type="dcterms:W3CDTF">2004-07-23T09:19:44Z</dcterms:created>
  <dcterms:modified xsi:type="dcterms:W3CDTF">2026-07-08T20:39:05Z</dcterms:modified>
</cp:coreProperties>
</file>