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ink/ink1.xml" ContentType="application/inkml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82" r:id="rId2"/>
  </p:sldMasterIdLst>
  <p:notesMasterIdLst>
    <p:notesMasterId r:id="rId17"/>
  </p:notesMasterIdLst>
  <p:handoutMasterIdLst>
    <p:handoutMasterId r:id="rId18"/>
  </p:handoutMasterIdLst>
  <p:sldIdLst>
    <p:sldId id="2058" r:id="rId3"/>
    <p:sldId id="2018" r:id="rId4"/>
    <p:sldId id="2099" r:id="rId5"/>
    <p:sldId id="2129" r:id="rId6"/>
    <p:sldId id="2104" r:id="rId7"/>
    <p:sldId id="2105" r:id="rId8"/>
    <p:sldId id="2106" r:id="rId9"/>
    <p:sldId id="2110" r:id="rId10"/>
    <p:sldId id="2111" r:id="rId11"/>
    <p:sldId id="2136" r:id="rId12"/>
    <p:sldId id="2137" r:id="rId13"/>
    <p:sldId id="2138" r:id="rId14"/>
    <p:sldId id="2139" r:id="rId15"/>
    <p:sldId id="2144" r:id="rId16"/>
  </p:sldIdLst>
  <p:sldSz cx="12192000" cy="6858000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9933"/>
    <a:srgbClr val="0813F6"/>
    <a:srgbClr val="D9D9D9"/>
    <a:srgbClr val="33CCFF"/>
    <a:srgbClr val="44546A"/>
    <a:srgbClr val="51647E"/>
    <a:srgbClr val="CC9900"/>
    <a:srgbClr val="0099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716" autoAdjust="0"/>
    <p:restoredTop sz="95501" autoAdjust="0"/>
  </p:normalViewPr>
  <p:slideViewPr>
    <p:cSldViewPr>
      <p:cViewPr varScale="1">
        <p:scale>
          <a:sx n="82" d="100"/>
          <a:sy n="82" d="100"/>
        </p:scale>
        <p:origin x="826" y="62"/>
      </p:cViewPr>
      <p:guideLst>
        <p:guide orient="horz" pos="2160"/>
        <p:guide pos="384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575829972113388"/>
          <c:y val="6.0250242356653397E-2"/>
          <c:w val="0.69205246072317206"/>
          <c:h val="0.87906582928975019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Μαρία Καρυστιανού</c:v>
                </c:pt>
                <c:pt idx="1">
                  <c:v>Κυριάκος Μητσοτάκης</c:v>
                </c:pt>
                <c:pt idx="2">
                  <c:v>Αλέξης Τσίπρας</c:v>
                </c:pt>
                <c:pt idx="3">
                  <c:v>Ζωή Κωνσταντοπούλου</c:v>
                </c:pt>
                <c:pt idx="4">
                  <c:v>Δημήτρης Κουτσούμπας</c:v>
                </c:pt>
                <c:pt idx="5">
                  <c:v>Κυριάκος Βελόπουλος</c:v>
                </c:pt>
                <c:pt idx="6">
                  <c:v>Νίκος Ανδρουλάκης</c:v>
                </c:pt>
                <c:pt idx="7">
                  <c:v>Αφροδίτη Λατινοπούλου</c:v>
                </c:pt>
                <c:pt idx="8">
                  <c:v>Στέφανος Κασσελάκης</c:v>
                </c:pt>
                <c:pt idx="9">
                  <c:v>Γιάννης Βαρουφάκης</c:v>
                </c:pt>
                <c:pt idx="10">
                  <c:v>Σωκράτης Φάμελλος</c:v>
                </c:pt>
                <c:pt idx="11">
                  <c:v>Γαβριήλ Σακελλαρίδης</c:v>
                </c:pt>
                <c:pt idx="12">
                  <c:v>Δημήτρης Νατσιός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38</c:v>
                </c:pt>
                <c:pt idx="1">
                  <c:v>16.399999999999999</c:v>
                </c:pt>
                <c:pt idx="2">
                  <c:v>17.5</c:v>
                </c:pt>
                <c:pt idx="3">
                  <c:v>26.5</c:v>
                </c:pt>
                <c:pt idx="4">
                  <c:v>27.200000000000003</c:v>
                </c:pt>
                <c:pt idx="5">
                  <c:v>17.200000000000003</c:v>
                </c:pt>
                <c:pt idx="6">
                  <c:v>22.4</c:v>
                </c:pt>
                <c:pt idx="7">
                  <c:v>14.099999999999994</c:v>
                </c:pt>
                <c:pt idx="8">
                  <c:v>13.700000000000003</c:v>
                </c:pt>
                <c:pt idx="9">
                  <c:v>12.900000000000006</c:v>
                </c:pt>
                <c:pt idx="10">
                  <c:v>24.799999999999997</c:v>
                </c:pt>
                <c:pt idx="11">
                  <c:v>30.200000000000003</c:v>
                </c:pt>
                <c:pt idx="12">
                  <c:v>22.9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E3-4824-9360-CC357C9F439C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ΟΧΙ ΕΥΝΟΙΚΗ ΓΝΩΜΗ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9.4920421465356421E-3"/>
                  <c:y val="3.690944655697907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E3-4824-9360-CC357C9F439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Μαρία Καρυστιανού</c:v>
                </c:pt>
                <c:pt idx="1">
                  <c:v>Κυριάκος Μητσοτάκης</c:v>
                </c:pt>
                <c:pt idx="2">
                  <c:v>Αλέξης Τσίπρας</c:v>
                </c:pt>
                <c:pt idx="3">
                  <c:v>Ζωή Κωνσταντοπούλου</c:v>
                </c:pt>
                <c:pt idx="4">
                  <c:v>Δημήτρης Κουτσούμπας</c:v>
                </c:pt>
                <c:pt idx="5">
                  <c:v>Κυριάκος Βελόπουλος</c:v>
                </c:pt>
                <c:pt idx="6">
                  <c:v>Νίκος Ανδρουλάκης</c:v>
                </c:pt>
                <c:pt idx="7">
                  <c:v>Αφροδίτη Λατινοπούλου</c:v>
                </c:pt>
                <c:pt idx="8">
                  <c:v>Στέφανος Κασσελάκης</c:v>
                </c:pt>
                <c:pt idx="9">
                  <c:v>Γιάννης Βαρουφάκης</c:v>
                </c:pt>
                <c:pt idx="10">
                  <c:v>Σωκράτης Φάμελλος</c:v>
                </c:pt>
                <c:pt idx="11">
                  <c:v>Γαβριήλ Σακελλαρίδης</c:v>
                </c:pt>
                <c:pt idx="12">
                  <c:v>Δημήτρης Νατσιός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42</c:v>
                </c:pt>
                <c:pt idx="1">
                  <c:v>63.6</c:v>
                </c:pt>
                <c:pt idx="2">
                  <c:v>62.5</c:v>
                </c:pt>
                <c:pt idx="3">
                  <c:v>53.5</c:v>
                </c:pt>
                <c:pt idx="4">
                  <c:v>52.8</c:v>
                </c:pt>
                <c:pt idx="5">
                  <c:v>62.8</c:v>
                </c:pt>
                <c:pt idx="6">
                  <c:v>57.6</c:v>
                </c:pt>
                <c:pt idx="7">
                  <c:v>65.900000000000006</c:v>
                </c:pt>
                <c:pt idx="8">
                  <c:v>66.3</c:v>
                </c:pt>
                <c:pt idx="9">
                  <c:v>67.099999999999994</c:v>
                </c:pt>
                <c:pt idx="10">
                  <c:v>55.2</c:v>
                </c:pt>
                <c:pt idx="11">
                  <c:v>49.8</c:v>
                </c:pt>
                <c:pt idx="12">
                  <c:v>57.1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E3-4824-9360-CC357C9F439C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Μαρία Καρυστιανού</c:v>
                </c:pt>
                <c:pt idx="1">
                  <c:v>Κυριάκος Μητσοτάκης</c:v>
                </c:pt>
                <c:pt idx="2">
                  <c:v>Αλέξης Τσίπρας</c:v>
                </c:pt>
                <c:pt idx="3">
                  <c:v>Ζωή Κωνσταντοπούλου</c:v>
                </c:pt>
                <c:pt idx="4">
                  <c:v>Δημήτρης Κουτσούμπας</c:v>
                </c:pt>
                <c:pt idx="5">
                  <c:v>Κυριάκος Βελόπουλος</c:v>
                </c:pt>
                <c:pt idx="6">
                  <c:v>Νίκος Ανδρουλάκης</c:v>
                </c:pt>
                <c:pt idx="7">
                  <c:v>Αφροδίτη Λατινοπούλου</c:v>
                </c:pt>
                <c:pt idx="8">
                  <c:v>Στέφανος Κασσελάκης</c:v>
                </c:pt>
                <c:pt idx="9">
                  <c:v>Γιάννης Βαρουφάκης</c:v>
                </c:pt>
                <c:pt idx="10">
                  <c:v>Σωκράτης Φάμελλος</c:v>
                </c:pt>
                <c:pt idx="11">
                  <c:v>Γαβριήλ Σακελλαρίδης</c:v>
                </c:pt>
                <c:pt idx="12">
                  <c:v>Δημήτρης Νατσιός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11.4</c:v>
                </c:pt>
                <c:pt idx="1">
                  <c:v>20.2</c:v>
                </c:pt>
                <c:pt idx="2">
                  <c:v>19.149999999999999</c:v>
                </c:pt>
                <c:pt idx="3">
                  <c:v>14.299999999999999</c:v>
                </c:pt>
                <c:pt idx="4">
                  <c:v>12.8</c:v>
                </c:pt>
                <c:pt idx="5">
                  <c:v>17.649999999999999</c:v>
                </c:pt>
                <c:pt idx="6">
                  <c:v>13.65</c:v>
                </c:pt>
                <c:pt idx="7">
                  <c:v>16.25</c:v>
                </c:pt>
                <c:pt idx="8">
                  <c:v>15.950000000000001</c:v>
                </c:pt>
                <c:pt idx="9">
                  <c:v>16.600000000000001</c:v>
                </c:pt>
                <c:pt idx="10">
                  <c:v>10.6</c:v>
                </c:pt>
                <c:pt idx="11">
                  <c:v>6.0500000000000007</c:v>
                </c:pt>
                <c:pt idx="12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E3-4824-9360-CC357C9F439C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ΔΕΝ ΜΠΟΡΩ ΝΑ ΔΩΣΩ ΒΑΘΜΟ / ΜΟΛΙΣ ΠΟΥ ΞΕΡΩ ΤΟ ΟΝΟΜΑ / ΔΕΝ ΤΟΝ ΕΧΩ ΑΚΟΥΣΤΑ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1.1865052683169553E-3"/>
                  <c:y val="9.2273616370963565E-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848040813539017E-2"/>
                      <c:h val="6.42539945709895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FE3-4824-9360-CC357C9F43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Μαρία Καρυστιανού</c:v>
                </c:pt>
                <c:pt idx="1">
                  <c:v>Κυριάκος Μητσοτάκης</c:v>
                </c:pt>
                <c:pt idx="2">
                  <c:v>Αλέξης Τσίπρας</c:v>
                </c:pt>
                <c:pt idx="3">
                  <c:v>Ζωή Κωνσταντοπούλου</c:v>
                </c:pt>
                <c:pt idx="4">
                  <c:v>Δημήτρης Κουτσούμπας</c:v>
                </c:pt>
                <c:pt idx="5">
                  <c:v>Κυριάκος Βελόπουλος</c:v>
                </c:pt>
                <c:pt idx="6">
                  <c:v>Νίκος Ανδρουλάκης</c:v>
                </c:pt>
                <c:pt idx="7">
                  <c:v>Αφροδίτη Λατινοπούλου</c:v>
                </c:pt>
                <c:pt idx="8">
                  <c:v>Στέφανος Κασσελάκης</c:v>
                </c:pt>
                <c:pt idx="9">
                  <c:v>Γιάννης Βαρουφάκης</c:v>
                </c:pt>
                <c:pt idx="10">
                  <c:v>Σωκράτης Φάμελλος</c:v>
                </c:pt>
                <c:pt idx="11">
                  <c:v>Γαβριήλ Σακελλαρίδης</c:v>
                </c:pt>
                <c:pt idx="12">
                  <c:v>Δημήτρης Νατσιός</c:v>
                </c:pt>
              </c:strCache>
            </c:strRef>
          </c:cat>
          <c:val>
            <c:numRef>
              <c:f>Sheet1!$E$2:$E$14</c:f>
              <c:numCache>
                <c:formatCode>General</c:formatCode>
                <c:ptCount val="13"/>
                <c:pt idx="0">
                  <c:v>27.2</c:v>
                </c:pt>
                <c:pt idx="1">
                  <c:v>9.6</c:v>
                </c:pt>
                <c:pt idx="2">
                  <c:v>11.7</c:v>
                </c:pt>
                <c:pt idx="3">
                  <c:v>21.400000000000002</c:v>
                </c:pt>
                <c:pt idx="4">
                  <c:v>24.4</c:v>
                </c:pt>
                <c:pt idx="5">
                  <c:v>14.7</c:v>
                </c:pt>
                <c:pt idx="6">
                  <c:v>22.7</c:v>
                </c:pt>
                <c:pt idx="7">
                  <c:v>17.5</c:v>
                </c:pt>
                <c:pt idx="8">
                  <c:v>17.600000000000001</c:v>
                </c:pt>
                <c:pt idx="9">
                  <c:v>16.8</c:v>
                </c:pt>
                <c:pt idx="10">
                  <c:v>28.8</c:v>
                </c:pt>
                <c:pt idx="11">
                  <c:v>37.9</c:v>
                </c:pt>
                <c:pt idx="12">
                  <c:v>33.4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FE3-4824-9360-CC357C9F439C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Column3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Μαρία Καρυστιανού</c:v>
                </c:pt>
                <c:pt idx="1">
                  <c:v>Κυριάκος Μητσοτάκης</c:v>
                </c:pt>
                <c:pt idx="2">
                  <c:v>Αλέξης Τσίπρας</c:v>
                </c:pt>
                <c:pt idx="3">
                  <c:v>Ζωή Κωνσταντοπούλου</c:v>
                </c:pt>
                <c:pt idx="4">
                  <c:v>Δημήτρης Κουτσούμπας</c:v>
                </c:pt>
                <c:pt idx="5">
                  <c:v>Κυριάκος Βελόπουλος</c:v>
                </c:pt>
                <c:pt idx="6">
                  <c:v>Νίκος Ανδρουλάκης</c:v>
                </c:pt>
                <c:pt idx="7">
                  <c:v>Αφροδίτη Λατινοπούλου</c:v>
                </c:pt>
                <c:pt idx="8">
                  <c:v>Στέφανος Κασσελάκης</c:v>
                </c:pt>
                <c:pt idx="9">
                  <c:v>Γιάννης Βαρουφάκης</c:v>
                </c:pt>
                <c:pt idx="10">
                  <c:v>Σωκράτης Φάμελλος</c:v>
                </c:pt>
                <c:pt idx="11">
                  <c:v>Γαβριήλ Σακελλαρίδης</c:v>
                </c:pt>
                <c:pt idx="12">
                  <c:v>Δημήτρης Νατσιός</c:v>
                </c:pt>
              </c:strCache>
            </c:strRef>
          </c:cat>
          <c:val>
            <c:numRef>
              <c:f>Sheet1!$F$2:$F$14</c:f>
              <c:numCache>
                <c:formatCode>General</c:formatCode>
                <c:ptCount val="13"/>
                <c:pt idx="0">
                  <c:v>11.4</c:v>
                </c:pt>
                <c:pt idx="1">
                  <c:v>20.2</c:v>
                </c:pt>
                <c:pt idx="2">
                  <c:v>19.149999999999999</c:v>
                </c:pt>
                <c:pt idx="3">
                  <c:v>14.299999999999999</c:v>
                </c:pt>
                <c:pt idx="4">
                  <c:v>12.8</c:v>
                </c:pt>
                <c:pt idx="5">
                  <c:v>17.649999999999999</c:v>
                </c:pt>
                <c:pt idx="6">
                  <c:v>13.65</c:v>
                </c:pt>
                <c:pt idx="7">
                  <c:v>16.25</c:v>
                </c:pt>
                <c:pt idx="8">
                  <c:v>15.950000000000001</c:v>
                </c:pt>
                <c:pt idx="9">
                  <c:v>16.600000000000001</c:v>
                </c:pt>
                <c:pt idx="10">
                  <c:v>10.6</c:v>
                </c:pt>
                <c:pt idx="11">
                  <c:v>6.0500000000000007</c:v>
                </c:pt>
                <c:pt idx="12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E3-4824-9360-CC357C9F439C}"/>
            </c:ext>
          </c:extLst>
        </c:ser>
        <c:ser>
          <c:idx val="6"/>
          <c:order val="5"/>
          <c:tx>
            <c:strRef>
              <c:f>Sheet1!$G$1</c:f>
              <c:strCache>
                <c:ptCount val="1"/>
                <c:pt idx="0">
                  <c:v>ΕΥΝΟΙΚΗ/ΑΠΟ ΤΟΥΣ ΚΑΛΥΤΕΡΟΥΣ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FE3-4824-9360-CC357C9F439C}"/>
                </c:ext>
              </c:extLst>
            </c:dLbl>
            <c:dLbl>
              <c:idx val="9"/>
              <c:layout>
                <c:manualLayout>
                  <c:x val="2.3730105366339977E-3"/>
                  <c:y val="2.34393440305538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FE3-4824-9360-CC357C9F43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Μαρία Καρυστιανού</c:v>
                </c:pt>
                <c:pt idx="1">
                  <c:v>Κυριάκος Μητσοτάκης</c:v>
                </c:pt>
                <c:pt idx="2">
                  <c:v>Αλέξης Τσίπρας</c:v>
                </c:pt>
                <c:pt idx="3">
                  <c:v>Ζωή Κωνσταντοπούλου</c:v>
                </c:pt>
                <c:pt idx="4">
                  <c:v>Δημήτρης Κουτσούμπας</c:v>
                </c:pt>
                <c:pt idx="5">
                  <c:v>Κυριάκος Βελόπουλος</c:v>
                </c:pt>
                <c:pt idx="6">
                  <c:v>Νίκος Ανδρουλάκης</c:v>
                </c:pt>
                <c:pt idx="7">
                  <c:v>Αφροδίτη Λατινοπούλου</c:v>
                </c:pt>
                <c:pt idx="8">
                  <c:v>Στέφανος Κασσελάκης</c:v>
                </c:pt>
                <c:pt idx="9">
                  <c:v>Γιάννης Βαρουφάκης</c:v>
                </c:pt>
                <c:pt idx="10">
                  <c:v>Σωκράτης Φάμελλος</c:v>
                </c:pt>
                <c:pt idx="11">
                  <c:v>Γαβριήλ Σακελλαρίδης</c:v>
                </c:pt>
                <c:pt idx="12">
                  <c:v>Δημήτρης Νατσιός</c:v>
                </c:pt>
              </c:strCache>
            </c:strRef>
          </c:cat>
          <c:val>
            <c:numRef>
              <c:f>Sheet1!$G$2:$G$14</c:f>
              <c:numCache>
                <c:formatCode>General</c:formatCode>
                <c:ptCount val="13"/>
                <c:pt idx="0">
                  <c:v>30.8</c:v>
                </c:pt>
                <c:pt idx="1">
                  <c:v>26.8</c:v>
                </c:pt>
                <c:pt idx="2">
                  <c:v>25.8</c:v>
                </c:pt>
                <c:pt idx="3">
                  <c:v>25.1</c:v>
                </c:pt>
                <c:pt idx="4">
                  <c:v>22.8</c:v>
                </c:pt>
                <c:pt idx="5">
                  <c:v>22.5</c:v>
                </c:pt>
                <c:pt idx="6">
                  <c:v>19.7</c:v>
                </c:pt>
                <c:pt idx="7">
                  <c:v>16.600000000000001</c:v>
                </c:pt>
                <c:pt idx="8">
                  <c:v>16.100000000000001</c:v>
                </c:pt>
                <c:pt idx="9">
                  <c:v>16.100000000000001</c:v>
                </c:pt>
                <c:pt idx="10">
                  <c:v>16</c:v>
                </c:pt>
                <c:pt idx="11">
                  <c:v>12.3</c:v>
                </c:pt>
                <c:pt idx="12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FE3-4824-9360-CC357C9F4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1157615056"/>
        <c:axId val="-1157611248"/>
      </c:barChart>
      <c:catAx>
        <c:axId val="-1157615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57611248"/>
        <c:crosses val="autoZero"/>
        <c:auto val="1"/>
        <c:lblAlgn val="ctr"/>
        <c:lblOffset val="100"/>
        <c:noMultiLvlLbl val="0"/>
      </c:catAx>
      <c:valAx>
        <c:axId val="-1157611248"/>
        <c:scaling>
          <c:orientation val="minMax"/>
          <c:max val="18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-11576150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egendEntry>
        <c:idx val="4"/>
        <c:delete val="1"/>
      </c:legendEntry>
      <c:layout>
        <c:manualLayout>
          <c:xMode val="edge"/>
          <c:yMode val="edge"/>
          <c:x val="4.7750951236221709E-2"/>
          <c:y val="2.3437498558224745E-3"/>
          <c:w val="0.93801098554397477"/>
          <c:h val="4.80551766698340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D9D9D9">
            <a:alpha val="32941"/>
          </a:srgb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578124841404722E-2"/>
          <c:w val="1"/>
          <c:h val="0.717300952429813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5312499999999999E-2"/>
                  <c:y val="-7.2656245530496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DB-4888-B837-3E8795E865F0}"/>
                </c:ext>
              </c:extLst>
            </c:dLbl>
            <c:dLbl>
              <c:idx val="1"/>
              <c:layout>
                <c:manualLayout>
                  <c:x val="3.2812500000000001E-2"/>
                  <c:y val="-6.7968745818851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DB-4888-B837-3E8795E865F0}"/>
                </c:ext>
              </c:extLst>
            </c:dLbl>
            <c:dLbl>
              <c:idx val="2"/>
              <c:layout>
                <c:manualLayout>
                  <c:x val="3.3959304728736144E-2"/>
                  <c:y val="-4.6874997116449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79-425C-B0C9-98AC1562A518}"/>
                </c:ext>
              </c:extLst>
            </c:dLbl>
            <c:dLbl>
              <c:idx val="3"/>
              <c:layout>
                <c:manualLayout>
                  <c:x val="3.1768381843011229E-2"/>
                  <c:y val="-4.9218746972271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9A-4421-B954-25309F525E97}"/>
                </c:ext>
              </c:extLst>
            </c:dLbl>
            <c:dLbl>
              <c:idx val="4"/>
              <c:layout>
                <c:manualLayout>
                  <c:x val="2.9577458957286158E-2"/>
                  <c:y val="-2.3437498558224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6A-43B3-9537-E0E58802B898}"/>
                </c:ext>
              </c:extLst>
            </c:dLbl>
            <c:dLbl>
              <c:idx val="5"/>
              <c:layout>
                <c:manualLayout>
                  <c:x val="2.0813767414386668E-2"/>
                  <c:y val="-4.218749740480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30-426B-98AE-B0602CC4AE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00B0F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M.O. Δημοτικοτήτων Υπουργών ΔΕΚΕΜΒΡΙΟΣ 2023</c:v>
                </c:pt>
                <c:pt idx="1">
                  <c:v>M.O. Δημοτικοτήτων Υπουργών 
ΙΟΥΛΙΟΣ 2024</c:v>
                </c:pt>
                <c:pt idx="2">
                  <c:v>M.O. Δημοτικοτήτων Υπουργών ΔΕΚΕΜΒΡΙΟΣ 2024</c:v>
                </c:pt>
                <c:pt idx="3">
                  <c:v>M.O. Δημοτικοτήτων Υπουργών 
ΙΟΥNIΟΣ 2025</c:v>
                </c:pt>
                <c:pt idx="4">
                  <c:v>M.O. Δημοτικοτήτων Υπουργών 
ΔΕΚ 2025</c:v>
                </c:pt>
                <c:pt idx="5">
                  <c:v>M.O. Δημοτικοτήτων Υπουργών 
ΙΟΥΛΙΟΣ 2026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26.4</c:v>
                </c:pt>
                <c:pt idx="1">
                  <c:v>21.4</c:v>
                </c:pt>
                <c:pt idx="2">
                  <c:v>22</c:v>
                </c:pt>
                <c:pt idx="3">
                  <c:v>24.6</c:v>
                </c:pt>
                <c:pt idx="4">
                  <c:v>23.2</c:v>
                </c:pt>
                <c:pt idx="5">
                  <c:v>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DB-4888-B837-3E8795E865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64299519"/>
        <c:axId val="1464296639"/>
        <c:axId val="0"/>
      </c:bar3DChart>
      <c:catAx>
        <c:axId val="1464299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464296639"/>
        <c:crosses val="autoZero"/>
        <c:auto val="1"/>
        <c:lblAlgn val="ctr"/>
        <c:lblOffset val="100"/>
        <c:noMultiLvlLbl val="0"/>
      </c:catAx>
      <c:valAx>
        <c:axId val="146429663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64299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25674340277983"/>
          <c:y val="0.10175189345301827"/>
          <c:w val="0.64343094432002679"/>
          <c:h val="0.8868113849842945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ΕΥΝΟΙΚΗ/ΑΠΟ ΤΟΥΣ ΚΑΛΥΤΕΡΟΥΣ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Sheet1!$A$2:$A$24</c:f>
              <c:strCache>
                <c:ptCount val="23"/>
                <c:pt idx="0">
                  <c:v>Δένδιας Νίκος</c:v>
                </c:pt>
                <c:pt idx="1">
                  <c:v>Πιερρακάκης Κυριάκος</c:v>
                </c:pt>
                <c:pt idx="2">
                  <c:v>Κικίλιας Βασίλης</c:v>
                </c:pt>
                <c:pt idx="3">
                  <c:v>Κεφαλογιάννη 'Ολγα</c:v>
                </c:pt>
                <c:pt idx="4">
                  <c:v>Χατζηδάκης Κωστής</c:v>
                </c:pt>
                <c:pt idx="5">
                  <c:v>Θεοδωρικάκος Τάκης</c:v>
                </c:pt>
                <c:pt idx="6">
                  <c:v>Χρυσοχοϊδης Μιχάλης</c:v>
                </c:pt>
                <c:pt idx="7">
                  <c:v>Γεωργιάδης Άδωνις</c:v>
                </c:pt>
                <c:pt idx="8">
                  <c:v>Μιχαηλίδου Δόμνα</c:v>
                </c:pt>
                <c:pt idx="9">
                  <c:v>Μαρινάκης Παύλος</c:v>
                </c:pt>
                <c:pt idx="10">
                  <c:v>Ζαχαράκη Σοφία</c:v>
                </c:pt>
                <c:pt idx="11">
                  <c:v>Κεραμέως Νίκη</c:v>
                </c:pt>
                <c:pt idx="12">
                  <c:v>Πλεύρης Αθανάσιος</c:v>
                </c:pt>
                <c:pt idx="13">
                  <c:v>Γεραπετρίτης Γιώργος</c:v>
                </c:pt>
                <c:pt idx="14">
                  <c:v>Μενδώνη Λίνα</c:v>
                </c:pt>
                <c:pt idx="15">
                  <c:v>Λιβάνιος Θοδωρής</c:v>
                </c:pt>
                <c:pt idx="16">
                  <c:v>Φλωρίδης Γιώργος</c:v>
                </c:pt>
                <c:pt idx="17">
                  <c:v>Σκέρτσος Άκης</c:v>
                </c:pt>
                <c:pt idx="18">
                  <c:v>Σχοινάς Μαργαρίτης</c:v>
                </c:pt>
                <c:pt idx="19">
                  <c:v>Παπασταύρου Σταύρος</c:v>
                </c:pt>
                <c:pt idx="20">
                  <c:v>Παπαστεργίου Δημήτρης</c:v>
                </c:pt>
                <c:pt idx="21">
                  <c:v>Δήμας Χρίστος</c:v>
                </c:pt>
                <c:pt idx="22">
                  <c:v>Τουρνάς Ευάγγελος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36.799999999999997</c:v>
                </c:pt>
                <c:pt idx="1">
                  <c:v>27.6</c:v>
                </c:pt>
                <c:pt idx="2">
                  <c:v>25.5</c:v>
                </c:pt>
                <c:pt idx="3">
                  <c:v>23.1</c:v>
                </c:pt>
                <c:pt idx="4">
                  <c:v>20.6</c:v>
                </c:pt>
                <c:pt idx="5">
                  <c:v>20.5</c:v>
                </c:pt>
                <c:pt idx="6">
                  <c:v>20.5</c:v>
                </c:pt>
                <c:pt idx="7">
                  <c:v>20.3</c:v>
                </c:pt>
                <c:pt idx="8">
                  <c:v>20.2</c:v>
                </c:pt>
                <c:pt idx="9">
                  <c:v>20.100000000000001</c:v>
                </c:pt>
                <c:pt idx="10">
                  <c:v>20</c:v>
                </c:pt>
                <c:pt idx="11">
                  <c:v>18.8</c:v>
                </c:pt>
                <c:pt idx="12">
                  <c:v>18.8</c:v>
                </c:pt>
                <c:pt idx="13">
                  <c:v>18.7</c:v>
                </c:pt>
                <c:pt idx="14">
                  <c:v>18.7</c:v>
                </c:pt>
                <c:pt idx="15">
                  <c:v>17.5</c:v>
                </c:pt>
                <c:pt idx="16">
                  <c:v>17</c:v>
                </c:pt>
                <c:pt idx="17">
                  <c:v>16.7</c:v>
                </c:pt>
                <c:pt idx="18">
                  <c:v>15.8</c:v>
                </c:pt>
                <c:pt idx="19">
                  <c:v>15.6</c:v>
                </c:pt>
                <c:pt idx="20">
                  <c:v>15.3</c:v>
                </c:pt>
                <c:pt idx="21">
                  <c:v>15</c:v>
                </c:pt>
                <c:pt idx="2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0F-4EA6-B8FF-2C0209CBBF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ΟΧΙ ΕΥΝΟΙΚΗ ΓΝΩΜΗ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Sheet1!$A$2:$A$24</c:f>
              <c:strCache>
                <c:ptCount val="23"/>
                <c:pt idx="0">
                  <c:v>Δένδιας Νίκος</c:v>
                </c:pt>
                <c:pt idx="1">
                  <c:v>Πιερρακάκης Κυριάκος</c:v>
                </c:pt>
                <c:pt idx="2">
                  <c:v>Κικίλιας Βασίλης</c:v>
                </c:pt>
                <c:pt idx="3">
                  <c:v>Κεφαλογιάννη 'Ολγα</c:v>
                </c:pt>
                <c:pt idx="4">
                  <c:v>Χατζηδάκης Κωστής</c:v>
                </c:pt>
                <c:pt idx="5">
                  <c:v>Θεοδωρικάκος Τάκης</c:v>
                </c:pt>
                <c:pt idx="6">
                  <c:v>Χρυσοχοϊδης Μιχάλης</c:v>
                </c:pt>
                <c:pt idx="7">
                  <c:v>Γεωργιάδης Άδωνις</c:v>
                </c:pt>
                <c:pt idx="8">
                  <c:v>Μιχαηλίδου Δόμνα</c:v>
                </c:pt>
                <c:pt idx="9">
                  <c:v>Μαρινάκης Παύλος</c:v>
                </c:pt>
                <c:pt idx="10">
                  <c:v>Ζαχαράκη Σοφία</c:v>
                </c:pt>
                <c:pt idx="11">
                  <c:v>Κεραμέως Νίκη</c:v>
                </c:pt>
                <c:pt idx="12">
                  <c:v>Πλεύρης Αθανάσιος</c:v>
                </c:pt>
                <c:pt idx="13">
                  <c:v>Γεραπετρίτης Γιώργος</c:v>
                </c:pt>
                <c:pt idx="14">
                  <c:v>Μενδώνη Λίνα</c:v>
                </c:pt>
                <c:pt idx="15">
                  <c:v>Λιβάνιος Θοδωρής</c:v>
                </c:pt>
                <c:pt idx="16">
                  <c:v>Φλωρίδης Γιώργος</c:v>
                </c:pt>
                <c:pt idx="17">
                  <c:v>Σκέρτσος Άκης</c:v>
                </c:pt>
                <c:pt idx="18">
                  <c:v>Σχοινάς Μαργαρίτης</c:v>
                </c:pt>
                <c:pt idx="19">
                  <c:v>Παπασταύρου Σταύρος</c:v>
                </c:pt>
                <c:pt idx="20">
                  <c:v>Παπαστεργίου Δημήτρης</c:v>
                </c:pt>
                <c:pt idx="21">
                  <c:v>Δήμας Χρίστος</c:v>
                </c:pt>
                <c:pt idx="22">
                  <c:v>Τουρνάς Ευάγγελος</c:v>
                </c:pt>
              </c:strCache>
            </c:strRef>
          </c:cat>
          <c:val>
            <c:numRef>
              <c:f>Sheet1!$C$2:$C$24</c:f>
              <c:numCache>
                <c:formatCode>General</c:formatCode>
                <c:ptCount val="23"/>
                <c:pt idx="0">
                  <c:v>44.2</c:v>
                </c:pt>
                <c:pt idx="1">
                  <c:v>47.3</c:v>
                </c:pt>
                <c:pt idx="2">
                  <c:v>54.1</c:v>
                </c:pt>
                <c:pt idx="3">
                  <c:v>56</c:v>
                </c:pt>
                <c:pt idx="4">
                  <c:v>55.9</c:v>
                </c:pt>
                <c:pt idx="5">
                  <c:v>46.9</c:v>
                </c:pt>
                <c:pt idx="6">
                  <c:v>55.4</c:v>
                </c:pt>
                <c:pt idx="7">
                  <c:v>68.400000000000006</c:v>
                </c:pt>
                <c:pt idx="8">
                  <c:v>47.5</c:v>
                </c:pt>
                <c:pt idx="9">
                  <c:v>55.4</c:v>
                </c:pt>
                <c:pt idx="10">
                  <c:v>43.6</c:v>
                </c:pt>
                <c:pt idx="11">
                  <c:v>63</c:v>
                </c:pt>
                <c:pt idx="12">
                  <c:v>63.6</c:v>
                </c:pt>
                <c:pt idx="13">
                  <c:v>54.9</c:v>
                </c:pt>
                <c:pt idx="14">
                  <c:v>54.8</c:v>
                </c:pt>
                <c:pt idx="15">
                  <c:v>32.200000000000003</c:v>
                </c:pt>
                <c:pt idx="16">
                  <c:v>53.7</c:v>
                </c:pt>
                <c:pt idx="17">
                  <c:v>50.2</c:v>
                </c:pt>
                <c:pt idx="18">
                  <c:v>38</c:v>
                </c:pt>
                <c:pt idx="19">
                  <c:v>37.4</c:v>
                </c:pt>
                <c:pt idx="20">
                  <c:v>34.5</c:v>
                </c:pt>
                <c:pt idx="21">
                  <c:v>38.9</c:v>
                </c:pt>
                <c:pt idx="22">
                  <c:v>29.2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0F-4EA6-B8FF-2C0209CBBF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ΔΕΝ ΜΠΟΡΩ ΝΑ ΔΩΣΩ ΒΑΘΜΟ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Sheet1!$A$2:$A$24</c:f>
              <c:strCache>
                <c:ptCount val="23"/>
                <c:pt idx="0">
                  <c:v>Δένδιας Νίκος</c:v>
                </c:pt>
                <c:pt idx="1">
                  <c:v>Πιερρακάκης Κυριάκος</c:v>
                </c:pt>
                <c:pt idx="2">
                  <c:v>Κικίλιας Βασίλης</c:v>
                </c:pt>
                <c:pt idx="3">
                  <c:v>Κεφαλογιάννη 'Ολγα</c:v>
                </c:pt>
                <c:pt idx="4">
                  <c:v>Χατζηδάκης Κωστής</c:v>
                </c:pt>
                <c:pt idx="5">
                  <c:v>Θεοδωρικάκος Τάκης</c:v>
                </c:pt>
                <c:pt idx="6">
                  <c:v>Χρυσοχοϊδης Μιχάλης</c:v>
                </c:pt>
                <c:pt idx="7">
                  <c:v>Γεωργιάδης Άδωνις</c:v>
                </c:pt>
                <c:pt idx="8">
                  <c:v>Μιχαηλίδου Δόμνα</c:v>
                </c:pt>
                <c:pt idx="9">
                  <c:v>Μαρινάκης Παύλος</c:v>
                </c:pt>
                <c:pt idx="10">
                  <c:v>Ζαχαράκη Σοφία</c:v>
                </c:pt>
                <c:pt idx="11">
                  <c:v>Κεραμέως Νίκη</c:v>
                </c:pt>
                <c:pt idx="12">
                  <c:v>Πλεύρης Αθανάσιος</c:v>
                </c:pt>
                <c:pt idx="13">
                  <c:v>Γεραπετρίτης Γιώργος</c:v>
                </c:pt>
                <c:pt idx="14">
                  <c:v>Μενδώνη Λίνα</c:v>
                </c:pt>
                <c:pt idx="15">
                  <c:v>Λιβάνιος Θοδωρής</c:v>
                </c:pt>
                <c:pt idx="16">
                  <c:v>Φλωρίδης Γιώργος</c:v>
                </c:pt>
                <c:pt idx="17">
                  <c:v>Σκέρτσος Άκης</c:v>
                </c:pt>
                <c:pt idx="18">
                  <c:v>Σχοινάς Μαργαρίτης</c:v>
                </c:pt>
                <c:pt idx="19">
                  <c:v>Παπασταύρου Σταύρος</c:v>
                </c:pt>
                <c:pt idx="20">
                  <c:v>Παπαστεργίου Δημήτρης</c:v>
                </c:pt>
                <c:pt idx="21">
                  <c:v>Δήμας Χρίστος</c:v>
                </c:pt>
                <c:pt idx="22">
                  <c:v>Τουρνάς Ευάγγελος</c:v>
                </c:pt>
              </c:strCache>
            </c:strRef>
          </c:cat>
          <c:val>
            <c:numRef>
              <c:f>Sheet1!$D$2:$D$24</c:f>
              <c:numCache>
                <c:formatCode>General</c:formatCode>
                <c:ptCount val="23"/>
                <c:pt idx="0">
                  <c:v>13.6</c:v>
                </c:pt>
                <c:pt idx="1">
                  <c:v>10.9</c:v>
                </c:pt>
                <c:pt idx="2">
                  <c:v>14</c:v>
                </c:pt>
                <c:pt idx="3">
                  <c:v>13.1</c:v>
                </c:pt>
                <c:pt idx="4">
                  <c:v>10.8</c:v>
                </c:pt>
                <c:pt idx="5">
                  <c:v>14.7</c:v>
                </c:pt>
                <c:pt idx="6">
                  <c:v>16.2</c:v>
                </c:pt>
                <c:pt idx="7">
                  <c:v>7.6</c:v>
                </c:pt>
                <c:pt idx="8">
                  <c:v>14.1</c:v>
                </c:pt>
                <c:pt idx="9">
                  <c:v>10.8</c:v>
                </c:pt>
                <c:pt idx="10">
                  <c:v>15.9</c:v>
                </c:pt>
                <c:pt idx="11">
                  <c:v>13.2</c:v>
                </c:pt>
                <c:pt idx="12">
                  <c:v>9.6</c:v>
                </c:pt>
                <c:pt idx="13">
                  <c:v>12.4</c:v>
                </c:pt>
                <c:pt idx="14">
                  <c:v>13.6</c:v>
                </c:pt>
                <c:pt idx="15">
                  <c:v>11</c:v>
                </c:pt>
                <c:pt idx="16">
                  <c:v>11.6</c:v>
                </c:pt>
                <c:pt idx="17">
                  <c:v>12.5</c:v>
                </c:pt>
                <c:pt idx="18">
                  <c:v>13.7</c:v>
                </c:pt>
                <c:pt idx="19">
                  <c:v>13</c:v>
                </c:pt>
                <c:pt idx="20">
                  <c:v>11.7</c:v>
                </c:pt>
                <c:pt idx="21">
                  <c:v>12.2</c:v>
                </c:pt>
                <c:pt idx="22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0F-4EA6-B8FF-2C0209CBBF0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ΜΟΛΙΣ ΠΟΥ ΞΕΡΩ ΤΟ ΟΝΟΜΑ/ΔΕΝ ΤΟΝ ΕΧΩ ΑΚΟΥΣΤΑ/ΔΞ/ΔΑ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Sheet1!$A$2:$A$24</c:f>
              <c:strCache>
                <c:ptCount val="23"/>
                <c:pt idx="0">
                  <c:v>Δένδιας Νίκος</c:v>
                </c:pt>
                <c:pt idx="1">
                  <c:v>Πιερρακάκης Κυριάκος</c:v>
                </c:pt>
                <c:pt idx="2">
                  <c:v>Κικίλιας Βασίλης</c:v>
                </c:pt>
                <c:pt idx="3">
                  <c:v>Κεφαλογιάννη 'Ολγα</c:v>
                </c:pt>
                <c:pt idx="4">
                  <c:v>Χατζηδάκης Κωστής</c:v>
                </c:pt>
                <c:pt idx="5">
                  <c:v>Θεοδωρικάκος Τάκης</c:v>
                </c:pt>
                <c:pt idx="6">
                  <c:v>Χρυσοχοϊδης Μιχάλης</c:v>
                </c:pt>
                <c:pt idx="7">
                  <c:v>Γεωργιάδης Άδωνις</c:v>
                </c:pt>
                <c:pt idx="8">
                  <c:v>Μιχαηλίδου Δόμνα</c:v>
                </c:pt>
                <c:pt idx="9">
                  <c:v>Μαρινάκης Παύλος</c:v>
                </c:pt>
                <c:pt idx="10">
                  <c:v>Ζαχαράκη Σοφία</c:v>
                </c:pt>
                <c:pt idx="11">
                  <c:v>Κεραμέως Νίκη</c:v>
                </c:pt>
                <c:pt idx="12">
                  <c:v>Πλεύρης Αθανάσιος</c:v>
                </c:pt>
                <c:pt idx="13">
                  <c:v>Γεραπετρίτης Γιώργος</c:v>
                </c:pt>
                <c:pt idx="14">
                  <c:v>Μενδώνη Λίνα</c:v>
                </c:pt>
                <c:pt idx="15">
                  <c:v>Λιβάνιος Θοδωρής</c:v>
                </c:pt>
                <c:pt idx="16">
                  <c:v>Φλωρίδης Γιώργος</c:v>
                </c:pt>
                <c:pt idx="17">
                  <c:v>Σκέρτσος Άκης</c:v>
                </c:pt>
                <c:pt idx="18">
                  <c:v>Σχοινάς Μαργαρίτης</c:v>
                </c:pt>
                <c:pt idx="19">
                  <c:v>Παπασταύρου Σταύρος</c:v>
                </c:pt>
                <c:pt idx="20">
                  <c:v>Παπαστεργίου Δημήτρης</c:v>
                </c:pt>
                <c:pt idx="21">
                  <c:v>Δήμας Χρίστος</c:v>
                </c:pt>
                <c:pt idx="22">
                  <c:v>Τουρνάς Ευάγγελος</c:v>
                </c:pt>
              </c:strCache>
            </c:strRef>
          </c:cat>
          <c:val>
            <c:numRef>
              <c:f>Sheet1!$E$2:$E$24</c:f>
              <c:numCache>
                <c:formatCode>General</c:formatCode>
                <c:ptCount val="23"/>
                <c:pt idx="0">
                  <c:v>5.4</c:v>
                </c:pt>
                <c:pt idx="1">
                  <c:v>14.2</c:v>
                </c:pt>
                <c:pt idx="2">
                  <c:v>6.4</c:v>
                </c:pt>
                <c:pt idx="3">
                  <c:v>7.8</c:v>
                </c:pt>
                <c:pt idx="4">
                  <c:v>12.7</c:v>
                </c:pt>
                <c:pt idx="5">
                  <c:v>17.899999999999999</c:v>
                </c:pt>
                <c:pt idx="6">
                  <c:v>7.9</c:v>
                </c:pt>
                <c:pt idx="7">
                  <c:v>3.7</c:v>
                </c:pt>
                <c:pt idx="8">
                  <c:v>18.2</c:v>
                </c:pt>
                <c:pt idx="9">
                  <c:v>13.7</c:v>
                </c:pt>
                <c:pt idx="10">
                  <c:v>20.5</c:v>
                </c:pt>
                <c:pt idx="11">
                  <c:v>5</c:v>
                </c:pt>
                <c:pt idx="12">
                  <c:v>8</c:v>
                </c:pt>
                <c:pt idx="13">
                  <c:v>14</c:v>
                </c:pt>
                <c:pt idx="14">
                  <c:v>12.9</c:v>
                </c:pt>
                <c:pt idx="15">
                  <c:v>39.299999999999997</c:v>
                </c:pt>
                <c:pt idx="16">
                  <c:v>17.7</c:v>
                </c:pt>
                <c:pt idx="17">
                  <c:v>20.6</c:v>
                </c:pt>
                <c:pt idx="18">
                  <c:v>32.5</c:v>
                </c:pt>
                <c:pt idx="19">
                  <c:v>34</c:v>
                </c:pt>
                <c:pt idx="20">
                  <c:v>38.5</c:v>
                </c:pt>
                <c:pt idx="21">
                  <c:v>33.9</c:v>
                </c:pt>
                <c:pt idx="2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0F-4EA6-B8FF-2C0209CBBF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33423624"/>
        <c:axId val="733415000"/>
      </c:barChart>
      <c:catAx>
        <c:axId val="7334236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733415000"/>
        <c:crosses val="autoZero"/>
        <c:auto val="1"/>
        <c:lblAlgn val="ctr"/>
        <c:lblOffset val="100"/>
        <c:noMultiLvlLbl val="0"/>
      </c:catAx>
      <c:valAx>
        <c:axId val="733415000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733423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1.2042242670153957E-2"/>
          <c:w val="1"/>
          <c:h val="6.44269930467175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25674340277983"/>
          <c:y val="0.18551822462150427"/>
          <c:w val="0.64343094432002679"/>
          <c:h val="0.803045216544222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ΕΥΝΟΙΚΗ/ΑΠΟ ΤΟΥΣ ΚΑΛΥΤΕΡΟΥΣ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Αγαπηδάκη Ειρήνη</c:v>
                </c:pt>
                <c:pt idx="1">
                  <c:v>Βρούτσης Γιάννης</c:v>
                </c:pt>
                <c:pt idx="2">
                  <c:v>Παπαθανάσης Νίκος</c:v>
                </c:pt>
                <c:pt idx="3">
                  <c:v>Κώτσηρας Γιώργος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17.2</c:v>
                </c:pt>
                <c:pt idx="1">
                  <c:v>15.5</c:v>
                </c:pt>
                <c:pt idx="2">
                  <c:v>14.8</c:v>
                </c:pt>
                <c:pt idx="3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0F-4EA6-B8FF-2C0209CBBF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ΟΧΙ ΕΥΝΟΙΚΗ ΓΝΩΜΗ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Αγαπηδάκη Ειρήνη</c:v>
                </c:pt>
                <c:pt idx="1">
                  <c:v>Βρούτσης Γιάννης</c:v>
                </c:pt>
                <c:pt idx="2">
                  <c:v>Παπαθανάσης Νίκος</c:v>
                </c:pt>
                <c:pt idx="3">
                  <c:v>Κώτσηρας Γιώργος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43.9</c:v>
                </c:pt>
                <c:pt idx="1">
                  <c:v>49.2</c:v>
                </c:pt>
                <c:pt idx="2">
                  <c:v>37.1</c:v>
                </c:pt>
                <c:pt idx="3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0F-4EA6-B8FF-2C0209CBBF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ΔΕΝ ΜΠΟΡΩ ΝΑ ΔΩΣΩ ΒΑΘΜΟ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Αγαπηδάκη Ειρήνη</c:v>
                </c:pt>
                <c:pt idx="1">
                  <c:v>Βρούτσης Γιάννης</c:v>
                </c:pt>
                <c:pt idx="2">
                  <c:v>Παπαθανάσης Νίκος</c:v>
                </c:pt>
                <c:pt idx="3">
                  <c:v>Κώτσηρας Γιώργος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11.5</c:v>
                </c:pt>
                <c:pt idx="1">
                  <c:v>17.399999999999999</c:v>
                </c:pt>
                <c:pt idx="2">
                  <c:v>13.2</c:v>
                </c:pt>
                <c:pt idx="3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0F-4EA6-B8FF-2C0209CBBF0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ΜΟΛΙΣ ΠΟΥ ΞΕΡΩ ΤΟ ΟΝΟΜΑ/ΔΕΝ ΤΟΝ ΕΧΩ ΑΚΟΥΣΤΑ/ΔΞ/ΔΑ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Αγαπηδάκη Ειρήνη</c:v>
                </c:pt>
                <c:pt idx="1">
                  <c:v>Βρούτσης Γιάννης</c:v>
                </c:pt>
                <c:pt idx="2">
                  <c:v>Παπαθανάσης Νίκος</c:v>
                </c:pt>
                <c:pt idx="3">
                  <c:v>Κώτσηρας Γιώργος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27.4</c:v>
                </c:pt>
                <c:pt idx="1">
                  <c:v>17.899999999999999</c:v>
                </c:pt>
                <c:pt idx="2">
                  <c:v>34.9</c:v>
                </c:pt>
                <c:pt idx="3">
                  <c:v>44.1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0F-4EA6-B8FF-2C0209CBBF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33414608"/>
        <c:axId val="733415392"/>
      </c:barChart>
      <c:catAx>
        <c:axId val="733414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733415392"/>
        <c:crosses val="autoZero"/>
        <c:auto val="1"/>
        <c:lblAlgn val="ctr"/>
        <c:lblOffset val="100"/>
        <c:noMultiLvlLbl val="0"/>
      </c:catAx>
      <c:valAx>
        <c:axId val="733415392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73341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1.2042242670153957E-2"/>
          <c:w val="1"/>
          <c:h val="6.44269930467175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609567820660085"/>
          <c:y val="6.0250242356653397E-2"/>
          <c:w val="0.72171506154904563"/>
          <c:h val="0.87906582928975019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ΙΟΥΛΙΟΣ 2026</c:v>
                </c:pt>
                <c:pt idx="1">
                  <c:v>ΔΕΚΕΜΒΡΙΟΣ 2025</c:v>
                </c:pt>
                <c:pt idx="2">
                  <c:v>ΙΟΥΝΙΟΣ 2025</c:v>
                </c:pt>
                <c:pt idx="3">
                  <c:v>ΔΕΚΕΜΒΡΙΟΣ 2024</c:v>
                </c:pt>
                <c:pt idx="4">
                  <c:v>ΙΟΥΛΙΟΣ 2024</c:v>
                </c:pt>
                <c:pt idx="5">
                  <c:v>ΔΕΚΕΜΒΡΙΟΣ 2023</c:v>
                </c:pt>
                <c:pt idx="6">
                  <c:v>ΔΕΚΕΜΒΡΙΟΣ 2022</c:v>
                </c:pt>
                <c:pt idx="7">
                  <c:v>ΙΟΥΝΙΟΣ 2022</c:v>
                </c:pt>
                <c:pt idx="8">
                  <c:v>ΔΕΚΕΜΒΡΙΟΣ 2021</c:v>
                </c:pt>
                <c:pt idx="9">
                  <c:v>ΙΟΥΝΙΟΣ 2021</c:v>
                </c:pt>
                <c:pt idx="10">
                  <c:v>ΔΕΚΕΜΒΡΙΟΣ 2020</c:v>
                </c:pt>
                <c:pt idx="11">
                  <c:v>ΙΟΥΝΙΟΣ 2020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5.3999999999999986</c:v>
                </c:pt>
                <c:pt idx="1">
                  <c:v>6.5</c:v>
                </c:pt>
                <c:pt idx="2" formatCode="0.0">
                  <c:v>7.7999999999999972</c:v>
                </c:pt>
                <c:pt idx="3" formatCode="0.0">
                  <c:v>17.899999999999999</c:v>
                </c:pt>
                <c:pt idx="4" formatCode="0.0">
                  <c:v>14.100000000000001</c:v>
                </c:pt>
                <c:pt idx="5" formatCode="0.0">
                  <c:v>25.5</c:v>
                </c:pt>
                <c:pt idx="6" formatCode="0.0">
                  <c:v>24.9</c:v>
                </c:pt>
                <c:pt idx="7" formatCode="0.0">
                  <c:v>25.1</c:v>
                </c:pt>
                <c:pt idx="8" formatCode="0.0">
                  <c:v>26.7</c:v>
                </c:pt>
                <c:pt idx="9" formatCode="0.0">
                  <c:v>23.5</c:v>
                </c:pt>
                <c:pt idx="10" formatCode="0.0">
                  <c:v>25.2</c:v>
                </c:pt>
                <c:pt idx="11" formatCode="0.0">
                  <c:v>29.1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3B-4054-9180-0E46FE32D43F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ΟΧΙ ΕΥΝΟΙΚΗ ΓΝΩΜΗ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ΙΟΥΛΙΟΣ 2026</c:v>
                </c:pt>
                <c:pt idx="1">
                  <c:v>ΔΕΚΕΜΒΡΙΟΣ 2025</c:v>
                </c:pt>
                <c:pt idx="2">
                  <c:v>ΙΟΥΝΙΟΣ 2025</c:v>
                </c:pt>
                <c:pt idx="3">
                  <c:v>ΔΕΚΕΜΒΡΙΟΣ 2024</c:v>
                </c:pt>
                <c:pt idx="4">
                  <c:v>ΙΟΥΛΙΟΣ 2024</c:v>
                </c:pt>
                <c:pt idx="5">
                  <c:v>ΔΕΚΕΜΒΡΙΟΣ 2023</c:v>
                </c:pt>
                <c:pt idx="6">
                  <c:v>ΔΕΚΕΜΒΡΙΟΣ 2022</c:v>
                </c:pt>
                <c:pt idx="7">
                  <c:v>ΙΟΥΝΙΟΣ 2022</c:v>
                </c:pt>
                <c:pt idx="8">
                  <c:v>ΔΕΚΕΜΒΡΙΟΣ 2021</c:v>
                </c:pt>
                <c:pt idx="9">
                  <c:v>ΙΟΥΝΙΟΣ 2021</c:v>
                </c:pt>
                <c:pt idx="10">
                  <c:v>ΔΕΚΕΜΒΡΙΟΣ 2020</c:v>
                </c:pt>
                <c:pt idx="11">
                  <c:v>ΙΟΥΝΙΟΣ 2020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44.6</c:v>
                </c:pt>
                <c:pt idx="1">
                  <c:v>43.5</c:v>
                </c:pt>
                <c:pt idx="2">
                  <c:v>42.2</c:v>
                </c:pt>
                <c:pt idx="3">
                  <c:v>32.1</c:v>
                </c:pt>
                <c:pt idx="4">
                  <c:v>35.9</c:v>
                </c:pt>
                <c:pt idx="5">
                  <c:v>24.5</c:v>
                </c:pt>
                <c:pt idx="6">
                  <c:v>25.1</c:v>
                </c:pt>
                <c:pt idx="7">
                  <c:v>24.9</c:v>
                </c:pt>
                <c:pt idx="8">
                  <c:v>23.3</c:v>
                </c:pt>
                <c:pt idx="9">
                  <c:v>26.5</c:v>
                </c:pt>
                <c:pt idx="10">
                  <c:v>24.8</c:v>
                </c:pt>
                <c:pt idx="11">
                  <c:v>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3B-4054-9180-0E46FE32D43F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ΙΟΥΛΙΟΣ 2026</c:v>
                </c:pt>
                <c:pt idx="1">
                  <c:v>ΔΕΚΕΜΒΡΙΟΣ 2025</c:v>
                </c:pt>
                <c:pt idx="2">
                  <c:v>ΙΟΥΝΙΟΣ 2025</c:v>
                </c:pt>
                <c:pt idx="3">
                  <c:v>ΔΕΚΕΜΒΡΙΟΣ 2024</c:v>
                </c:pt>
                <c:pt idx="4">
                  <c:v>ΙΟΥΛΙΟΣ 2024</c:v>
                </c:pt>
                <c:pt idx="5">
                  <c:v>ΔΕΚΕΜΒΡΙΟΣ 2023</c:v>
                </c:pt>
                <c:pt idx="6">
                  <c:v>ΔΕΚΕΜΒΡΙΟΣ 2022</c:v>
                </c:pt>
                <c:pt idx="7">
                  <c:v>ΙΟΥΝΙΟΣ 2022</c:v>
                </c:pt>
                <c:pt idx="8">
                  <c:v>ΔΕΚΕΜΒΡΙΟΣ 2021</c:v>
                </c:pt>
                <c:pt idx="9">
                  <c:v>ΙΟΥΝΙΟΣ 2021</c:v>
                </c:pt>
                <c:pt idx="10">
                  <c:v>ΔΕΚΕΜΒΡΙΟΣ 2020</c:v>
                </c:pt>
                <c:pt idx="11">
                  <c:v>ΙΟΥΝΙΟΣ 2020</c:v>
                </c:pt>
              </c:strCache>
            </c:strRef>
          </c:cat>
          <c:val>
            <c:numRef>
              <c:f>Sheet1!$D$2:$D$13</c:f>
              <c:numCache>
                <c:formatCode>0</c:formatCode>
                <c:ptCount val="12"/>
                <c:pt idx="0">
                  <c:v>16</c:v>
                </c:pt>
                <c:pt idx="1">
                  <c:v>15.95</c:v>
                </c:pt>
                <c:pt idx="2" formatCode="0.0">
                  <c:v>15.55</c:v>
                </c:pt>
                <c:pt idx="3" formatCode="0.0">
                  <c:v>9.8000000000000007</c:v>
                </c:pt>
                <c:pt idx="4" formatCode="0.0">
                  <c:v>11</c:v>
                </c:pt>
                <c:pt idx="5" formatCode="0.0">
                  <c:v>7.6000000000000014</c:v>
                </c:pt>
                <c:pt idx="6" formatCode="0.0">
                  <c:v>6.7999999999999972</c:v>
                </c:pt>
                <c:pt idx="7" formatCode="0.0">
                  <c:v>7.649999999999995</c:v>
                </c:pt>
                <c:pt idx="8" formatCode="0.0">
                  <c:v>7.7500000000000036</c:v>
                </c:pt>
                <c:pt idx="9" formatCode="0.0">
                  <c:v>8.3999999999999986</c:v>
                </c:pt>
                <c:pt idx="10" formatCode="0.0">
                  <c:v>5.5499999999999972</c:v>
                </c:pt>
                <c:pt idx="11" formatCode="0.0">
                  <c:v>4.0000000000000071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3B-4054-9180-0E46FE32D43F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ΔΕΝ ΜΠΟΡΩ ΝΑ ΔΩΣΩ ΒΑΘΜΟ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ΙΟΥΛΙΟΣ 2026</c:v>
                </c:pt>
                <c:pt idx="1">
                  <c:v>ΔΕΚΕΜΒΡΙΟΣ 2025</c:v>
                </c:pt>
                <c:pt idx="2">
                  <c:v>ΙΟΥΝΙΟΣ 2025</c:v>
                </c:pt>
                <c:pt idx="3">
                  <c:v>ΔΕΚΕΜΒΡΙΟΣ 2024</c:v>
                </c:pt>
                <c:pt idx="4">
                  <c:v>ΙΟΥΛΙΟΣ 2024</c:v>
                </c:pt>
                <c:pt idx="5">
                  <c:v>ΔΕΚΕΜΒΡΙΟΣ 2023</c:v>
                </c:pt>
                <c:pt idx="6">
                  <c:v>ΔΕΚΕΜΒΡΙΟΣ 2022</c:v>
                </c:pt>
                <c:pt idx="7">
                  <c:v>ΙΟΥΝΙΟΣ 2022</c:v>
                </c:pt>
                <c:pt idx="8">
                  <c:v>ΔΕΚΕΜΒΡΙΟΣ 2021</c:v>
                </c:pt>
                <c:pt idx="9">
                  <c:v>ΙΟΥΝΙΟΣ 2021</c:v>
                </c:pt>
                <c:pt idx="10">
                  <c:v>ΔΕΚΕΜΒΡΙΟΣ 2020</c:v>
                </c:pt>
                <c:pt idx="11">
                  <c:v>ΙΟΥΝΙΟΣ 2020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28</c:v>
                </c:pt>
                <c:pt idx="1">
                  <c:v>28.1</c:v>
                </c:pt>
                <c:pt idx="2">
                  <c:v>28.9</c:v>
                </c:pt>
                <c:pt idx="3" formatCode="0.0">
                  <c:v>40.4</c:v>
                </c:pt>
                <c:pt idx="4">
                  <c:v>38</c:v>
                </c:pt>
                <c:pt idx="5" formatCode="0.0">
                  <c:v>44.8</c:v>
                </c:pt>
                <c:pt idx="6">
                  <c:v>46.400000000000006</c:v>
                </c:pt>
                <c:pt idx="7">
                  <c:v>44.70000000000001</c:v>
                </c:pt>
                <c:pt idx="8">
                  <c:v>44.499999999999993</c:v>
                </c:pt>
                <c:pt idx="9">
                  <c:v>43.2</c:v>
                </c:pt>
                <c:pt idx="10">
                  <c:v>48.900000000000006</c:v>
                </c:pt>
                <c:pt idx="11">
                  <c:v>51.999999999999986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3B-4054-9180-0E46FE32D43F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ΙΟΥΛΙΟΣ 2026</c:v>
                </c:pt>
                <c:pt idx="1">
                  <c:v>ΔΕΚΕΜΒΡΙΟΣ 2025</c:v>
                </c:pt>
                <c:pt idx="2">
                  <c:v>ΙΟΥΝΙΟΣ 2025</c:v>
                </c:pt>
                <c:pt idx="3">
                  <c:v>ΔΕΚΕΜΒΡΙΟΣ 2024</c:v>
                </c:pt>
                <c:pt idx="4">
                  <c:v>ΙΟΥΛΙΟΣ 2024</c:v>
                </c:pt>
                <c:pt idx="5">
                  <c:v>ΔΕΚΕΜΒΡΙΟΣ 2023</c:v>
                </c:pt>
                <c:pt idx="6">
                  <c:v>ΔΕΚΕΜΒΡΙΟΣ 2022</c:v>
                </c:pt>
                <c:pt idx="7">
                  <c:v>ΙΟΥΝΙΟΣ 2022</c:v>
                </c:pt>
                <c:pt idx="8">
                  <c:v>ΔΕΚΕΜΒΡΙΟΣ 2021</c:v>
                </c:pt>
                <c:pt idx="9">
                  <c:v>ΙΟΥΝΙΟΣ 2021</c:v>
                </c:pt>
                <c:pt idx="10">
                  <c:v>ΔΕΚΕΜΒΡΙΟΣ 2020</c:v>
                </c:pt>
                <c:pt idx="11">
                  <c:v>ΙΟΥΝΙΟΣ 2020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16</c:v>
                </c:pt>
                <c:pt idx="1">
                  <c:v>15.95</c:v>
                </c:pt>
                <c:pt idx="2" formatCode="0.0">
                  <c:v>15.55</c:v>
                </c:pt>
                <c:pt idx="3" formatCode="0.0">
                  <c:v>9.8000000000000007</c:v>
                </c:pt>
                <c:pt idx="4" formatCode="0.0">
                  <c:v>11</c:v>
                </c:pt>
                <c:pt idx="5" formatCode="0.0">
                  <c:v>7.6000000000000014</c:v>
                </c:pt>
                <c:pt idx="6" formatCode="0.0">
                  <c:v>6.7999999999999972</c:v>
                </c:pt>
                <c:pt idx="7" formatCode="0.0">
                  <c:v>7.649999999999995</c:v>
                </c:pt>
                <c:pt idx="8" formatCode="0.0">
                  <c:v>7.7500000000000036</c:v>
                </c:pt>
                <c:pt idx="9" formatCode="0.0">
                  <c:v>8.3999999999999986</c:v>
                </c:pt>
                <c:pt idx="10" formatCode="0.0">
                  <c:v>5.5499999999999972</c:v>
                </c:pt>
                <c:pt idx="11" formatCode="0.0">
                  <c:v>4.0000000000000071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3B-4054-9180-0E46FE32D43F}"/>
            </c:ext>
          </c:extLst>
        </c:ser>
        <c:ser>
          <c:idx val="6"/>
          <c:order val="5"/>
          <c:tx>
            <c:strRef>
              <c:f>Sheet1!$G$1</c:f>
              <c:strCache>
                <c:ptCount val="1"/>
                <c:pt idx="0">
                  <c:v>ΕΥΝΟΙΚΗ/ΑΠΟ ΤΟΥΣ ΚΑΛΥΤΕΡΟΥΣ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7.2360464511430729E-3"/>
                  <c:y val="-4.93654299849036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3B-4054-9180-0E46FE32D4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ΙΟΥΛΙΟΣ 2026</c:v>
                </c:pt>
                <c:pt idx="1">
                  <c:v>ΔΕΚΕΜΒΡΙΟΣ 2025</c:v>
                </c:pt>
                <c:pt idx="2">
                  <c:v>ΙΟΥΝΙΟΣ 2025</c:v>
                </c:pt>
                <c:pt idx="3">
                  <c:v>ΔΕΚΕΜΒΡΙΟΣ 2024</c:v>
                </c:pt>
                <c:pt idx="4">
                  <c:v>ΙΟΥΛΙΟΣ 2024</c:v>
                </c:pt>
                <c:pt idx="5">
                  <c:v>ΔΕΚΕΜΒΡΙΟΣ 2023</c:v>
                </c:pt>
                <c:pt idx="6">
                  <c:v>ΔΕΚΕΜΒΡΙΟΣ 2022</c:v>
                </c:pt>
                <c:pt idx="7">
                  <c:v>ΙΟΥΝΙΟΣ 2022</c:v>
                </c:pt>
                <c:pt idx="8">
                  <c:v>ΔΕΚΕΜΒΡΙΟΣ 2021</c:v>
                </c:pt>
                <c:pt idx="9">
                  <c:v>ΙΟΥΝΙΟΣ 2021</c:v>
                </c:pt>
                <c:pt idx="10">
                  <c:v>ΔΕΚΕΜΒΡΙΟΣ 2020</c:v>
                </c:pt>
                <c:pt idx="11">
                  <c:v>ΙΟΥΝΙΟΣ 2020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27.4</c:v>
                </c:pt>
                <c:pt idx="1">
                  <c:v>28.4</c:v>
                </c:pt>
                <c:pt idx="2">
                  <c:v>28.9</c:v>
                </c:pt>
                <c:pt idx="3">
                  <c:v>27.5</c:v>
                </c:pt>
                <c:pt idx="4">
                  <c:v>26.1</c:v>
                </c:pt>
                <c:pt idx="5">
                  <c:v>30.7</c:v>
                </c:pt>
                <c:pt idx="6">
                  <c:v>28.5</c:v>
                </c:pt>
                <c:pt idx="7">
                  <c:v>30.4</c:v>
                </c:pt>
                <c:pt idx="8">
                  <c:v>32.200000000000003</c:v>
                </c:pt>
                <c:pt idx="9">
                  <c:v>30.3</c:v>
                </c:pt>
                <c:pt idx="10">
                  <c:v>26.3</c:v>
                </c:pt>
                <c:pt idx="11">
                  <c:v>27.1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3B-4054-9180-0E46FE32D4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33417744"/>
        <c:axId val="733425976"/>
      </c:barChart>
      <c:catAx>
        <c:axId val="733417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733425976"/>
        <c:crosses val="autoZero"/>
        <c:auto val="1"/>
        <c:lblAlgn val="ctr"/>
        <c:lblOffset val="100"/>
        <c:noMultiLvlLbl val="0"/>
      </c:catAx>
      <c:valAx>
        <c:axId val="733425976"/>
        <c:scaling>
          <c:orientation val="minMax"/>
          <c:max val="15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7334177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1852186029421706"/>
          <c:y val="6.5036290290582536E-3"/>
          <c:w val="0.6895442445192479"/>
          <c:h val="4.80551766698340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609567820660085"/>
          <c:y val="0.16299613287380871"/>
          <c:w val="0.72171506154904563"/>
          <c:h val="0.77631991974499626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ΙΟΥΛΙΟΣ 2026</c:v>
                </c:pt>
                <c:pt idx="1">
                  <c:v>ΔΕΚΕΜΒΡΙΟΣ 2025</c:v>
                </c:pt>
                <c:pt idx="2">
                  <c:v>ΙΟΥΝΙΟΣ 2025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12.700000000000003</c:v>
                </c:pt>
                <c:pt idx="1">
                  <c:v>14.299999999999997</c:v>
                </c:pt>
                <c:pt idx="2">
                  <c:v>12.399999999999999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3B-4054-9180-0E46FE32D43F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ΟΧΙ ΕΥΝΟΙΚΗ ΓΝΩΜΗ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ΙΟΥΛΙΟΣ 2026</c:v>
                </c:pt>
                <c:pt idx="1">
                  <c:v>ΔΕΚΕΜΒΡΙΟΣ 2025</c:v>
                </c:pt>
                <c:pt idx="2">
                  <c:v>ΙΟΥΝΙΟΣ 2025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37.299999999999997</c:v>
                </c:pt>
                <c:pt idx="1">
                  <c:v>35.700000000000003</c:v>
                </c:pt>
                <c:pt idx="2">
                  <c:v>37.6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3B-4054-9180-0E46FE32D43F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ΙΟΥΛΙΟΣ 2026</c:v>
                </c:pt>
                <c:pt idx="1">
                  <c:v>ΔΕΚΕΜΒΡΙΟΣ 2025</c:v>
                </c:pt>
                <c:pt idx="2">
                  <c:v>ΙΟΥΝΙΟΣ 2025</c:v>
                </c:pt>
              </c:strCache>
            </c:strRef>
          </c:cat>
          <c:val>
            <c:numRef>
              <c:f>Sheet1!$D$2:$D$4</c:f>
              <c:numCache>
                <c:formatCode>0.0</c:formatCode>
                <c:ptCount val="3"/>
                <c:pt idx="0">
                  <c:v>7.65</c:v>
                </c:pt>
                <c:pt idx="1">
                  <c:v>7.4</c:v>
                </c:pt>
                <c:pt idx="2">
                  <c:v>8.25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3B-4054-9180-0E46FE32D43F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ΔΕΝ ΜΠΟΡΩ ΝΑ ΔΩΣΩ ΒΑΘΜΟ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ΙΟΥΛΙΟΣ 2026</c:v>
                </c:pt>
                <c:pt idx="1">
                  <c:v>ΔΕΚΕΜΒΡΙΟΣ 2025</c:v>
                </c:pt>
                <c:pt idx="2">
                  <c:v>ΙΟΥΝΙΟΣ 2025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24.7</c:v>
                </c:pt>
                <c:pt idx="1">
                  <c:v>25.2</c:v>
                </c:pt>
                <c:pt idx="2">
                  <c:v>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3B-4054-9180-0E46FE32D43F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ΙΟΥΛΙΟΣ 2026</c:v>
                </c:pt>
                <c:pt idx="1">
                  <c:v>ΔΕΚΕΜΒΡΙΟΣ 2025</c:v>
                </c:pt>
                <c:pt idx="2">
                  <c:v>ΙΟΥΝΙΟΣ 2025</c:v>
                </c:pt>
              </c:strCache>
            </c:strRef>
          </c:cat>
          <c:val>
            <c:numRef>
              <c:f>Sheet1!$F$2:$F$4</c:f>
              <c:numCache>
                <c:formatCode>0.0</c:formatCode>
                <c:ptCount val="3"/>
                <c:pt idx="0">
                  <c:v>7.65</c:v>
                </c:pt>
                <c:pt idx="1">
                  <c:v>7.4</c:v>
                </c:pt>
                <c:pt idx="2">
                  <c:v>8.25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3B-4054-9180-0E46FE32D43F}"/>
            </c:ext>
          </c:extLst>
        </c:ser>
        <c:ser>
          <c:idx val="6"/>
          <c:order val="5"/>
          <c:tx>
            <c:strRef>
              <c:f>Sheet1!$G$1</c:f>
              <c:strCache>
                <c:ptCount val="1"/>
                <c:pt idx="0">
                  <c:v>ΕΥΝΟΙΚΗ/ΑΠΟ ΤΟΥΣ ΚΑΛΥΤΕΡΟΥΣ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ΙΟΥΛΙΟΣ 2026</c:v>
                </c:pt>
                <c:pt idx="1">
                  <c:v>ΔΕΚΕΜΒΡΙΟΣ 2025</c:v>
                </c:pt>
                <c:pt idx="2">
                  <c:v>ΙΟΥΝΙΟΣ 2025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38</c:v>
                </c:pt>
                <c:pt idx="1">
                  <c:v>39.1</c:v>
                </c:pt>
                <c:pt idx="2">
                  <c:v>38.9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3B-4054-9180-0E46FE32D4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33417744"/>
        <c:axId val="733425976"/>
      </c:barChart>
      <c:catAx>
        <c:axId val="733417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733425976"/>
        <c:crosses val="autoZero"/>
        <c:auto val="1"/>
        <c:lblAlgn val="ctr"/>
        <c:lblOffset val="100"/>
        <c:noMultiLvlLbl val="0"/>
      </c:catAx>
      <c:valAx>
        <c:axId val="733425976"/>
        <c:scaling>
          <c:orientation val="minMax"/>
          <c:max val="150"/>
          <c:min val="0"/>
        </c:scaling>
        <c:delete val="1"/>
        <c:axPos val="t"/>
        <c:numFmt formatCode="0.0" sourceLinked="1"/>
        <c:majorTickMark val="out"/>
        <c:minorTickMark val="none"/>
        <c:tickLblPos val="nextTo"/>
        <c:crossAx val="7334177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26521496007698508"/>
          <c:y val="6.5036290290582536E-3"/>
          <c:w val="0.72696187238289678"/>
          <c:h val="0.120949540117831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609567820660085"/>
          <c:y val="6.0250242356653397E-2"/>
          <c:w val="0.72171506154904563"/>
          <c:h val="0.87906582928975019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ΙΟΥΛΙΟΣ 2026</c:v>
                </c:pt>
                <c:pt idx="1">
                  <c:v>ΔΕΚΕΜΒΡΙΟΣ 2025</c:v>
                </c:pt>
                <c:pt idx="2">
                  <c:v>ΙΟΥΝΙΟΣ 2025</c:v>
                </c:pt>
                <c:pt idx="3">
                  <c:v>ΔΕΚΕΜΒΡΙΟΣ 2024</c:v>
                </c:pt>
                <c:pt idx="4">
                  <c:v>ΙΟΥΛΙΟΣ 2024</c:v>
                </c:pt>
                <c:pt idx="5">
                  <c:v>ΔΕΚΕΜΒΡΙΟΣ 2023</c:v>
                </c:pt>
                <c:pt idx="6">
                  <c:v>ΔΕΚΕΜΒΡΙΟΣ 2022</c:v>
                </c:pt>
                <c:pt idx="7">
                  <c:v>ΙΟΥΝΙΟΣ 2022</c:v>
                </c:pt>
                <c:pt idx="8">
                  <c:v>ΔΕΚΕΜΒΡΙΟΣ 2021</c:v>
                </c:pt>
                <c:pt idx="9">
                  <c:v>ΙΟΥΝΙΟΣ 2021</c:v>
                </c:pt>
                <c:pt idx="10">
                  <c:v>ΔΕΚΕΜΒΡΙΟΣ 2020</c:v>
                </c:pt>
                <c:pt idx="11">
                  <c:v>ΙΟΥΝΙΟΣ 2020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13.8</c:v>
                </c:pt>
                <c:pt idx="1">
                  <c:v>19.399999999999999</c:v>
                </c:pt>
                <c:pt idx="2">
                  <c:v>13.600000000000001</c:v>
                </c:pt>
                <c:pt idx="3">
                  <c:v>15.8</c:v>
                </c:pt>
                <c:pt idx="4">
                  <c:v>8.6999999999999993</c:v>
                </c:pt>
                <c:pt idx="5">
                  <c:v>16.2</c:v>
                </c:pt>
                <c:pt idx="6">
                  <c:v>15.8</c:v>
                </c:pt>
                <c:pt idx="7">
                  <c:v>18.3</c:v>
                </c:pt>
                <c:pt idx="8">
                  <c:v>18.100000000000001</c:v>
                </c:pt>
                <c:pt idx="9">
                  <c:v>16</c:v>
                </c:pt>
                <c:pt idx="10">
                  <c:v>18.600000000000001</c:v>
                </c:pt>
                <c:pt idx="11">
                  <c:v>18.399999999999999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3B-4054-9180-0E46FE32D43F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ΟΧΙ ΕΥΝΟΙΚΗ ΓΝΩΜΗ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ΙΟΥΛΙΟΣ 2026</c:v>
                </c:pt>
                <c:pt idx="1">
                  <c:v>ΔΕΚΕΜΒΡΙΟΣ 2025</c:v>
                </c:pt>
                <c:pt idx="2">
                  <c:v>ΙΟΥΝΙΟΣ 2025</c:v>
                </c:pt>
                <c:pt idx="3">
                  <c:v>ΔΕΚΕΜΒΡΙΟΣ 2024</c:v>
                </c:pt>
                <c:pt idx="4">
                  <c:v>ΙΟΥΛΙΟΣ 2024</c:v>
                </c:pt>
                <c:pt idx="5">
                  <c:v>ΔΕΚΕΜΒΡΙΟΣ 2023</c:v>
                </c:pt>
                <c:pt idx="6">
                  <c:v>ΔΕΚΕΜΒΡΙΟΣ 2022</c:v>
                </c:pt>
                <c:pt idx="7">
                  <c:v>ΙΟΥΝΙΟΣ 2022</c:v>
                </c:pt>
                <c:pt idx="8">
                  <c:v>ΔΕΚΕΜΒΡΙΟΣ 2021</c:v>
                </c:pt>
                <c:pt idx="9">
                  <c:v>ΙΟΥΝΙΟΣ 2021</c:v>
                </c:pt>
                <c:pt idx="10">
                  <c:v>ΔΕΚΕΜΒΡΙΟΣ 2020</c:v>
                </c:pt>
                <c:pt idx="11">
                  <c:v>ΙΟΥΝΙΟΣ 2020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26.2</c:v>
                </c:pt>
                <c:pt idx="1">
                  <c:v>20.6</c:v>
                </c:pt>
                <c:pt idx="2">
                  <c:v>26.4</c:v>
                </c:pt>
                <c:pt idx="3">
                  <c:v>24.2</c:v>
                </c:pt>
                <c:pt idx="4">
                  <c:v>31.3</c:v>
                </c:pt>
                <c:pt idx="5">
                  <c:v>23.8</c:v>
                </c:pt>
                <c:pt idx="6">
                  <c:v>24.2</c:v>
                </c:pt>
                <c:pt idx="7">
                  <c:v>21.7</c:v>
                </c:pt>
                <c:pt idx="8">
                  <c:v>21.9</c:v>
                </c:pt>
                <c:pt idx="9">
                  <c:v>24</c:v>
                </c:pt>
                <c:pt idx="10">
                  <c:v>21.4</c:v>
                </c:pt>
                <c:pt idx="11">
                  <c:v>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3B-4054-9180-0E46FE32D43F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ΙΟΥΛΙΟΣ 2026</c:v>
                </c:pt>
                <c:pt idx="1">
                  <c:v>ΔΕΚΕΜΒΡΙΟΣ 2025</c:v>
                </c:pt>
                <c:pt idx="2">
                  <c:v>ΙΟΥΝΙΟΣ 2025</c:v>
                </c:pt>
                <c:pt idx="3">
                  <c:v>ΔΕΚΕΜΒΡΙΟΣ 2024</c:v>
                </c:pt>
                <c:pt idx="4">
                  <c:v>ΙΟΥΛΙΟΣ 2024</c:v>
                </c:pt>
                <c:pt idx="5">
                  <c:v>ΔΕΚΕΜΒΡΙΟΣ 2023</c:v>
                </c:pt>
                <c:pt idx="6">
                  <c:v>ΔΕΚΕΜΒΡΙΟΣ 2022</c:v>
                </c:pt>
                <c:pt idx="7">
                  <c:v>ΙΟΥΝΙΟΣ 2022</c:v>
                </c:pt>
                <c:pt idx="8">
                  <c:v>ΔΕΚΕΜΒΡΙΟΣ 2021</c:v>
                </c:pt>
                <c:pt idx="9">
                  <c:v>ΙΟΥΝΙΟΣ 2021</c:v>
                </c:pt>
                <c:pt idx="10">
                  <c:v>ΔΕΚΕΜΒΡΙΟΣ 2020</c:v>
                </c:pt>
                <c:pt idx="11">
                  <c:v>ΙΟΥΝΙΟΣ 2020</c:v>
                </c:pt>
              </c:strCache>
            </c:strRef>
          </c:cat>
          <c:val>
            <c:numRef>
              <c:f>Sheet1!$D$2:$D$13</c:f>
              <c:numCache>
                <c:formatCode>0</c:formatCode>
                <c:ptCount val="12"/>
                <c:pt idx="0" formatCode="#,##0.0\ _€">
                  <c:v>7.15</c:v>
                </c:pt>
                <c:pt idx="1">
                  <c:v>6.85</c:v>
                </c:pt>
                <c:pt idx="2" formatCode="#,##0.0\ _€">
                  <c:v>8.5500000000000007</c:v>
                </c:pt>
                <c:pt idx="3" formatCode="#,##0.0\ _€">
                  <c:v>7.6</c:v>
                </c:pt>
                <c:pt idx="4" formatCode="#,##0.0\ _€">
                  <c:v>8.6999999999999993</c:v>
                </c:pt>
                <c:pt idx="5" formatCode="#,##0.0\ _€">
                  <c:v>7.85</c:v>
                </c:pt>
                <c:pt idx="6" formatCode="#,##0.0\ _€">
                  <c:v>7.8000000000000007</c:v>
                </c:pt>
                <c:pt idx="7" formatCode="#,##0.0\ _€">
                  <c:v>6.5999999999999979</c:v>
                </c:pt>
                <c:pt idx="8" formatCode="#,##0.0\ _€">
                  <c:v>8.0499999999999972</c:v>
                </c:pt>
                <c:pt idx="9" formatCode="#,##0.0\ _€">
                  <c:v>8.1</c:v>
                </c:pt>
                <c:pt idx="10" formatCode="#,##0.0\ _€">
                  <c:v>7.4500000000000011</c:v>
                </c:pt>
                <c:pt idx="11" formatCode="#,##0.0\ _€">
                  <c:v>7.0000000000000053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3B-4054-9180-0E46FE32D43F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ΔΕΝ ΜΠΟΡΩ ΝΑ ΔΩΣΩ ΒΑΘΜΟ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ΙΟΥΛΙΟΣ 2026</c:v>
                </c:pt>
                <c:pt idx="1">
                  <c:v>ΔΕΚΕΜΒΡΙΟΣ 2025</c:v>
                </c:pt>
                <c:pt idx="2">
                  <c:v>ΙΟΥΝΙΟΣ 2025</c:v>
                </c:pt>
                <c:pt idx="3">
                  <c:v>ΔΕΚΕΜΒΡΙΟΣ 2024</c:v>
                </c:pt>
                <c:pt idx="4">
                  <c:v>ΙΟΥΛΙΟΣ 2024</c:v>
                </c:pt>
                <c:pt idx="5">
                  <c:v>ΔΕΚΕΜΒΡΙΟΣ 2023</c:v>
                </c:pt>
                <c:pt idx="6">
                  <c:v>ΔΕΚΕΜΒΡΙΟΣ 2022</c:v>
                </c:pt>
                <c:pt idx="7">
                  <c:v>ΙΟΥΝΙΟΣ 2022</c:v>
                </c:pt>
                <c:pt idx="8">
                  <c:v>ΔΕΚΕΜΒΡΙΟΣ 2021</c:v>
                </c:pt>
                <c:pt idx="9">
                  <c:v>ΙΟΥΝΙΟΣ 2021</c:v>
                </c:pt>
                <c:pt idx="10">
                  <c:v>ΔΕΚΕΜΒΡΙΟΣ 2020</c:v>
                </c:pt>
                <c:pt idx="11">
                  <c:v>ΙΟΥΝΙΟΣ 2020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25.7</c:v>
                </c:pt>
                <c:pt idx="1">
                  <c:v>26.3</c:v>
                </c:pt>
                <c:pt idx="2" formatCode="0.0">
                  <c:v>22.9</c:v>
                </c:pt>
                <c:pt idx="3" formatCode="0.0">
                  <c:v>24.8</c:v>
                </c:pt>
                <c:pt idx="4">
                  <c:v>22.6</c:v>
                </c:pt>
                <c:pt idx="5" formatCode="0.0">
                  <c:v>24.3</c:v>
                </c:pt>
                <c:pt idx="6">
                  <c:v>24.4</c:v>
                </c:pt>
                <c:pt idx="7">
                  <c:v>26.800000000000004</c:v>
                </c:pt>
                <c:pt idx="8">
                  <c:v>23.900000000000006</c:v>
                </c:pt>
                <c:pt idx="9">
                  <c:v>23.8</c:v>
                </c:pt>
                <c:pt idx="10">
                  <c:v>25.099999999999998</c:v>
                </c:pt>
                <c:pt idx="11">
                  <c:v>25.999999999999989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3B-4054-9180-0E46FE32D43F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ΙΟΥΛΙΟΣ 2026</c:v>
                </c:pt>
                <c:pt idx="1">
                  <c:v>ΔΕΚΕΜΒΡΙΟΣ 2025</c:v>
                </c:pt>
                <c:pt idx="2">
                  <c:v>ΙΟΥΝΙΟΣ 2025</c:v>
                </c:pt>
                <c:pt idx="3">
                  <c:v>ΔΕΚΕΜΒΡΙΟΣ 2024</c:v>
                </c:pt>
                <c:pt idx="4">
                  <c:v>ΙΟΥΛΙΟΣ 2024</c:v>
                </c:pt>
                <c:pt idx="5">
                  <c:v>ΔΕΚΕΜΒΡΙΟΣ 2023</c:v>
                </c:pt>
                <c:pt idx="6">
                  <c:v>ΔΕΚΕΜΒΡΙΟΣ 2022</c:v>
                </c:pt>
                <c:pt idx="7">
                  <c:v>ΙΟΥΝΙΟΣ 2022</c:v>
                </c:pt>
                <c:pt idx="8">
                  <c:v>ΔΕΚΕΜΒΡΙΟΣ 2021</c:v>
                </c:pt>
                <c:pt idx="9">
                  <c:v>ΙΟΥΝΙΟΣ 2021</c:v>
                </c:pt>
                <c:pt idx="10">
                  <c:v>ΔΕΚΕΜΒΡΙΟΣ 2020</c:v>
                </c:pt>
                <c:pt idx="11">
                  <c:v>ΙΟΥΝΙΟΣ 2020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 formatCode="0.0">
                  <c:v>7.15</c:v>
                </c:pt>
                <c:pt idx="1">
                  <c:v>6.85</c:v>
                </c:pt>
                <c:pt idx="2" formatCode="0.0">
                  <c:v>8.5500000000000007</c:v>
                </c:pt>
                <c:pt idx="3" formatCode="0.0">
                  <c:v>7.6</c:v>
                </c:pt>
                <c:pt idx="4" formatCode="0.0">
                  <c:v>8.6999999999999993</c:v>
                </c:pt>
                <c:pt idx="5" formatCode="0.0">
                  <c:v>7.85</c:v>
                </c:pt>
                <c:pt idx="6" formatCode="0.0">
                  <c:v>7.8000000000000007</c:v>
                </c:pt>
                <c:pt idx="7" formatCode="0.0">
                  <c:v>6.5999999999999979</c:v>
                </c:pt>
                <c:pt idx="8" formatCode="0.0">
                  <c:v>8.0499999999999972</c:v>
                </c:pt>
                <c:pt idx="9" formatCode="0.0">
                  <c:v>8.1</c:v>
                </c:pt>
                <c:pt idx="10" formatCode="0.0">
                  <c:v>7.4500000000000011</c:v>
                </c:pt>
                <c:pt idx="11" formatCode="0.0">
                  <c:v>7.0000000000000053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3B-4054-9180-0E46FE32D43F}"/>
            </c:ext>
          </c:extLst>
        </c:ser>
        <c:ser>
          <c:idx val="6"/>
          <c:order val="5"/>
          <c:tx>
            <c:strRef>
              <c:f>Sheet1!$G$1</c:f>
              <c:strCache>
                <c:ptCount val="1"/>
                <c:pt idx="0">
                  <c:v>ΕΥΝΟΙΚΗ/ΑΠΟ ΤΟΥΣ ΚΑΛΥΤΕΡΟΥΣ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3408186268788662E-2"/>
                  <c:y val="-2.34319621412424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3B-4054-9180-0E46FE32D4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ΙΟΥΛΙΟΣ 2026</c:v>
                </c:pt>
                <c:pt idx="1">
                  <c:v>ΔΕΚΕΜΒΡΙΟΣ 2025</c:v>
                </c:pt>
                <c:pt idx="2">
                  <c:v>ΙΟΥΝΙΟΣ 2025</c:v>
                </c:pt>
                <c:pt idx="3">
                  <c:v>ΔΕΚΕΜΒΡΙΟΣ 2024</c:v>
                </c:pt>
                <c:pt idx="4">
                  <c:v>ΙΟΥΛΙΟΣ 2024</c:v>
                </c:pt>
                <c:pt idx="5">
                  <c:v>ΔΕΚΕΜΒΡΙΟΣ 2023</c:v>
                </c:pt>
                <c:pt idx="6">
                  <c:v>ΔΕΚΕΜΒΡΙΟΣ 2022</c:v>
                </c:pt>
                <c:pt idx="7">
                  <c:v>ΙΟΥΝΙΟΣ 2022</c:v>
                </c:pt>
                <c:pt idx="8">
                  <c:v>ΔΕΚΕΜΒΡΙΟΣ 2021</c:v>
                </c:pt>
                <c:pt idx="9">
                  <c:v>ΙΟΥΝΙΟΣ 2021</c:v>
                </c:pt>
                <c:pt idx="10">
                  <c:v>ΔΕΚΕΜΒΡΙΟΣ 2020</c:v>
                </c:pt>
                <c:pt idx="11">
                  <c:v>ΙΟΥΝΙΟΣ 2020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48.1</c:v>
                </c:pt>
                <c:pt idx="1">
                  <c:v>53.1</c:v>
                </c:pt>
                <c:pt idx="2">
                  <c:v>50.7</c:v>
                </c:pt>
                <c:pt idx="3">
                  <c:v>51</c:v>
                </c:pt>
                <c:pt idx="4">
                  <c:v>46.1</c:v>
                </c:pt>
                <c:pt idx="5">
                  <c:v>51.9</c:v>
                </c:pt>
                <c:pt idx="6">
                  <c:v>51.4</c:v>
                </c:pt>
                <c:pt idx="7">
                  <c:v>51.5</c:v>
                </c:pt>
                <c:pt idx="8">
                  <c:v>54.2</c:v>
                </c:pt>
                <c:pt idx="9">
                  <c:v>52.2</c:v>
                </c:pt>
                <c:pt idx="10">
                  <c:v>53.5</c:v>
                </c:pt>
                <c:pt idx="11">
                  <c:v>52.4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3B-4054-9180-0E46FE32D4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33418136"/>
        <c:axId val="733418528"/>
      </c:barChart>
      <c:catAx>
        <c:axId val="733418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733418528"/>
        <c:crosses val="autoZero"/>
        <c:auto val="1"/>
        <c:lblAlgn val="ctr"/>
        <c:lblOffset val="100"/>
        <c:noMultiLvlLbl val="0"/>
      </c:catAx>
      <c:valAx>
        <c:axId val="733418528"/>
        <c:scaling>
          <c:orientation val="minMax"/>
          <c:max val="15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73341813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15552440382258464"/>
          <c:y val="8.8473788848807272E-3"/>
          <c:w val="0.6895442445192479"/>
          <c:h val="4.80551766698340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0.04434</cdr:x>
      <cdr:y>0.07184</cdr:y>
    </cdr:from>
    <cdr:to>
      <cdr:x>0.95597</cdr:x>
      <cdr:y>0.28706</cdr:y>
    </cdr:to>
    <cdr:sp macro="" textlink="">
      <cdr:nvSpPr>
        <cdr:cNvPr id="2" name="Rectangle 1"/>
        <cdr:cNvSpPr/>
      </cdr:nvSpPr>
      <cdr:spPr bwMode="auto">
        <a:xfrm xmlns:a="http://schemas.openxmlformats.org/drawingml/2006/main">
          <a:off x="436436" y="351768"/>
          <a:ext cx="8973123" cy="10538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chemeClr val="bg1">
              <a:lumMod val="50000"/>
            </a:schemeClr>
          </a:solidFill>
          <a:prstDash val="dash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GB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u="sng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u="sng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u="sng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u="sng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u="sng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u="sng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u="sng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u="sng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u="sng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sz="24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5222" cy="4981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307" tIns="45654" rIns="91307" bIns="45654" numCol="1" anchor="t" anchorCtr="0" compatLnSpc="1">
            <a:prstTxWarp prst="textNoShape">
              <a:avLst/>
            </a:prstTxWarp>
          </a:bodyPr>
          <a:lstStyle>
            <a:lvl1pPr defTabSz="914184" eaLnBrk="1" hangingPunct="1">
              <a:defRPr sz="1300" u="none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282" y="0"/>
            <a:ext cx="2945221" cy="4981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307" tIns="45654" rIns="91307" bIns="45654" numCol="1" anchor="t" anchorCtr="0" compatLnSpc="1">
            <a:prstTxWarp prst="textNoShape">
              <a:avLst/>
            </a:prstTxWarp>
          </a:bodyPr>
          <a:lstStyle>
            <a:lvl1pPr algn="r" defTabSz="914184" eaLnBrk="1" hangingPunct="1">
              <a:defRPr sz="1300" u="none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33261"/>
            <a:ext cx="2945222" cy="4981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307" tIns="45654" rIns="91307" bIns="45654" numCol="1" anchor="b" anchorCtr="0" compatLnSpc="1">
            <a:prstTxWarp prst="textNoShape">
              <a:avLst/>
            </a:prstTxWarp>
          </a:bodyPr>
          <a:lstStyle>
            <a:lvl1pPr defTabSz="914184" eaLnBrk="1" hangingPunct="1">
              <a:defRPr sz="1300" u="none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282" y="9433261"/>
            <a:ext cx="2945221" cy="4981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307" tIns="45654" rIns="91307" bIns="45654" numCol="1" anchor="b" anchorCtr="0" compatLnSpc="1">
            <a:prstTxWarp prst="textNoShape">
              <a:avLst/>
            </a:prstTxWarp>
          </a:bodyPr>
          <a:lstStyle>
            <a:lvl1pPr algn="r" defTabSz="914184" eaLnBrk="1" hangingPunct="1">
              <a:defRPr sz="1300" u="none"/>
            </a:lvl1pPr>
          </a:lstStyle>
          <a:p>
            <a:pPr>
              <a:defRPr/>
            </a:pPr>
            <a:fld id="{D5D21E94-14EC-4157-995A-D87A5F4B56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2293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24-12-15T13:52:23.79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1,'0'0'1,"0"0"1,0 0-2,0 0 1,0 0-1,0 0 0,0 0-1,0 0 1,0 0 0,0 0 0,0 0 0,0 0 1,0 0-1,0 0 0,0 0 0,0 0 0,0 0 0,0 0 0,0 0 1,0 0-1,0 0 1,0 0-1,0 0 1,0 0-1,0 0 0,0 0 0,0 0-1,0 0 0,0 0 0,0 0-2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5222" cy="4981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307" tIns="45654" rIns="91307" bIns="45654" numCol="1" anchor="t" anchorCtr="0" compatLnSpc="1">
            <a:prstTxWarp prst="textNoShape">
              <a:avLst/>
            </a:prstTxWarp>
          </a:bodyPr>
          <a:lstStyle>
            <a:lvl1pPr defTabSz="914184" eaLnBrk="1" hangingPunct="1">
              <a:defRPr sz="1300" u="none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282" y="0"/>
            <a:ext cx="2945221" cy="4981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307" tIns="45654" rIns="91307" bIns="45654" numCol="1" anchor="t" anchorCtr="0" compatLnSpc="1">
            <a:prstTxWarp prst="textNoShape">
              <a:avLst/>
            </a:prstTxWarp>
          </a:bodyPr>
          <a:lstStyle>
            <a:lvl1pPr algn="r" defTabSz="914184" eaLnBrk="1" hangingPunct="1">
              <a:defRPr sz="1300" u="none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" y="742950"/>
            <a:ext cx="662305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624" y="4718987"/>
            <a:ext cx="4983259" cy="44691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307" tIns="45654" rIns="91307" bIns="45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33261"/>
            <a:ext cx="2945222" cy="4981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307" tIns="45654" rIns="91307" bIns="45654" numCol="1" anchor="b" anchorCtr="0" compatLnSpc="1">
            <a:prstTxWarp prst="textNoShape">
              <a:avLst/>
            </a:prstTxWarp>
          </a:bodyPr>
          <a:lstStyle>
            <a:lvl1pPr defTabSz="914184" eaLnBrk="1" hangingPunct="1">
              <a:defRPr sz="1300" u="none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282" y="9433261"/>
            <a:ext cx="2945221" cy="4981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307" tIns="45654" rIns="91307" bIns="45654" numCol="1" anchor="b" anchorCtr="0" compatLnSpc="1">
            <a:prstTxWarp prst="textNoShape">
              <a:avLst/>
            </a:prstTxWarp>
          </a:bodyPr>
          <a:lstStyle>
            <a:lvl1pPr algn="r" defTabSz="914184" eaLnBrk="1" hangingPunct="1">
              <a:defRPr sz="1300" u="none"/>
            </a:lvl1pPr>
          </a:lstStyle>
          <a:p>
            <a:pPr>
              <a:defRPr/>
            </a:pPr>
            <a:fld id="{C77E81E3-E8BA-4A74-91A2-79BCF918AF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9156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3961608" y="9628019"/>
            <a:ext cx="3029832" cy="50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00" tIns="46750" rIns="93500" bIns="46750" anchor="b"/>
          <a:lstStyle>
            <a:lvl1pPr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94986C-1FDC-49F2-9B83-8DCF82438F2B}" type="slidenum">
              <a:rPr kumimoji="0" lang="en-GB" altLang="el-GR" sz="12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l-GR" sz="12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2579" name="Rectangle 7"/>
          <p:cNvSpPr txBox="1">
            <a:spLocks noGrp="1" noChangeArrowheads="1"/>
          </p:cNvSpPr>
          <p:nvPr/>
        </p:nvSpPr>
        <p:spPr bwMode="auto">
          <a:xfrm>
            <a:off x="3960044" y="9626446"/>
            <a:ext cx="3029832" cy="50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4" tIns="46778" rIns="93554" bIns="46778" anchor="b"/>
          <a:lstStyle>
            <a:lvl1pPr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A36C51-BDCF-4CA5-B85B-D7B27B754B8B}" type="slidenum">
              <a:rPr kumimoji="0" lang="el-GR" altLang="el-GR" sz="12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altLang="el-GR" sz="12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2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76288"/>
            <a:ext cx="6770688" cy="3810000"/>
          </a:xfrm>
          <a:ln/>
        </p:spPr>
      </p:sp>
      <p:sp>
        <p:nvSpPr>
          <p:cNvPr id="152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156" y="4821872"/>
            <a:ext cx="5096622" cy="4589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4" tIns="46778" rIns="93554" bIns="46778"/>
          <a:lstStyle/>
          <a:p>
            <a:pPr eaLnBrk="1" hangingPunct="1"/>
            <a:r>
              <a:rPr lang="el-G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Δεν μπορώ να δώσω βαθμό</a:t>
            </a:r>
            <a:r>
              <a:rPr lang="el-GR" dirty="0"/>
              <a:t> 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32,1</a:t>
            </a:r>
            <a:r>
              <a:rPr lang="el-GR" dirty="0"/>
              <a:t> </a:t>
            </a:r>
            <a:r>
              <a:rPr lang="el-G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Μόλις που ξέρω/Δεν έχω ακουστά/ΔΞ/ΔΑ</a:t>
            </a:r>
            <a:r>
              <a:rPr lang="el-GR" dirty="0"/>
              <a:t> 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13,7</a:t>
            </a:r>
            <a:r>
              <a:rPr lang="el-GR" dirty="0"/>
              <a:t> 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3268546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" y="742950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7E81E3-E8BA-4A74-91A2-79BCF918AFF1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18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87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" y="742950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7E81E3-E8BA-4A74-91A2-79BCF918AFF1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18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093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" y="742950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7E81E3-E8BA-4A74-91A2-79BCF918AFF1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18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235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" y="742950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7E81E3-E8BA-4A74-91A2-79BCF918AFF1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18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668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" y="742950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7E81E3-E8BA-4A74-91A2-79BCF918AFF1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18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44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" y="742950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8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7E81E3-E8BA-4A74-91A2-79BCF918AFF1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18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333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95C5C9-164C-46B3-A87E-7660D39D3106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29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75179A-1E2B-41AB-B400-4F1B4022FAEE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20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681D0F-6595-4F14-8EF3-954CD87C797B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283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20336" y="64770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E44895-B8FF-40C8-8FEB-2F5906EA718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22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DCFF8A-AAF8-4A12-8A91-9CA0EAF6CBB9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91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CC25C3-021A-4B0B-8F70-0C181FE1CF45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56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23D88D-8CEC-4ED9-A53B-5596187D9A16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41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CCD382-DFDA-4722-A27A-59C21AD112F2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30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F2A30D-1C09-413F-AAB1-38F366000715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67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B82B9C-D65E-4F64-95C3-B10F3B00F0D9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0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F5FDCC-6AAC-4A08-B9E0-3793AB5E64C3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85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9FE94D-439C-40F1-900E-BC07940E3988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2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EA2CF1-0EB2-4673-802D-3371233E4A77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834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text styles</a:t>
            </a:r>
          </a:p>
          <a:p>
            <a:pPr lvl="1"/>
            <a:r>
              <a:rPr lang="en-GB" altLang="el-GR"/>
              <a:t>Second level</a:t>
            </a:r>
          </a:p>
          <a:p>
            <a:pPr lvl="2"/>
            <a:r>
              <a:rPr lang="en-GB" altLang="el-GR"/>
              <a:t>Third level</a:t>
            </a:r>
          </a:p>
          <a:p>
            <a:pPr lvl="3"/>
            <a:r>
              <a:rPr lang="en-GB" altLang="el-GR"/>
              <a:t>Fourth level</a:t>
            </a:r>
          </a:p>
          <a:p>
            <a:pPr lvl="4"/>
            <a:r>
              <a:rPr lang="en-GB" altLang="el-GR"/>
              <a:t>Fifth level</a:t>
            </a:r>
          </a:p>
        </p:txBody>
      </p:sp>
      <p:pic>
        <p:nvPicPr>
          <p:cNvPr id="1033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1249680" imgH="1249680" progId="Word.Picture.8">
                  <p:embed/>
                </p:oleObj>
              </mc:Choice>
              <mc:Fallback>
                <p:oleObj name="Picture" r:id="rId4" imgW="1249680" imgH="1249680" progId="Word.Picture.8">
                  <p:embed/>
                  <p:pic>
                    <p:nvPicPr>
                      <p:cNvPr id="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–3 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37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customXml" Target="../ink/ink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EBD8A3-B351-B744-8C61-4694EE1DEC17}"/>
              </a:ext>
            </a:extLst>
          </p:cNvPr>
          <p:cNvSpPr/>
          <p:nvPr/>
        </p:nvSpPr>
        <p:spPr>
          <a:xfrm>
            <a:off x="5735960" y="0"/>
            <a:ext cx="1728192" cy="6843227"/>
          </a:xfrm>
          <a:prstGeom prst="rect">
            <a:avLst/>
          </a:prstGeom>
          <a:solidFill>
            <a:srgbClr val="516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177670" y="14773"/>
            <a:ext cx="1728192" cy="6843227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-14763"/>
            <a:ext cx="9470090" cy="6872763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11" name="Picture 4" descr="Documento για παρακολούθηση Ανδρουλάκη: Μέρος της έρευνας για διείσδυση της  Κίνας στην Ευρώπη - Οργισμένη απάντηση από τον πρόεδρο του ΠΑΣΟΚ | Έθνο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208" y="1659595"/>
            <a:ext cx="2725141" cy="177026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Κυριάκος Μητσοτάκης: Γιατί… δεν θέλει εκλογές τον Δεκαπενταύγουστο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0" t="1648" r="12936" b="35362"/>
          <a:stretch/>
        </p:blipFill>
        <p:spPr bwMode="auto">
          <a:xfrm>
            <a:off x="9486087" y="0"/>
            <a:ext cx="2683404" cy="164483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Τσίπρας: Σε 24 ώρες γίναμε αξιωματική αντιπολίτευση, σε λίγους μήνες θα  γίνουμε κυβέρνηση">
            <a:extLst>
              <a:ext uri="{FF2B5EF4-FFF2-40B4-BE49-F238E27FC236}">
                <a16:creationId xmlns:a16="http://schemas.microsoft.com/office/drawing/2014/main" id="{2DAF84EF-6EAF-3DCB-96D9-00E03ECBA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6087" y="3429000"/>
            <a:ext cx="2725141" cy="17841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" name="Picture 4" descr="Αυτή είναι η ιδρυτική διακήρυξη του κόμματος «Ελπίδα» της Μαρίας Καρυστιανού">
            <a:extLst>
              <a:ext uri="{FF2B5EF4-FFF2-40B4-BE49-F238E27FC236}">
                <a16:creationId xmlns:a16="http://schemas.microsoft.com/office/drawing/2014/main" id="{4FE8E3E9-6413-84EA-CD7D-05B749D420E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1686" t="17438" r="-1" b="30089"/>
          <a:stretch>
            <a:fillRect/>
          </a:stretch>
        </p:blipFill>
        <p:spPr>
          <a:xfrm>
            <a:off x="9486087" y="5227941"/>
            <a:ext cx="2704272" cy="16627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F21E2E1B-CF5E-834B-EBF2-FF214192B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FE373262-F45E-5DAC-6255-60F41EE8C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79" y="2697951"/>
            <a:ext cx="4859249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ΔΗΜΟΤΙΚΟΤΗΤΑ ΔΡΩΝΤΩΝ: </a:t>
            </a:r>
          </a:p>
          <a:p>
            <a:pPr marL="342900" lvl="0" indent="-342900" eaLnBrk="1" hangingPunct="1">
              <a:buFont typeface="Arial" panose="020B0604020202020204" pitchFamily="34" charset="0"/>
              <a:buChar char="•"/>
            </a:pPr>
            <a:r>
              <a:rPr lang="el-GR" altLang="el-GR" sz="1800" b="1" u="none" dirty="0"/>
              <a:t>Πολιτικών Αρχηγών  </a:t>
            </a:r>
          </a:p>
          <a:p>
            <a:pPr marL="342900" lvl="0" indent="-342900" eaLnBrk="1" hangingPunct="1">
              <a:buFont typeface="Arial" panose="020B0604020202020204" pitchFamily="34" charset="0"/>
              <a:buChar char="•"/>
            </a:pPr>
            <a:r>
              <a:rPr lang="el-GR" altLang="el-GR" sz="1800" b="1" u="none" dirty="0"/>
              <a:t>Υπουργοί – Αναπληρωτές Υπουργοί</a:t>
            </a:r>
          </a:p>
          <a:p>
            <a:pPr marL="342900" lvl="0" indent="-342900" eaLnBrk="1" hangingPunct="1">
              <a:buFont typeface="Arial" panose="020B0604020202020204" pitchFamily="34" charset="0"/>
              <a:buChar char="•"/>
            </a:pPr>
            <a:r>
              <a:rPr lang="el-GR" altLang="el-GR" sz="1800" b="1" u="none" dirty="0" err="1"/>
              <a:t>Αυτοδιοικητικά</a:t>
            </a:r>
            <a:r>
              <a:rPr lang="el-GR" altLang="el-GR" sz="1800" b="1" u="none" dirty="0"/>
              <a:t> πρόσωπα </a:t>
            </a:r>
          </a:p>
          <a:p>
            <a:pPr marL="342900" lvl="0" indent="-342900" eaLnBrk="1" hangingPunct="1">
              <a:buFont typeface="Arial" panose="020B0604020202020204" pitchFamily="34" charset="0"/>
              <a:buChar char="•"/>
            </a:pPr>
            <a:r>
              <a:rPr lang="el-GR" altLang="el-GR" sz="1800" b="1" u="none" dirty="0"/>
              <a:t>Προέδρος Δημοκρατίας</a:t>
            </a:r>
          </a:p>
          <a:p>
            <a:pPr marL="342900" lvl="0" indent="-342900" eaLnBrk="1" hangingPunct="1">
              <a:buFont typeface="Arial" panose="020B0604020202020204" pitchFamily="34" charset="0"/>
              <a:buChar char="•"/>
            </a:pPr>
            <a:r>
              <a:rPr lang="el-GR" altLang="el-GR" sz="1800" b="1" u="none" dirty="0"/>
              <a:t>Πρόεδρος της Βουλής</a:t>
            </a:r>
          </a:p>
          <a:p>
            <a:pPr marL="342900" lvl="0" indent="-342900" eaLnBrk="1" hangingPunct="1">
              <a:buFont typeface="Arial" panose="020B0604020202020204" pitchFamily="34" charset="0"/>
              <a:buChar char="•"/>
            </a:pPr>
            <a:r>
              <a:rPr lang="el-GR" altLang="el-GR" sz="1800" b="1" u="none" dirty="0"/>
              <a:t>Αρχιεπίσκοπος</a:t>
            </a:r>
            <a:endParaRPr lang="el-GR" altLang="el-GR" sz="1600" b="1" u="non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A346178B-88F9-7329-415F-428DD50E2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254" y="477876"/>
            <a:ext cx="6070714" cy="147732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l-GR" altLang="en-US" sz="1800" i="0" u="none" dirty="0"/>
              <a:t>Τα αποτελέσματα παρουσιάζονται σε επίπεδο συνολικού δείγματος. Τα διαχρονικά στοιχεία, οι αναλύσεις σε σημαντικά υποκοινά (πχ δημογραφικά στοιχεία, ψηφοφόροι κομμάτων </a:t>
            </a:r>
            <a:r>
              <a:rPr lang="el-GR" altLang="en-US" sz="1800" i="0" u="none" dirty="0" err="1"/>
              <a:t>κλπ</a:t>
            </a:r>
            <a:r>
              <a:rPr lang="el-GR" altLang="en-US" sz="1800" i="0" u="none" dirty="0"/>
              <a:t>)</a:t>
            </a:r>
            <a:r>
              <a:rPr lang="en-US" altLang="en-US" sz="1800" i="0" u="none" dirty="0"/>
              <a:t> </a:t>
            </a:r>
            <a:r>
              <a:rPr lang="el-GR" altLang="en-US" sz="1800" i="0" u="none" dirty="0"/>
              <a:t>και συγκεκριμένες ερωτήσεις συμπεριλαμβάνονται στην πλήρη έκθεση της έρευνας/μελέτης	</a:t>
            </a:r>
          </a:p>
        </p:txBody>
      </p:sp>
    </p:spTree>
    <p:extLst>
      <p:ext uri="{BB962C8B-B14F-4D97-AF65-F5344CB8AC3E}">
        <p14:creationId xmlns:p14="http://schemas.microsoft.com/office/powerpoint/2010/main" val="929932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8" y="2370573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036" y="2621332"/>
            <a:ext cx="37791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ΔΗΜΟΤΙΚΟΤΗΤΑ ΔΡΩΝΤΩΝ</a:t>
            </a: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3622" y="3001451"/>
            <a:ext cx="5184576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25475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668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40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812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384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25475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625475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Εικόνα/ Δημοτικότητα δημόσιων προσώπων</a:t>
            </a: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</a:t>
            </a:r>
          </a:p>
          <a:p>
            <a:pPr marL="625475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396836" y="-14763"/>
            <a:ext cx="2104231" cy="6900147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0" r="18642"/>
          <a:stretch/>
        </p:blipFill>
        <p:spPr>
          <a:xfrm>
            <a:off x="8501068" y="7926"/>
            <a:ext cx="3690932" cy="22065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9" name="Picture 2" descr="Ο Νικήτας Κακλαμάνης ψηφίστηκε νέος πρόεδρος της Βουλής με 247 ψήφους |  Athens Voic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r="6657"/>
          <a:stretch/>
        </p:blipFill>
        <p:spPr bwMode="auto">
          <a:xfrm>
            <a:off x="8501067" y="2254794"/>
            <a:ext cx="3690933" cy="243901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067" y="4653135"/>
            <a:ext cx="3660988" cy="22304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7589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639616" y="2656197"/>
            <a:ext cx="9217024" cy="350910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0"/>
            <a:ext cx="707231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Εικόνα/ Δημοτικότητα δημοσίων προσώπων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Πρόεδρος της Δημοκρατίας κ. Κ. Τασούλας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Θετικές κρίσεις ("Είναι από τους καλύτερους &amp; ευνοϊκή γνώμη“)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Αρνητικές κρίσεις ("Όχι ευνοϊκή γνώμη")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8616280" y="6060616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E44895-B8FF-40C8-8FEB-2F5906EA718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312087051"/>
              </p:ext>
            </p:extLst>
          </p:nvPr>
        </p:nvGraphicFramePr>
        <p:xfrm>
          <a:off x="2250818" y="1164072"/>
          <a:ext cx="9842944" cy="5312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1763843" y="4216962"/>
            <a:ext cx="2129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Αξιολόγηση ως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Πρόεδρος της Βουλής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05203" y="889435"/>
            <a:ext cx="25587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Αξιολόγηση ως </a:t>
            </a:r>
            <a:r>
              <a:rPr kumimoji="0" lang="el-GR" sz="1050" b="0" i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Πρόεδρος της  Δημοκρατίας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0" r="18642"/>
          <a:stretch/>
        </p:blipFill>
        <p:spPr>
          <a:xfrm>
            <a:off x="0" y="2333623"/>
            <a:ext cx="2344666" cy="19438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76389" y="4273072"/>
            <a:ext cx="2639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Κ. Τασούλας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Πρόεδρος της  Δημοκρατίας</a:t>
            </a:r>
          </a:p>
        </p:txBody>
      </p:sp>
    </p:spTree>
    <p:extLst>
      <p:ext uri="{BB962C8B-B14F-4D97-AF65-F5344CB8AC3E}">
        <p14:creationId xmlns:p14="http://schemas.microsoft.com/office/powerpoint/2010/main" val="2589831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0"/>
            <a:ext cx="707231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Εικόνα/ Δημοτικότητα δημοσίων προσώπων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Πρόεδρος της Βουλής κ. Ν. Κακλαμάνης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Θετικές κρίσεις ("Είναι από τους καλύτερους &amp; ευνοϊκή γνώμη“)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Αρνητικές κρίσεις ("Όχι ευνοϊκή γνώμη") </a:t>
            </a:r>
            <a:endParaRPr kumimoji="0" lang="el-GR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8616280" y="6060616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E44895-B8FF-40C8-8FEB-2F5906EA718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045675599"/>
              </p:ext>
            </p:extLst>
          </p:nvPr>
        </p:nvGraphicFramePr>
        <p:xfrm>
          <a:off x="2639616" y="1875979"/>
          <a:ext cx="9842944" cy="247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2" name="Picture 2" descr="Ο Νικήτας Κακλαμάνης ψηφίστηκε νέος πρόεδρος της Βουλής με 247 ψήφους |  Athens Voic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r="6657"/>
          <a:stretch/>
        </p:blipFill>
        <p:spPr bwMode="auto">
          <a:xfrm>
            <a:off x="119336" y="1889471"/>
            <a:ext cx="3187956" cy="26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3352" y="4555292"/>
            <a:ext cx="27599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Ν. Κακλαμάνης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Πρόεδρος της Βουλής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474786-CBEB-AEEF-97C5-94D214B08DFF}"/>
              </a:ext>
            </a:extLst>
          </p:cNvPr>
          <p:cNvSpPr/>
          <p:nvPr/>
        </p:nvSpPr>
        <p:spPr bwMode="auto">
          <a:xfrm>
            <a:off x="3514379" y="2359760"/>
            <a:ext cx="8784976" cy="522308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506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6"/>
          <p:cNvSpPr>
            <a:spLocks noChangeArrowheads="1"/>
          </p:cNvSpPr>
          <p:nvPr/>
        </p:nvSpPr>
        <p:spPr bwMode="auto">
          <a:xfrm>
            <a:off x="5696331" y="5300664"/>
            <a:ext cx="38100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1379" name="Rectangle 2"/>
          <p:cNvSpPr>
            <a:spLocks noChangeArrowheads="1"/>
          </p:cNvSpPr>
          <p:nvPr/>
        </p:nvSpPr>
        <p:spPr bwMode="auto">
          <a:xfrm>
            <a:off x="57531" y="0"/>
            <a:ext cx="9448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Εικόνα/ Δημοτικότητα δημοσίων προσώπων</a:t>
            </a:r>
            <a:endParaRPr kumimoji="0" lang="en-US" altLang="el-GR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l-G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Αρχιε</a:t>
            </a:r>
            <a:r>
              <a:rPr kumimoji="0" lang="en-GB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ί</a:t>
            </a:r>
            <a:r>
              <a:rPr kumimoji="0" lang="en-GB" altLang="el-G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σκ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</a:t>
            </a:r>
            <a:r>
              <a:rPr kumimoji="0" lang="en-GB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πο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ς</a:t>
            </a:r>
            <a:r>
              <a:rPr kumimoji="0" lang="en-GB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GB" altLang="el-G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Αθηνών</a:t>
            </a:r>
            <a:r>
              <a:rPr kumimoji="0" lang="en-GB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και </a:t>
            </a:r>
            <a:r>
              <a:rPr kumimoji="0" lang="en-GB" altLang="el-G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Πάσης</a:t>
            </a:r>
            <a:r>
              <a:rPr kumimoji="0" lang="en-GB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GB" altLang="el-G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Ελλάδος</a:t>
            </a:r>
            <a:r>
              <a:rPr kumimoji="0" lang="en-GB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Ιερώνυμος</a:t>
            </a:r>
            <a:endParaRPr kumimoji="0" lang="en-US" altLang="el-GR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Θετικές κρίσεις (</a:t>
            </a:r>
            <a:r>
              <a:rPr kumimoji="0" lang="en-US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</a:t>
            </a: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Είναι από τους καλύτερους &amp; ευνοϊκή γνώμη</a:t>
            </a:r>
            <a:r>
              <a:rPr kumimoji="0" lang="en-US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”)</a:t>
            </a: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US" altLang="el-GR" sz="11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Αρνητικές κρίσεις (</a:t>
            </a:r>
            <a:r>
              <a:rPr kumimoji="0" lang="en-US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</a:t>
            </a: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Όχι ευνοϊκή γνώμη</a:t>
            </a:r>
            <a:r>
              <a:rPr kumimoji="0" lang="en-US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”)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</a:p>
        </p:txBody>
      </p:sp>
      <p:sp>
        <p:nvSpPr>
          <p:cNvPr id="101380" name="Text Box 3"/>
          <p:cNvSpPr txBox="1">
            <a:spLocks noChangeArrowheads="1"/>
          </p:cNvSpPr>
          <p:nvPr/>
        </p:nvSpPr>
        <p:spPr bwMode="auto">
          <a:xfrm>
            <a:off x="8822353" y="6147595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E44895-B8FF-40C8-8FEB-2F5906EA718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323458243"/>
              </p:ext>
            </p:extLst>
          </p:nvPr>
        </p:nvGraphicFramePr>
        <p:xfrm>
          <a:off x="2172142" y="905368"/>
          <a:ext cx="998696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73559" y="4529147"/>
            <a:ext cx="23515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Ιερώνυμος</a:t>
            </a:r>
            <a:endParaRPr kumimoji="0" lang="el-GR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Αρχιεπίσκοπος Αθηνών και Πάσης Ελλάδος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888358" y="1224319"/>
            <a:ext cx="8784976" cy="404481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9218" name="Picture 2" descr="Βιογραφικό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24"/>
          <a:stretch/>
        </p:blipFill>
        <p:spPr bwMode="auto">
          <a:xfrm>
            <a:off x="73559" y="1915401"/>
            <a:ext cx="2290065" cy="254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6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1AA67-D347-19F2-71CA-F7CAD3DB8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74706417-7845-43EC-9236-B2F1D19B41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5268A68-49D6-7B33-4589-703C1A0EBA90}"/>
              </a:ext>
            </a:extLst>
          </p:cNvPr>
          <p:cNvSpPr/>
          <p:nvPr/>
        </p:nvSpPr>
        <p:spPr>
          <a:xfrm>
            <a:off x="5735960" y="0"/>
            <a:ext cx="1728192" cy="6843227"/>
          </a:xfrm>
          <a:prstGeom prst="rect">
            <a:avLst/>
          </a:prstGeom>
          <a:solidFill>
            <a:srgbClr val="516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06CFF2-B152-3531-7EB2-1A663ACFBB38}"/>
              </a:ext>
            </a:extLst>
          </p:cNvPr>
          <p:cNvSpPr/>
          <p:nvPr/>
        </p:nvSpPr>
        <p:spPr>
          <a:xfrm>
            <a:off x="6177670" y="14773"/>
            <a:ext cx="1728192" cy="6843227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22957B-3688-3C19-D5DC-B756FE732EA6}"/>
              </a:ext>
            </a:extLst>
          </p:cNvPr>
          <p:cNvSpPr/>
          <p:nvPr/>
        </p:nvSpPr>
        <p:spPr>
          <a:xfrm>
            <a:off x="0" y="-14763"/>
            <a:ext cx="9470090" cy="6872763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1" name="Picture 4" descr="Documento για παρακολούθηση Ανδρουλάκη: Μέρος της έρευνας για διείσδυση της  Κίνας στην Ευρώπη - Οργισμένη απάντηση από τον πρόεδρο του ΠΑΣΟΚ | Έθνος">
            <a:extLst>
              <a:ext uri="{FF2B5EF4-FFF2-40B4-BE49-F238E27FC236}">
                <a16:creationId xmlns:a16="http://schemas.microsoft.com/office/drawing/2014/main" id="{558B3D1A-FFFC-5264-4564-D274B66C5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208" y="1659595"/>
            <a:ext cx="2725141" cy="177026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Κυριάκος Μητσοτάκης: Γιατί… δεν θέλει εκλογές τον Δεκαπενταύγουστο">
            <a:extLst>
              <a:ext uri="{FF2B5EF4-FFF2-40B4-BE49-F238E27FC236}">
                <a16:creationId xmlns:a16="http://schemas.microsoft.com/office/drawing/2014/main" id="{A499A189-1BC9-7874-F15A-162E5E95E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0" t="1648" r="12936" b="35362"/>
          <a:stretch/>
        </p:blipFill>
        <p:spPr bwMode="auto">
          <a:xfrm>
            <a:off x="9486087" y="0"/>
            <a:ext cx="2683404" cy="164483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Τσίπρας: Σε 24 ώρες γίναμε αξιωματική αντιπολίτευση, σε λίγους μήνες θα  γίνουμε κυβέρνηση">
            <a:extLst>
              <a:ext uri="{FF2B5EF4-FFF2-40B4-BE49-F238E27FC236}">
                <a16:creationId xmlns:a16="http://schemas.microsoft.com/office/drawing/2014/main" id="{564FBC19-3FCB-1A25-D880-BC83A6144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6087" y="3429000"/>
            <a:ext cx="2725141" cy="17841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" name="Picture 4" descr="Αυτή είναι η ιδρυτική διακήρυξη του κόμματος «Ελπίδα» της Μαρίας Καρυστιανού">
            <a:extLst>
              <a:ext uri="{FF2B5EF4-FFF2-40B4-BE49-F238E27FC236}">
                <a16:creationId xmlns:a16="http://schemas.microsoft.com/office/drawing/2014/main" id="{9961541F-2FE7-CEB8-1A1C-9BB5D7C9917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1686" t="17438" r="-1" b="30089"/>
          <a:stretch>
            <a:fillRect/>
          </a:stretch>
        </p:blipFill>
        <p:spPr>
          <a:xfrm>
            <a:off x="9486087" y="5227941"/>
            <a:ext cx="2704272" cy="16627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4042080A-38BA-4928-7862-504209413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E09B3E6-418D-4437-70C7-F161D58BF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79" y="2697951"/>
            <a:ext cx="4283185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ΔΗΜΟΤΙΚΟΤΗΤΑ ΔΡΩΝΤΩΝ: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Πολιτικών Αρχηγών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Υπουργοί- Αναπληρωτές Υπουργοί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altLang="el-G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Αυτοδιοικητικά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πρόσωπα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Προέδρος Δημοκρατίας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Πρόεδρος της Βουλής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Αρχιεπίσκοπος</a:t>
            </a: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466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C033BF-CBE5-6122-E8D2-673C54E77BE6}"/>
              </a:ext>
            </a:extLst>
          </p:cNvPr>
          <p:cNvSpPr/>
          <p:nvPr/>
        </p:nvSpPr>
        <p:spPr>
          <a:xfrm>
            <a:off x="6312024" y="0"/>
            <a:ext cx="1224136" cy="6843227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782984" y="-10080"/>
            <a:ext cx="1728192" cy="686808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2" descr="Η άδικη δικαιοσύνη μας – 24h.com.cy">
            <a:extLst>
              <a:ext uri="{FF2B5EF4-FFF2-40B4-BE49-F238E27FC236}">
                <a16:creationId xmlns:a16="http://schemas.microsoft.com/office/drawing/2014/main" id="{B4C4758C-1F23-6937-E0BD-1022ECC722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679921-88F7-8C55-9263-7B4167D35ECE}"/>
              </a:ext>
            </a:extLst>
          </p:cNvPr>
          <p:cNvSpPr/>
          <p:nvPr/>
        </p:nvSpPr>
        <p:spPr>
          <a:xfrm>
            <a:off x="5703580" y="-14763"/>
            <a:ext cx="3766510" cy="6872763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6" name="Text Box 4">
            <a:extLst>
              <a:ext uri="{FF2B5EF4-FFF2-40B4-BE49-F238E27FC236}">
                <a16:creationId xmlns:a16="http://schemas.microsoft.com/office/drawing/2014/main" id="{31544EC4-6919-8B2A-EC4A-E1F5A3FEF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id="{E6A5C3EC-BBC6-DC5D-C568-DD1EDEC69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036" y="2621332"/>
            <a:ext cx="377912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2000" b="1" u="none" dirty="0">
                <a:solidFill>
                  <a:prstClr val="white"/>
                </a:solidFill>
              </a:rPr>
              <a:t>ΔΗΜΟΤΙΚΟΤΗΑ ΔΡΩΝΤΩΝ: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2000" b="1" u="none" dirty="0">
                <a:solidFill>
                  <a:prstClr val="white"/>
                </a:solidFill>
              </a:rPr>
              <a:t>Δείκτες Αξιολόγησης Προσώπων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1A2E21-03E8-A5DB-555B-459A1F2D5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44" y="3722160"/>
            <a:ext cx="8097384" cy="166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25475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668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40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812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384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0" indent="0" eaLnBrk="1" hangingPunct="1"/>
            <a:r>
              <a:rPr lang="el-GR" altLang="el-GR" sz="1600" b="1" u="none" dirty="0">
                <a:solidFill>
                  <a:srgbClr val="FFFF00"/>
                </a:solidFill>
              </a:rPr>
              <a:t>Ι. </a:t>
            </a:r>
            <a:r>
              <a:rPr lang="el-GR" altLang="el-GR" sz="1600" b="1" u="none" dirty="0"/>
              <a:t>Εικόνα Πολιτικών Αρχηγών  </a:t>
            </a:r>
            <a:r>
              <a:rPr lang="en-US" altLang="el-GR" sz="1600" b="1" u="none" dirty="0"/>
              <a:t>/ </a:t>
            </a:r>
            <a:r>
              <a:rPr lang="el-GR" altLang="el-GR" sz="1600" b="1" u="none" dirty="0"/>
              <a:t>Δημοτικότητα </a:t>
            </a:r>
          </a:p>
          <a:p>
            <a:pPr marL="0" lvl="0" indent="0" eaLnBrk="1" hangingPunct="1"/>
            <a:r>
              <a:rPr lang="el-GR" altLang="el-GR" sz="1600" b="1" u="none" dirty="0">
                <a:solidFill>
                  <a:srgbClr val="FFFF00"/>
                </a:solidFill>
              </a:rPr>
              <a:t>ΙΙ. </a:t>
            </a:r>
            <a:r>
              <a:rPr lang="el-GR" altLang="el-GR" sz="1600" b="1" u="none" dirty="0"/>
              <a:t>Εικόνα /Δημοτικότητα μελών Κυβέρνησης- Υπουργών / Αναπληρωτών Υπουργών</a:t>
            </a:r>
          </a:p>
          <a:p>
            <a:pPr eaLnBrk="1" hangingPunct="1"/>
            <a:r>
              <a:rPr lang="en-US" altLang="el-GR" sz="1600" b="1" u="none" dirty="0">
                <a:solidFill>
                  <a:srgbClr val="FFFF00"/>
                </a:solidFill>
              </a:rPr>
              <a:t>III</a:t>
            </a:r>
            <a:r>
              <a:rPr lang="el-GR" altLang="el-GR" sz="1600" b="1" u="none" dirty="0">
                <a:solidFill>
                  <a:srgbClr val="FFFF00"/>
                </a:solidFill>
              </a:rPr>
              <a:t>. </a:t>
            </a:r>
            <a:r>
              <a:rPr lang="el-GR" altLang="el-GR" sz="1600" b="1" u="none" dirty="0"/>
              <a:t>Εικόνα/ Δημοτικότητα Αυτοδιοικητικών προσώπων σε Κεντρικούς Δήμους &amp; Περιφέρειες</a:t>
            </a:r>
          </a:p>
          <a:p>
            <a:pPr eaLnBrk="1" hangingPunct="1"/>
            <a:r>
              <a:rPr lang="en-US" altLang="el-GR" sz="1600" b="1" u="none" dirty="0">
                <a:solidFill>
                  <a:srgbClr val="FFFF00"/>
                </a:solidFill>
              </a:rPr>
              <a:t>IV</a:t>
            </a:r>
            <a:r>
              <a:rPr lang="el-GR" altLang="el-GR" sz="1600" b="1" u="none" dirty="0">
                <a:solidFill>
                  <a:srgbClr val="FFFF00"/>
                </a:solidFill>
              </a:rPr>
              <a:t>. </a:t>
            </a:r>
            <a:r>
              <a:rPr lang="el-GR" altLang="el-GR" sz="1600" b="1" u="none" dirty="0"/>
              <a:t>Εικόνα/ Δημοτικότητα δημόσιων προσώπων</a:t>
            </a:r>
            <a:r>
              <a:rPr lang="el-GR" altLang="el-GR" sz="1400" b="1" u="none" dirty="0"/>
              <a:t>  </a:t>
            </a:r>
          </a:p>
          <a:p>
            <a:pPr eaLnBrk="1" hangingPunct="1"/>
            <a:r>
              <a:rPr lang="el-GR" altLang="el-GR" sz="1400" i="1" u="none" dirty="0"/>
              <a:t>Π</a:t>
            </a:r>
            <a:r>
              <a:rPr lang="el-GR" altLang="el-GR" sz="1050" i="1" u="none" dirty="0"/>
              <a:t>ρόεδρος της Δημοκρατίας </a:t>
            </a:r>
            <a:r>
              <a:rPr lang="en-US" altLang="el-GR" sz="1050" i="1" u="none" dirty="0"/>
              <a:t>-</a:t>
            </a:r>
            <a:r>
              <a:rPr lang="el-GR" altLang="el-GR" sz="1050" i="1" u="none" dirty="0"/>
              <a:t>Αρχιεπίσκοπος Αθηνών και Πάσης Ελλάδος </a:t>
            </a:r>
            <a:r>
              <a:rPr lang="en-US" altLang="el-GR" sz="1050" i="1" u="none" dirty="0"/>
              <a:t>–</a:t>
            </a:r>
            <a:r>
              <a:rPr lang="el-GR" altLang="el-GR" sz="1050" i="1" u="none" dirty="0"/>
              <a:t> </a:t>
            </a:r>
          </a:p>
          <a:p>
            <a:pPr eaLnBrk="1" hangingPunct="1"/>
            <a:r>
              <a:rPr lang="el-GR" altLang="el-GR" sz="1050" i="1" u="none" dirty="0"/>
              <a:t>Πρόεδρος της Βουλής των Ελλήνων </a:t>
            </a:r>
          </a:p>
          <a:p>
            <a:pPr eaLnBrk="1" hangingPunct="1"/>
            <a:endParaRPr lang="el-GR" altLang="el-GR" sz="1400" b="1" i="1" u="none" dirty="0"/>
          </a:p>
        </p:txBody>
      </p:sp>
      <p:pic>
        <p:nvPicPr>
          <p:cNvPr id="4" name="Picture 4" descr="Documento για παρακολούθηση Ανδρουλάκη: Μέρος της έρευνας για διείσδυση της  Κίνας στην Ευρώπη - Οργισμένη απάντηση από τον πρόεδρο του ΠΑΣΟΚ | Έθνος">
            <a:extLst>
              <a:ext uri="{FF2B5EF4-FFF2-40B4-BE49-F238E27FC236}">
                <a16:creationId xmlns:a16="http://schemas.microsoft.com/office/drawing/2014/main" id="{549D053B-D2A6-24FC-834A-B2BBAD128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208" y="1659595"/>
            <a:ext cx="2725141" cy="177026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Τσίπρας: Σε 24 ώρες γίναμε αξιωματική αντιπολίτευση, σε λίγους μήνες θα  γίνουμε κυβέρνηση">
            <a:extLst>
              <a:ext uri="{FF2B5EF4-FFF2-40B4-BE49-F238E27FC236}">
                <a16:creationId xmlns:a16="http://schemas.microsoft.com/office/drawing/2014/main" id="{66237B1D-B6B7-EF24-4EAE-B1BE4CA04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6087" y="3429000"/>
            <a:ext cx="2725141" cy="17841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2" name="Picture 11" descr="Αυτή είναι η ιδρυτική διακήρυξη του κόμματος «Ελπίδα» της Μαρίας Καρυστιανού">
            <a:extLst>
              <a:ext uri="{FF2B5EF4-FFF2-40B4-BE49-F238E27FC236}">
                <a16:creationId xmlns:a16="http://schemas.microsoft.com/office/drawing/2014/main" id="{F884B69F-D45D-FE33-6F31-09F752501CE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686" t="17438" r="-1" b="30089"/>
          <a:stretch>
            <a:fillRect/>
          </a:stretch>
        </p:blipFill>
        <p:spPr>
          <a:xfrm>
            <a:off x="9486087" y="5227941"/>
            <a:ext cx="2704272" cy="16627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5" name="Picture 6" descr="Κυριάκος Μητσοτάκης: Γιατί… δεν θέλει εκλογές τον Δεκαπενταύγουστο">
            <a:extLst>
              <a:ext uri="{FF2B5EF4-FFF2-40B4-BE49-F238E27FC236}">
                <a16:creationId xmlns:a16="http://schemas.microsoft.com/office/drawing/2014/main" id="{5838173C-1A82-003E-FABF-77D3546713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0" t="1648" r="12936" b="35362"/>
          <a:stretch/>
        </p:blipFill>
        <p:spPr bwMode="auto">
          <a:xfrm>
            <a:off x="9486087" y="0"/>
            <a:ext cx="2683404" cy="164483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96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6" y="242799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036" y="2621332"/>
            <a:ext cx="3779129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ΔΗΜΟΤΙΚΟΤΗΤΑ ΔΡΩΝΤΩΝ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4558" y="3066510"/>
            <a:ext cx="518457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25475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668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40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812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384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25475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Εικόνα Πολιτικών Αρχηγών  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/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Δημοτικότητα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CD1B68-4474-783A-3FEA-CBBC3C3AFC6F}"/>
              </a:ext>
            </a:extLst>
          </p:cNvPr>
          <p:cNvSpPr/>
          <p:nvPr/>
        </p:nvSpPr>
        <p:spPr>
          <a:xfrm>
            <a:off x="5990585" y="0"/>
            <a:ext cx="1728192" cy="6843227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773256" y="-29536"/>
            <a:ext cx="1728192" cy="685799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Picture 2" descr="Η άδικη δικαιοσύνη μας – 24h.com.cy">
            <a:extLst>
              <a:ext uri="{FF2B5EF4-FFF2-40B4-BE49-F238E27FC236}">
                <a16:creationId xmlns:a16="http://schemas.microsoft.com/office/drawing/2014/main" id="{0803586D-E8AA-76FF-2F96-0B2BBAF5C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B2586D-FC33-A4CB-E4CC-0104D0E6A481}"/>
              </a:ext>
            </a:extLst>
          </p:cNvPr>
          <p:cNvSpPr/>
          <p:nvPr/>
        </p:nvSpPr>
        <p:spPr>
          <a:xfrm>
            <a:off x="5703580" y="-14763"/>
            <a:ext cx="3766510" cy="6872763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5" name="Picture 4" descr="Documento για παρακολούθηση Ανδρουλάκη: Μέρος της έρευνας για διείσδυση της  Κίνας στην Ευρώπη - Οργισμένη απάντηση από τον πρόεδρο του ΠΑΣΟΚ | Έθνος">
            <a:extLst>
              <a:ext uri="{FF2B5EF4-FFF2-40B4-BE49-F238E27FC236}">
                <a16:creationId xmlns:a16="http://schemas.microsoft.com/office/drawing/2014/main" id="{01134ACD-1492-A12B-92BA-9D993CE21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208" y="1659595"/>
            <a:ext cx="2725141" cy="177026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Τσίπρας: Σε 24 ώρες γίναμε αξιωματική αντιπολίτευση, σε λίγους μήνες θα  γίνουμε κυβέρνηση">
            <a:extLst>
              <a:ext uri="{FF2B5EF4-FFF2-40B4-BE49-F238E27FC236}">
                <a16:creationId xmlns:a16="http://schemas.microsoft.com/office/drawing/2014/main" id="{C2FB35B0-8BAE-FF3B-529F-32D212A2F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6087" y="3429000"/>
            <a:ext cx="2725141" cy="17841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6" name="Picture 15" descr="Αυτή είναι η ιδρυτική διακήρυξη του κόμματος «Ελπίδα» της Μαρίας Καρυστιανού">
            <a:extLst>
              <a:ext uri="{FF2B5EF4-FFF2-40B4-BE49-F238E27FC236}">
                <a16:creationId xmlns:a16="http://schemas.microsoft.com/office/drawing/2014/main" id="{A2840FE8-8BA0-3FA5-9767-B58B8040CCD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686" t="17438" r="-1" b="30089"/>
          <a:stretch>
            <a:fillRect/>
          </a:stretch>
        </p:blipFill>
        <p:spPr>
          <a:xfrm>
            <a:off x="9486087" y="5227941"/>
            <a:ext cx="2704272" cy="16627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" name="Picture 6" descr="Κυριάκος Μητσοτάκης: Γιατί… δεν θέλει εκλογές τον Δεκαπενταύγουστο">
            <a:extLst>
              <a:ext uri="{FF2B5EF4-FFF2-40B4-BE49-F238E27FC236}">
                <a16:creationId xmlns:a16="http://schemas.microsoft.com/office/drawing/2014/main" id="{544AF5FA-5B94-E9B9-B057-5C1F14C07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0" t="1648" r="12936" b="35362"/>
          <a:stretch/>
        </p:blipFill>
        <p:spPr bwMode="auto">
          <a:xfrm>
            <a:off x="9486087" y="0"/>
            <a:ext cx="2683404" cy="164483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139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2"/>
          <p:cNvSpPr>
            <a:spLocks noChangeArrowheads="1"/>
          </p:cNvSpPr>
          <p:nvPr/>
        </p:nvSpPr>
        <p:spPr bwMode="auto">
          <a:xfrm>
            <a:off x="191344" y="-60074"/>
            <a:ext cx="957336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Εικόνα- </a:t>
            </a:r>
            <a:r>
              <a:rPr kumimoji="0" lang="el-GR" altLang="el-GR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Δημοτικότητα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Πολιτικών Αρχηγών </a:t>
            </a:r>
            <a:endParaRPr kumimoji="0" lang="el-GR" altLang="el-G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Θετικές κρίσεις : «Είναι από τους καλύτερους &amp;</a:t>
            </a:r>
            <a:r>
              <a:rPr kumimoji="0" lang="en-US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Ευνοϊκή γνώμη»/ Αρνητικές κρίσεις : «Όχι ευνοϊκή γνώμη»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Σύνολο ερωτηθέντων (Ν=2000)</a:t>
            </a:r>
            <a:endParaRPr kumimoji="0" lang="en-GB" altLang="el-GR" sz="14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5622925" y="72723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l-GR" sz="24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48" name="Picture 8" descr="Νίκος Ανδρουλάκης | Πρόεδρος ΠΑΣΟΚ - Κίνημα Αλλαγής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5907" r="14782" b="38769"/>
          <a:stretch/>
        </p:blipFill>
        <p:spPr bwMode="auto">
          <a:xfrm>
            <a:off x="-3441522" y="10475723"/>
            <a:ext cx="369406" cy="2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9336360" y="230946"/>
            <a:ext cx="140493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Ιούλιος 2026</a:t>
            </a:r>
          </a:p>
        </p:txBody>
      </p: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1134753597"/>
              </p:ext>
            </p:extLst>
          </p:nvPr>
        </p:nvGraphicFramePr>
        <p:xfrm>
          <a:off x="455223" y="1011965"/>
          <a:ext cx="1070370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" name="Ink 29"/>
              <p14:cNvContentPartPr/>
              <p14:nvPr/>
            </p14:nvContentPartPr>
            <p14:xfrm>
              <a:off x="8867576" y="4392095"/>
              <a:ext cx="360" cy="3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63976" y="4388495"/>
                <a:ext cx="7560" cy="756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569126" y="6196082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6A1AB80-AAD4-C4BE-4C28-496205734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540631"/>
              </p:ext>
            </p:extLst>
          </p:nvPr>
        </p:nvGraphicFramePr>
        <p:xfrm>
          <a:off x="11096431" y="1259425"/>
          <a:ext cx="609600" cy="479645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22994860"/>
                    </a:ext>
                  </a:extLst>
                </a:gridCol>
              </a:tblGrid>
              <a:tr h="36895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690146"/>
                  </a:ext>
                </a:extLst>
              </a:tr>
              <a:tr h="36895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136824"/>
                  </a:ext>
                </a:extLst>
              </a:tr>
              <a:tr h="36895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2506686"/>
                  </a:ext>
                </a:extLst>
              </a:tr>
              <a:tr h="36895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407691"/>
                  </a:ext>
                </a:extLst>
              </a:tr>
              <a:tr h="36895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862550"/>
                  </a:ext>
                </a:extLst>
              </a:tr>
              <a:tr h="36895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868155"/>
                  </a:ext>
                </a:extLst>
              </a:tr>
              <a:tr h="36895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335752"/>
                  </a:ext>
                </a:extLst>
              </a:tr>
              <a:tr h="36895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017692"/>
                  </a:ext>
                </a:extLst>
              </a:tr>
              <a:tr h="36895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516009"/>
                  </a:ext>
                </a:extLst>
              </a:tr>
              <a:tr h="36895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125198"/>
                  </a:ext>
                </a:extLst>
              </a:tr>
              <a:tr h="36895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773071"/>
                  </a:ext>
                </a:extLst>
              </a:tr>
              <a:tr h="36895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5220552"/>
                  </a:ext>
                </a:extLst>
              </a:tr>
              <a:tr h="36895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640815"/>
                  </a:ext>
                </a:extLst>
              </a:tr>
            </a:tbl>
          </a:graphicData>
        </a:graphic>
      </p:graphicFrame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0868946" y="590678"/>
            <a:ext cx="1064569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Διαφορά με Δεκ</a:t>
            </a:r>
            <a:r>
              <a:rPr lang="el-GR" altLang="el-GR" sz="1100" u="none" dirty="0">
                <a:solidFill>
                  <a:srgbClr val="000000"/>
                </a:solidFill>
              </a:rPr>
              <a:t> 2025</a:t>
            </a:r>
            <a:endParaRPr kumimoji="0" lang="el-GR" altLang="el-G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073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7" y="2439440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036" y="2621332"/>
            <a:ext cx="377912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ΔΗΜΟΤΙΚΟΤΗΤΑ ΔΡΩΝΤΩΝ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1095" y="3032357"/>
            <a:ext cx="518457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25475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668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40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812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384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25475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Εικόνα /Δημοτικότητα μελών Κυβέρνησης- Υπουργών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8E87CC-1F12-8617-9E6F-5FCB558FA8D8}"/>
              </a:ext>
            </a:extLst>
          </p:cNvPr>
          <p:cNvSpPr/>
          <p:nvPr/>
        </p:nvSpPr>
        <p:spPr>
          <a:xfrm>
            <a:off x="5735960" y="0"/>
            <a:ext cx="1728192" cy="6843227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600056" y="-29536"/>
            <a:ext cx="1901011" cy="6872763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21" name="Picture 6" descr="Κυριάκος Μητσοτάκης: Γιατί… δεν θέλει εκλογές τον Δεκαπενταύγουστο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0" t="1648" r="12936" b="35362"/>
          <a:stretch/>
        </p:blipFill>
        <p:spPr bwMode="auto">
          <a:xfrm>
            <a:off x="8501067" y="-14773"/>
            <a:ext cx="3690933" cy="25745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104" y="2621332"/>
            <a:ext cx="5144796" cy="42204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1778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5"/>
          <p:cNvSpPr txBox="1">
            <a:spLocks noChangeArrowheads="1"/>
          </p:cNvSpPr>
          <p:nvPr/>
        </p:nvSpPr>
        <p:spPr bwMode="auto">
          <a:xfrm>
            <a:off x="119336" y="0"/>
            <a:ext cx="566167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Μ.Ο. Δη</a:t>
            </a:r>
            <a:r>
              <a:rPr kumimoji="0" lang="el-GR" altLang="el-G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μοτικοτήτων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Υπουργοί - Κυβερνητικός εκπρόσωπος 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900" b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Θετικές κρίσεις ("Είναι από τους καλύτερους &amp; ευνοϊκή γνώμη“)  Αρνητικές κρίσεις ("Όχι ευνοϊκή γνώμη")</a:t>
            </a:r>
            <a:r>
              <a:rPr kumimoji="0" lang="el-GR" altLang="el-GR" sz="1000" b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Ν=2000</a:t>
            </a:r>
          </a:p>
        </p:txBody>
      </p:sp>
      <p:sp>
        <p:nvSpPr>
          <p:cNvPr id="94213" name="Text Box 6"/>
          <p:cNvSpPr txBox="1">
            <a:spLocks noChangeArrowheads="1"/>
          </p:cNvSpPr>
          <p:nvPr/>
        </p:nvSpPr>
        <p:spPr bwMode="auto">
          <a:xfrm>
            <a:off x="7985125" y="269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9192344" y="6524682"/>
            <a:ext cx="2540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E44895-B8FF-40C8-8FEB-2F5906EA718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9C29E85-371B-54C0-FA57-CFAE215E9D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3168335"/>
              </p:ext>
            </p:extLst>
          </p:nvPr>
        </p:nvGraphicFramePr>
        <p:xfrm>
          <a:off x="407368" y="781939"/>
          <a:ext cx="1159328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7E538D9-A124-9013-D04D-DBA33FBE4D8B}"/>
              </a:ext>
            </a:extLst>
          </p:cNvPr>
          <p:cNvSpPr txBox="1"/>
          <p:nvPr/>
        </p:nvSpPr>
        <p:spPr>
          <a:xfrm>
            <a:off x="623392" y="781939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</a:p>
        </p:txBody>
      </p:sp>
      <p:pic>
        <p:nvPicPr>
          <p:cNvPr id="4100" name="Picture 4" descr="832,609 Black White People Icons Royalty-Free Images, Stock Photos &amp;  Pictures | Shutterstock">
            <a:extLst>
              <a:ext uri="{FF2B5EF4-FFF2-40B4-BE49-F238E27FC236}">
                <a16:creationId xmlns:a16="http://schemas.microsoft.com/office/drawing/2014/main" id="{C832453C-E643-A156-5CBC-9EB1150CF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0" t="20987" r="46640" b="63650"/>
          <a:stretch/>
        </p:blipFill>
        <p:spPr bwMode="auto">
          <a:xfrm>
            <a:off x="7346091" y="3444374"/>
            <a:ext cx="988567" cy="125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832,609 Black White People Icons Royalty-Free Images, Stock Photos &amp;  Pictures | Shutterstock">
            <a:extLst>
              <a:ext uri="{FF2B5EF4-FFF2-40B4-BE49-F238E27FC236}">
                <a16:creationId xmlns:a16="http://schemas.microsoft.com/office/drawing/2014/main" id="{C1F1975E-DBA3-3F3C-FDAD-C3A9C74099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9" t="36737" r="22001" b="48563"/>
          <a:stretch/>
        </p:blipFill>
        <p:spPr bwMode="auto">
          <a:xfrm>
            <a:off x="2281867" y="3429000"/>
            <a:ext cx="1081400" cy="122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832,609 Black White People Icons Royalty-Free Images, Stock Photos &amp;  Pictures | Shutterstock">
            <a:extLst>
              <a:ext uri="{FF2B5EF4-FFF2-40B4-BE49-F238E27FC236}">
                <a16:creationId xmlns:a16="http://schemas.microsoft.com/office/drawing/2014/main" id="{957F879E-7689-C2A7-465F-4A409BAB28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9" t="36737" r="22001" b="48563"/>
          <a:stretch/>
        </p:blipFill>
        <p:spPr bwMode="auto">
          <a:xfrm>
            <a:off x="9005482" y="3429000"/>
            <a:ext cx="1081400" cy="122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832,609 Black White People Icons Royalty-Free Images, Stock Photos &amp;  Pictures | Shutterstock">
            <a:extLst>
              <a:ext uri="{FF2B5EF4-FFF2-40B4-BE49-F238E27FC236}">
                <a16:creationId xmlns:a16="http://schemas.microsoft.com/office/drawing/2014/main" id="{C832453C-E643-A156-5CBC-9EB1150CF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0" t="20987" r="46640" b="63650"/>
          <a:stretch/>
        </p:blipFill>
        <p:spPr bwMode="auto">
          <a:xfrm>
            <a:off x="5601716" y="3433806"/>
            <a:ext cx="988567" cy="125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832,609 Black White People Icons Royalty-Free Images, Stock Photos &amp;  Pictures | Shutterstock">
            <a:extLst>
              <a:ext uri="{FF2B5EF4-FFF2-40B4-BE49-F238E27FC236}">
                <a16:creationId xmlns:a16="http://schemas.microsoft.com/office/drawing/2014/main" id="{47500F27-6E9A-5980-7034-8F4B6A5548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0" t="20987" r="46640" b="63650"/>
          <a:stretch/>
        </p:blipFill>
        <p:spPr bwMode="auto">
          <a:xfrm>
            <a:off x="3988208" y="3487153"/>
            <a:ext cx="988567" cy="125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698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5"/>
          <p:cNvSpPr txBox="1">
            <a:spLocks noChangeArrowheads="1"/>
          </p:cNvSpPr>
          <p:nvPr/>
        </p:nvSpPr>
        <p:spPr bwMode="auto">
          <a:xfrm>
            <a:off x="119336" y="0"/>
            <a:ext cx="719934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Εικόνα μελών Κυβέρνησης /Δημοτικότητα </a:t>
            </a: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el-GR" altLang="el-GR" sz="1400" b="1" i="0" u="sng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Υπουργοί - Κυβερνητικός εκπρόσωπο</a:t>
            </a: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ς) 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900" b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Θετικές κρίσεις ("Είναι από τους καλύτερους &amp; ευνοϊκή γνώμη“)  Αρνητικές κρίσεις ("Όχι ευνοϊκή γνώμη")</a:t>
            </a:r>
            <a:r>
              <a:rPr kumimoji="0" lang="el-GR" altLang="el-GR" sz="1000" b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Ν=2000</a:t>
            </a:r>
          </a:p>
        </p:txBody>
      </p:sp>
      <p:sp>
        <p:nvSpPr>
          <p:cNvPr id="94213" name="Text Box 6"/>
          <p:cNvSpPr txBox="1">
            <a:spLocks noChangeArrowheads="1"/>
          </p:cNvSpPr>
          <p:nvPr/>
        </p:nvSpPr>
        <p:spPr bwMode="auto">
          <a:xfrm>
            <a:off x="7985125" y="269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259259258"/>
              </p:ext>
            </p:extLst>
          </p:nvPr>
        </p:nvGraphicFramePr>
        <p:xfrm>
          <a:off x="839416" y="498475"/>
          <a:ext cx="9969178" cy="5984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9192344" y="6524682"/>
            <a:ext cx="2540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E44895-B8FF-40C8-8FEB-2F5906EA718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0FBF49-F56F-4258-9DD0-A992964ECD04}"/>
              </a:ext>
            </a:extLst>
          </p:cNvPr>
          <p:cNvSpPr txBox="1"/>
          <p:nvPr/>
        </p:nvSpPr>
        <p:spPr>
          <a:xfrm>
            <a:off x="7104112" y="21207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Ιεράρχηση με βάση την Ευνοϊκή Γνώμη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endParaRPr kumimoji="0" lang="el-GR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10372015" y="860602"/>
            <a:ext cx="140493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  <a:defRPr/>
            </a:pPr>
            <a:r>
              <a:rPr lang="el-GR" altLang="el-GR" sz="1800" b="1" u="none" dirty="0">
                <a:solidFill>
                  <a:srgbClr val="000000"/>
                </a:solidFill>
              </a:rPr>
              <a:t>Ιούλιος 2026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F1F46B5-F5C1-A499-B0CB-30C757892979}"/>
              </a:ext>
            </a:extLst>
          </p:cNvPr>
          <p:cNvCxnSpPr>
            <a:cxnSpLocks/>
          </p:cNvCxnSpPr>
          <p:nvPr/>
        </p:nvCxnSpPr>
        <p:spPr bwMode="auto">
          <a:xfrm>
            <a:off x="1550700" y="3429000"/>
            <a:ext cx="878497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D4D7F97-D8D8-C637-BB9E-FEEACD5E1D95}"/>
              </a:ext>
            </a:extLst>
          </p:cNvPr>
          <p:cNvSpPr txBox="1"/>
          <p:nvPr/>
        </p:nvSpPr>
        <p:spPr>
          <a:xfrm>
            <a:off x="10355934" y="2031829"/>
            <a:ext cx="1583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 Πρώτοι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8E40691F-C6FE-AC98-830F-1131BF2472ED}"/>
              </a:ext>
            </a:extLst>
          </p:cNvPr>
          <p:cNvSpPr/>
          <p:nvPr/>
        </p:nvSpPr>
        <p:spPr bwMode="auto">
          <a:xfrm>
            <a:off x="10151372" y="1170874"/>
            <a:ext cx="409124" cy="2262978"/>
          </a:xfrm>
          <a:prstGeom prst="rightBrace">
            <a:avLst>
              <a:gd name="adj1" fmla="val 8333"/>
              <a:gd name="adj2" fmla="val 49559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47AAE7-E4BF-3C68-0609-A84AA654B28E}"/>
              </a:ext>
            </a:extLst>
          </p:cNvPr>
          <p:cNvSpPr/>
          <p:nvPr/>
        </p:nvSpPr>
        <p:spPr bwMode="auto">
          <a:xfrm>
            <a:off x="0" y="686318"/>
            <a:ext cx="12192000" cy="579708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9047173-2D9C-167E-5DAB-15BF3DEAD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8532" y="1528936"/>
            <a:ext cx="6446837" cy="10156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l-GR" altLang="en-US" sz="2000" u="none" dirty="0"/>
              <a:t>Η Εικόνα των Μελών της Κυβέρνησης (Υπουργών και Κυβερνητικού Εκπροσώπου) καθώς και Δημάρχων /  Περιφερειαρχών της Χώρας υπάρχει στο πλήρες </a:t>
            </a:r>
            <a:r>
              <a:rPr lang="en-US" altLang="en-US" sz="2000" u="none" dirty="0"/>
              <a:t>Report</a:t>
            </a:r>
            <a:endParaRPr lang="el-GR" altLang="en-US" sz="2000" i="0" u="none" dirty="0"/>
          </a:p>
        </p:txBody>
      </p:sp>
    </p:spTree>
    <p:extLst>
      <p:ext uri="{BB962C8B-B14F-4D97-AF65-F5344CB8AC3E}">
        <p14:creationId xmlns:p14="http://schemas.microsoft.com/office/powerpoint/2010/main" val="142561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84" y="2414101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036" y="2621332"/>
            <a:ext cx="3779129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2000" b="1" u="none" dirty="0">
                <a:solidFill>
                  <a:prstClr val="white"/>
                </a:solidFill>
              </a:rPr>
              <a:t>ΔΗΜΟΤΙΚΟΤΗΤΑ ΔΡΩΝΤΩΝ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3332" y="3079149"/>
            <a:ext cx="518457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25475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668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40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812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384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25475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ΙΙΑ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Εικόνα /Δημοτικότητα Αναπληρωτών Υπουργών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5735960" y="0"/>
            <a:ext cx="1728192" cy="6843227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672064" y="-49484"/>
            <a:ext cx="1829760" cy="6907484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5" name="Picture 6" descr="Κυριάκος Μητσοτάκης: Γιατί… δεν θέλει εκλογές τον Δεκαπενταύγουστο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0" t="1648" r="12936" b="35362"/>
          <a:stretch/>
        </p:blipFill>
        <p:spPr bwMode="auto">
          <a:xfrm>
            <a:off x="8501067" y="-14773"/>
            <a:ext cx="3690933" cy="285293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088" y="2852936"/>
            <a:ext cx="5288812" cy="39888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0382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5"/>
          <p:cNvSpPr txBox="1">
            <a:spLocks noChangeArrowheads="1"/>
          </p:cNvSpPr>
          <p:nvPr/>
        </p:nvSpPr>
        <p:spPr bwMode="auto">
          <a:xfrm>
            <a:off x="119336" y="0"/>
            <a:ext cx="620990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ΙΙΑ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Εικόνα μελών Κυβέρνησης /Δημοτικότητα </a:t>
            </a: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(Αναπληρωτές </a:t>
            </a:r>
            <a:r>
              <a:rPr kumimoji="0" lang="el-GR" altLang="el-GR" sz="1400" b="1" i="0" u="sng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Υπουργοί </a:t>
            </a: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 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900" b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Θετικές κρίσεις ("Είναι από τους καλύτερους &amp; ευνοϊκή γνώμη“)  Αρνητικές κρίσεις ("Όχι ευνοϊκή γνώμη")</a:t>
            </a:r>
            <a:r>
              <a:rPr kumimoji="0" lang="el-GR" altLang="el-GR" sz="1000" b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Ν=2000</a:t>
            </a:r>
          </a:p>
        </p:txBody>
      </p:sp>
      <p:sp>
        <p:nvSpPr>
          <p:cNvPr id="94213" name="Text Box 6"/>
          <p:cNvSpPr txBox="1">
            <a:spLocks noChangeArrowheads="1"/>
          </p:cNvSpPr>
          <p:nvPr/>
        </p:nvSpPr>
        <p:spPr bwMode="auto">
          <a:xfrm>
            <a:off x="7985125" y="269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99474407"/>
              </p:ext>
            </p:extLst>
          </p:nvPr>
        </p:nvGraphicFramePr>
        <p:xfrm>
          <a:off x="982779" y="1541056"/>
          <a:ext cx="9753154" cy="394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9192344" y="6525344"/>
            <a:ext cx="2540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E44895-B8FF-40C8-8FEB-2F5906EA718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04112" y="129143"/>
            <a:ext cx="4082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Ιεράρχηση με βάση την Ευνοϊκή Γνώμη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endParaRPr kumimoji="0" lang="el-GR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0128448" y="739750"/>
            <a:ext cx="140493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  <a:defRPr/>
            </a:pPr>
            <a:r>
              <a:rPr lang="el-GR" altLang="el-GR" sz="1800" b="1" u="none" dirty="0">
                <a:solidFill>
                  <a:srgbClr val="000000"/>
                </a:solidFill>
              </a:rPr>
              <a:t>Ιούλιος 2026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9CA3D9-3E57-7C4D-20A5-12B92643D3DD}"/>
              </a:ext>
            </a:extLst>
          </p:cNvPr>
          <p:cNvSpPr/>
          <p:nvPr/>
        </p:nvSpPr>
        <p:spPr bwMode="auto">
          <a:xfrm>
            <a:off x="0" y="1196752"/>
            <a:ext cx="12192000" cy="52866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1D14B98D-F6FE-48F0-60B6-F501B20A3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8532" y="1528936"/>
            <a:ext cx="6446837" cy="10156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l-GR" altLang="en-US" sz="2000" u="none" dirty="0"/>
              <a:t>Η Εικόνα των Μελών της Κυβέρνησης (Υπουργών και Κυβερνητικού Εκπροσώπου) καθώς και Δημάρχων /  Περιφερειαρχών της Χώρας υπάρχει στο πλήρες </a:t>
            </a:r>
            <a:r>
              <a:rPr lang="en-US" altLang="en-US" sz="2000" u="none" dirty="0"/>
              <a:t>Report</a:t>
            </a:r>
            <a:endParaRPr lang="el-GR" altLang="en-US" sz="2000" i="0" u="none" dirty="0"/>
          </a:p>
        </p:txBody>
      </p:sp>
    </p:spTree>
    <p:extLst>
      <p:ext uri="{BB962C8B-B14F-4D97-AF65-F5344CB8AC3E}">
        <p14:creationId xmlns:p14="http://schemas.microsoft.com/office/powerpoint/2010/main" val="3161635977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2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49486</TotalTime>
  <Words>609</Words>
  <Application>Microsoft Office PowerPoint</Application>
  <PresentationFormat>Widescreen</PresentationFormat>
  <Paragraphs>120</Paragraphs>
  <Slides>14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Avenir Next LT Pro</vt:lpstr>
      <vt:lpstr>Calibri</vt:lpstr>
      <vt:lpstr>Sagona Book</vt:lpstr>
      <vt:lpstr>The Hand Extrablack</vt:lpstr>
      <vt:lpstr>Times New Roman</vt:lpstr>
      <vt:lpstr>BlobVTI</vt:lpstr>
      <vt:lpstr>3_Default Design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MRB Hellas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ΔΕΙΚΤΕΣ ΕΙΚΟΝΑΣ ΠΡΟΣΩΠΩΝ</dc:title>
  <dc:creator>MRB Hellas SA</dc:creator>
  <cp:lastModifiedBy>Tasos Velissaridis</cp:lastModifiedBy>
  <cp:revision>2600</cp:revision>
  <cp:lastPrinted>2026-07-08T15:55:32Z</cp:lastPrinted>
  <dcterms:created xsi:type="dcterms:W3CDTF">2004-07-22T11:06:41Z</dcterms:created>
  <dcterms:modified xsi:type="dcterms:W3CDTF">2026-07-08T20:38:09Z</dcterms:modified>
</cp:coreProperties>
</file>