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5" r:id="rId2"/>
  </p:sldMasterIdLst>
  <p:notesMasterIdLst>
    <p:notesMasterId r:id="rId19"/>
  </p:notesMasterIdLst>
  <p:handoutMasterIdLst>
    <p:handoutMasterId r:id="rId20"/>
  </p:handoutMasterIdLst>
  <p:sldIdLst>
    <p:sldId id="1656" r:id="rId3"/>
    <p:sldId id="1689" r:id="rId4"/>
    <p:sldId id="1690" r:id="rId5"/>
    <p:sldId id="1662" r:id="rId6"/>
    <p:sldId id="1667" r:id="rId7"/>
    <p:sldId id="1665" r:id="rId8"/>
    <p:sldId id="1735" r:id="rId9"/>
    <p:sldId id="1669" r:id="rId10"/>
    <p:sldId id="1671" r:id="rId11"/>
    <p:sldId id="1706" r:id="rId12"/>
    <p:sldId id="1712" r:id="rId13"/>
    <p:sldId id="1716" r:id="rId14"/>
    <p:sldId id="1693" r:id="rId15"/>
    <p:sldId id="1719" r:id="rId16"/>
    <p:sldId id="1710" r:id="rId17"/>
    <p:sldId id="1695" r:id="rId18"/>
  </p:sldIdLst>
  <p:sldSz cx="12192000" cy="6858000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0FF"/>
    <a:srgbClr val="00B0F0"/>
    <a:srgbClr val="CCCCFF"/>
    <a:srgbClr val="FF9933"/>
    <a:srgbClr val="FF00FF"/>
    <a:srgbClr val="6600FF"/>
    <a:srgbClr val="FFFFFF"/>
    <a:srgbClr val="FFCCC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6187" autoAdjust="0"/>
  </p:normalViewPr>
  <p:slideViewPr>
    <p:cSldViewPr>
      <p:cViewPr varScale="1">
        <p:scale>
          <a:sx n="82" d="100"/>
          <a:sy n="82" d="100"/>
        </p:scale>
        <p:origin x="68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791348600508924"/>
          <c:y val="3.898305084745763E-2"/>
          <c:w val="0.58985428963954967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</c:v>
                </c:pt>
                <c:pt idx="1">
                  <c:v>17.7</c:v>
                </c:pt>
                <c:pt idx="2">
                  <c:v>18.5</c:v>
                </c:pt>
                <c:pt idx="3">
                  <c:v>50.3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04436928"/>
        <c:axId val="-1104425504"/>
      </c:barChart>
      <c:catAx>
        <c:axId val="-110443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5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0442550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6928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6322335082683"/>
          <c:y val="2.9512118375252364E-2"/>
          <c:w val="0.90427350427350461"/>
          <c:h val="0.840738955823293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13"/>
                <c:pt idx="0">
                  <c:v>8</c:v>
                </c:pt>
                <c:pt idx="1">
                  <c:v>12.1</c:v>
                </c:pt>
                <c:pt idx="2">
                  <c:v>13.5</c:v>
                </c:pt>
                <c:pt idx="3">
                  <c:v>11.6</c:v>
                </c:pt>
                <c:pt idx="4">
                  <c:v>13.5</c:v>
                </c:pt>
                <c:pt idx="5">
                  <c:v>12.9</c:v>
                </c:pt>
                <c:pt idx="6">
                  <c:v>13</c:v>
                </c:pt>
                <c:pt idx="7">
                  <c:v>15.2</c:v>
                </c:pt>
                <c:pt idx="8">
                  <c:v>21.1</c:v>
                </c:pt>
                <c:pt idx="9">
                  <c:v>21.1</c:v>
                </c:pt>
                <c:pt idx="10">
                  <c:v>23.7</c:v>
                </c:pt>
                <c:pt idx="11">
                  <c:v>27</c:v>
                </c:pt>
                <c:pt idx="12">
                  <c:v>23.1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2D6-4C70-ACBF-54935ECEFEE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ΔΕΚΕΜΒΡΙΟΣ 2019</c:v>
                </c:pt>
                <c:pt idx="1">
                  <c:v>ΙΟΥΝΙΟΣ 2020</c:v>
                </c:pt>
                <c:pt idx="2">
                  <c:v>ΔΕΚΕΜΒΡΙΟΣ 2020</c:v>
                </c:pt>
                <c:pt idx="3">
                  <c:v>ΙΟΥΝΙΟΣ 2021</c:v>
                </c:pt>
                <c:pt idx="4">
                  <c:v>ΔΕΚΕΜΒΡΙΟΣ 2021</c:v>
                </c:pt>
                <c:pt idx="5">
                  <c:v>ΙΟΥΝΙΟΣ 2022</c:v>
                </c:pt>
                <c:pt idx="6">
                  <c:v>ΔΕΚΕΜΒΡΙΟΣ 2022</c:v>
                </c:pt>
                <c:pt idx="7">
                  <c:v>ΔΕΚΕΜΒΡΙΟΣ 2023</c:v>
                </c:pt>
                <c:pt idx="8">
                  <c:v>ΙΟΥΛΙΟΣ 2024</c:v>
                </c:pt>
                <c:pt idx="9">
                  <c:v>ΔΕΚΕΜΒΡΙΟΣ 2024</c:v>
                </c:pt>
                <c:pt idx="10">
                  <c:v>ΙΟΥΝΙΟΣ 2025</c:v>
                </c:pt>
                <c:pt idx="11">
                  <c:v>ΔΕΚΕΜΒΡΙΟΣ 2025</c:v>
                </c:pt>
                <c:pt idx="12">
                  <c:v>ΙΟΥΛΙΟΣ 2026</c:v>
                </c:pt>
              </c:strCache>
            </c:strRef>
          </c:cat>
          <c:val>
            <c:numRef>
              <c:f>Sheet1!$B$3:$N$3</c:f>
              <c:numCache>
                <c:formatCode>General</c:formatCode>
                <c:ptCount val="13"/>
                <c:pt idx="0">
                  <c:v>89.4</c:v>
                </c:pt>
                <c:pt idx="1">
                  <c:v>78.3</c:v>
                </c:pt>
                <c:pt idx="2">
                  <c:v>77.3</c:v>
                </c:pt>
                <c:pt idx="3">
                  <c:v>80.2</c:v>
                </c:pt>
                <c:pt idx="4">
                  <c:v>79.7</c:v>
                </c:pt>
                <c:pt idx="5">
                  <c:v>80</c:v>
                </c:pt>
                <c:pt idx="6">
                  <c:v>79.400000000000006</c:v>
                </c:pt>
                <c:pt idx="7">
                  <c:v>79.599999999999994</c:v>
                </c:pt>
                <c:pt idx="8">
                  <c:v>75.3</c:v>
                </c:pt>
                <c:pt idx="9">
                  <c:v>74.900000000000006</c:v>
                </c:pt>
                <c:pt idx="10">
                  <c:v>71.099999999999994</c:v>
                </c:pt>
                <c:pt idx="11">
                  <c:v>67.599999999999994</c:v>
                </c:pt>
                <c:pt idx="12">
                  <c:v>70.7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2D6-4C70-ACBF-54935ECEF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51145504"/>
        <c:axId val="-1151141696"/>
      </c:lineChart>
      <c:catAx>
        <c:axId val="-11511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511416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550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5774789199635014"/>
          <c:y val="4.0446311131784519E-2"/>
          <c:w val="0.43526635332859581"/>
          <c:h val="6.487301885235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315274375001638"/>
          <c:y val="6.8041930667652795E-2"/>
          <c:w val="0.63486005089058595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10.1</c:v>
                </c:pt>
                <c:pt idx="1">
                  <c:v>17.8</c:v>
                </c:pt>
                <c:pt idx="2">
                  <c:v>25.7</c:v>
                </c:pt>
                <c:pt idx="3">
                  <c:v>39.6</c:v>
                </c:pt>
                <c:pt idx="4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392426224"/>
        <c:axId val="-1199900464"/>
      </c:barChart>
      <c:catAx>
        <c:axId val="-139242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99900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999004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39242622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1962967281774"/>
          <c:y val="2.1702044362990197E-2"/>
          <c:w val="0.90427350427350461"/>
          <c:h val="0.840738955823293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ΔΕΚΕΜΒΡΙΟΣ 2023</c:v>
                </c:pt>
                <c:pt idx="1">
                  <c:v>ΙΟΥΛΙΟΣ 2024</c:v>
                </c:pt>
                <c:pt idx="2">
                  <c:v>ΔΕΚΕΜΒΡΙΟΣ 2024</c:v>
                </c:pt>
                <c:pt idx="3">
                  <c:v>ΙΟΥΝΙΟΣ 2025</c:v>
                </c:pt>
                <c:pt idx="4">
                  <c:v>ΔΕΚΕΜΒΡΙΟΣ 2025</c:v>
                </c:pt>
                <c:pt idx="5">
                  <c:v>ΙΟΥΛΙΟΣ 2026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14.5</c:v>
                </c:pt>
                <c:pt idx="1">
                  <c:v>20.100000000000001</c:v>
                </c:pt>
                <c:pt idx="2">
                  <c:v>19.8</c:v>
                </c:pt>
                <c:pt idx="3">
                  <c:v>33.4</c:v>
                </c:pt>
                <c:pt idx="4">
                  <c:v>33.6</c:v>
                </c:pt>
                <c:pt idx="5">
                  <c:v>27.9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12D-46B3-9585-1D79030A28C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Sheet1!$B$1:$G$1</c:f>
              <c:strCache>
                <c:ptCount val="6"/>
                <c:pt idx="0">
                  <c:v>ΔΕΚΕΜΒΡΙΟΣ 2023</c:v>
                </c:pt>
                <c:pt idx="1">
                  <c:v>ΙΟΥΛΙΟΣ 2024</c:v>
                </c:pt>
                <c:pt idx="2">
                  <c:v>ΔΕΚΕΜΒΡΙΟΣ 2024</c:v>
                </c:pt>
                <c:pt idx="3">
                  <c:v>ΙΟΥΝΙΟΣ 2025</c:v>
                </c:pt>
                <c:pt idx="4">
                  <c:v>ΔΕΚΕΜΒΡΙΟΣ 2025</c:v>
                </c:pt>
                <c:pt idx="5">
                  <c:v>ΙΟΥΛΙΟΣ 2026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79.900000000000006</c:v>
                </c:pt>
                <c:pt idx="1">
                  <c:v>75.5</c:v>
                </c:pt>
                <c:pt idx="2">
                  <c:v>75.099999999999994</c:v>
                </c:pt>
                <c:pt idx="3">
                  <c:v>62.8</c:v>
                </c:pt>
                <c:pt idx="4">
                  <c:v>62.3</c:v>
                </c:pt>
                <c:pt idx="5">
                  <c:v>65.3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12D-46B3-9585-1D79030A2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51145504"/>
        <c:axId val="-1151141696"/>
      </c:lineChart>
      <c:catAx>
        <c:axId val="-11511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511416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550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565671183841648"/>
          <c:y val="2.5553459475633814E-2"/>
          <c:w val="0.43526635332859581"/>
          <c:h val="6.487301885235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188703514905482"/>
          <c:y val="6.8041930667652836E-2"/>
          <c:w val="0.63486005089058595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5.8</c:v>
                </c:pt>
                <c:pt idx="1">
                  <c:v>8</c:v>
                </c:pt>
                <c:pt idx="2">
                  <c:v>25.1</c:v>
                </c:pt>
                <c:pt idx="3">
                  <c:v>54.2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392426224"/>
        <c:axId val="-1199900464"/>
      </c:barChart>
      <c:catAx>
        <c:axId val="-139242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99900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999004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39242622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1962967281774"/>
          <c:y val="2.1702044362990197E-2"/>
          <c:w val="0.90427350427350461"/>
          <c:h val="0.840738955823293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ΙΟΥΛΙΟΣ 2024</c:v>
                </c:pt>
                <c:pt idx="1">
                  <c:v>ΔΕΚΕΜΒΡΙΟΣ 2024</c:v>
                </c:pt>
                <c:pt idx="2">
                  <c:v>ΙΟΥΝΙΟΣ 2025</c:v>
                </c:pt>
                <c:pt idx="3">
                  <c:v>ΔΕΚΕΜΒΡΙΟΣ 2025</c:v>
                </c:pt>
                <c:pt idx="4">
                  <c:v>ΙΟΥΛΙΟΣ 2026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11.9</c:v>
                </c:pt>
                <c:pt idx="1">
                  <c:v>16.899999999999999</c:v>
                </c:pt>
                <c:pt idx="2">
                  <c:v>14</c:v>
                </c:pt>
                <c:pt idx="3">
                  <c:v>16.899999999999999</c:v>
                </c:pt>
                <c:pt idx="4">
                  <c:v>13.8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8AD-40CD-A19D-941E6B1ABC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Sheet1!$B$1:$F$1</c:f>
              <c:strCache>
                <c:ptCount val="5"/>
                <c:pt idx="0">
                  <c:v>ΙΟΥΛΙΟΣ 2024</c:v>
                </c:pt>
                <c:pt idx="1">
                  <c:v>ΔΕΚΕΜΒΡΙΟΣ 2024</c:v>
                </c:pt>
                <c:pt idx="2">
                  <c:v>ΙΟΥΝΙΟΣ 2025</c:v>
                </c:pt>
                <c:pt idx="3">
                  <c:v>ΔΕΚΕΜΒΡΙΟΣ 2025</c:v>
                </c:pt>
                <c:pt idx="4">
                  <c:v>ΙΟΥΛΙΟΣ 2026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79.3</c:v>
                </c:pt>
                <c:pt idx="1">
                  <c:v>77.400000000000006</c:v>
                </c:pt>
                <c:pt idx="2">
                  <c:v>80.8</c:v>
                </c:pt>
                <c:pt idx="3">
                  <c:v>76.599999999999994</c:v>
                </c:pt>
                <c:pt idx="4">
                  <c:v>79.3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8AD-40CD-A19D-941E6B1AB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51145504"/>
        <c:axId val="-1151141696"/>
      </c:lineChart>
      <c:catAx>
        <c:axId val="-11511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1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511416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45504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565671183841648"/>
          <c:y val="2.5553459475633814E-2"/>
          <c:w val="0.43526635332859581"/>
          <c:h val="6.487301885235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2997887880346793"/>
          <c:y val="6.8041930667652836E-2"/>
          <c:w val="0.63486005089058595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3.2</c:v>
                </c:pt>
                <c:pt idx="1">
                  <c:v>12.2</c:v>
                </c:pt>
                <c:pt idx="2">
                  <c:v>22.1</c:v>
                </c:pt>
                <c:pt idx="3">
                  <c:v>55.6</c:v>
                </c:pt>
                <c:pt idx="4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392426224"/>
        <c:axId val="-1199900464"/>
      </c:barChart>
      <c:catAx>
        <c:axId val="-139242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99900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999004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39242622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26014802318497"/>
          <c:y val="2.2902068337858239E-2"/>
          <c:w val="0.82282373815499865"/>
          <c:h val="0.7762265000337877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ΝΔ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Sheet1!$B$2:$Y$2</c:f>
              <c:numCache>
                <c:formatCode>General</c:formatCode>
                <c:ptCount val="24"/>
                <c:pt idx="0">
                  <c:v>26.3</c:v>
                </c:pt>
                <c:pt idx="1">
                  <c:v>25.7</c:v>
                </c:pt>
                <c:pt idx="2">
                  <c:v>24.2</c:v>
                </c:pt>
                <c:pt idx="3">
                  <c:v>23.4</c:v>
                </c:pt>
                <c:pt idx="4">
                  <c:v>22.2</c:v>
                </c:pt>
                <c:pt idx="5">
                  <c:v>22.2</c:v>
                </c:pt>
                <c:pt idx="6">
                  <c:v>21.9</c:v>
                </c:pt>
                <c:pt idx="7">
                  <c:v>21.4</c:v>
                </c:pt>
                <c:pt idx="8">
                  <c:v>20.8</c:v>
                </c:pt>
                <c:pt idx="9">
                  <c:v>20.7</c:v>
                </c:pt>
                <c:pt idx="10">
                  <c:v>20.6</c:v>
                </c:pt>
                <c:pt idx="11">
                  <c:v>20.399999999999999</c:v>
                </c:pt>
                <c:pt idx="12">
                  <c:v>20.100000000000001</c:v>
                </c:pt>
                <c:pt idx="13">
                  <c:v>20.100000000000001</c:v>
                </c:pt>
                <c:pt idx="14">
                  <c:v>20</c:v>
                </c:pt>
                <c:pt idx="15">
                  <c:v>19.899999999999999</c:v>
                </c:pt>
                <c:pt idx="16">
                  <c:v>19.5</c:v>
                </c:pt>
                <c:pt idx="17">
                  <c:v>19.399999999999999</c:v>
                </c:pt>
                <c:pt idx="18">
                  <c:v>19.2</c:v>
                </c:pt>
                <c:pt idx="19">
                  <c:v>19.100000000000001</c:v>
                </c:pt>
                <c:pt idx="20">
                  <c:v>18.899999999999999</c:v>
                </c:pt>
                <c:pt idx="21">
                  <c:v>18.399999999999999</c:v>
                </c:pt>
                <c:pt idx="22">
                  <c:v>18.100000000000001</c:v>
                </c:pt>
                <c:pt idx="23">
                  <c:v>17.600000000000001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2C0-41C7-B59A-8E201C9CD07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ΠΑΣΟΚ - ΚΙΝΑΛ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Sheet1!$B$3:$Y$3</c:f>
              <c:numCache>
                <c:formatCode>General</c:formatCode>
                <c:ptCount val="24"/>
                <c:pt idx="0">
                  <c:v>10.1</c:v>
                </c:pt>
                <c:pt idx="1">
                  <c:v>6.9</c:v>
                </c:pt>
                <c:pt idx="2">
                  <c:v>9.4</c:v>
                </c:pt>
                <c:pt idx="3">
                  <c:v>9</c:v>
                </c:pt>
                <c:pt idx="4">
                  <c:v>7.6</c:v>
                </c:pt>
                <c:pt idx="5">
                  <c:v>9.8000000000000007</c:v>
                </c:pt>
                <c:pt idx="6">
                  <c:v>10.5</c:v>
                </c:pt>
                <c:pt idx="7">
                  <c:v>9.6999999999999993</c:v>
                </c:pt>
                <c:pt idx="8">
                  <c:v>9.8000000000000007</c:v>
                </c:pt>
                <c:pt idx="9">
                  <c:v>6.3</c:v>
                </c:pt>
                <c:pt idx="10">
                  <c:v>7.3</c:v>
                </c:pt>
                <c:pt idx="11">
                  <c:v>7.6</c:v>
                </c:pt>
                <c:pt idx="12">
                  <c:v>7.2</c:v>
                </c:pt>
                <c:pt idx="13">
                  <c:v>10.1</c:v>
                </c:pt>
                <c:pt idx="14">
                  <c:v>7.7</c:v>
                </c:pt>
                <c:pt idx="15">
                  <c:v>9.1999999999999993</c:v>
                </c:pt>
                <c:pt idx="16">
                  <c:v>7.8</c:v>
                </c:pt>
                <c:pt idx="17">
                  <c:v>10.3</c:v>
                </c:pt>
                <c:pt idx="18">
                  <c:v>9.5</c:v>
                </c:pt>
                <c:pt idx="19">
                  <c:v>8.3000000000000007</c:v>
                </c:pt>
                <c:pt idx="20">
                  <c:v>10.1</c:v>
                </c:pt>
                <c:pt idx="21">
                  <c:v>9.6999999999999993</c:v>
                </c:pt>
                <c:pt idx="22">
                  <c:v>7.4</c:v>
                </c:pt>
                <c:pt idx="23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2C0-41C7-B59A-8E201C9CD07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ΕΛΑΣ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Sheet1!$B$4:$Y$4</c:f>
              <c:numCache>
                <c:formatCode>General</c:formatCode>
                <c:ptCount val="24"/>
                <c:pt idx="0">
                  <c:v>12.7</c:v>
                </c:pt>
                <c:pt idx="1">
                  <c:v>12.4</c:v>
                </c:pt>
                <c:pt idx="2">
                  <c:v>13.5</c:v>
                </c:pt>
                <c:pt idx="3">
                  <c:v>10</c:v>
                </c:pt>
                <c:pt idx="4">
                  <c:v>13.2</c:v>
                </c:pt>
                <c:pt idx="5">
                  <c:v>11.9</c:v>
                </c:pt>
                <c:pt idx="6">
                  <c:v>12.5</c:v>
                </c:pt>
                <c:pt idx="7">
                  <c:v>11.2</c:v>
                </c:pt>
                <c:pt idx="8">
                  <c:v>12.9</c:v>
                </c:pt>
                <c:pt idx="9">
                  <c:v>11.1</c:v>
                </c:pt>
                <c:pt idx="10">
                  <c:v>13.3</c:v>
                </c:pt>
                <c:pt idx="11">
                  <c:v>13.3</c:v>
                </c:pt>
                <c:pt idx="12">
                  <c:v>11.9</c:v>
                </c:pt>
                <c:pt idx="13">
                  <c:v>12.7</c:v>
                </c:pt>
                <c:pt idx="14">
                  <c:v>11</c:v>
                </c:pt>
                <c:pt idx="15">
                  <c:v>13.8</c:v>
                </c:pt>
                <c:pt idx="16">
                  <c:v>13.7</c:v>
                </c:pt>
                <c:pt idx="17">
                  <c:v>12.5</c:v>
                </c:pt>
                <c:pt idx="18">
                  <c:v>11.3</c:v>
                </c:pt>
                <c:pt idx="19">
                  <c:v>13</c:v>
                </c:pt>
                <c:pt idx="20">
                  <c:v>12.6</c:v>
                </c:pt>
                <c:pt idx="21">
                  <c:v>11.4</c:v>
                </c:pt>
                <c:pt idx="22">
                  <c:v>13.3</c:v>
                </c:pt>
                <c:pt idx="23">
                  <c:v>11.9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2C0-41C7-B59A-8E201C9CD07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Ελπίδα για την Δημοκρατία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Sheet1!$B$5:$Y$5</c:f>
              <c:numCache>
                <c:formatCode>General</c:formatCode>
                <c:ptCount val="24"/>
                <c:pt idx="0">
                  <c:v>6.1</c:v>
                </c:pt>
                <c:pt idx="1">
                  <c:v>4.0999999999999996</c:v>
                </c:pt>
                <c:pt idx="2">
                  <c:v>6.4</c:v>
                </c:pt>
                <c:pt idx="3">
                  <c:v>6.1</c:v>
                </c:pt>
                <c:pt idx="4">
                  <c:v>5.5</c:v>
                </c:pt>
                <c:pt idx="5">
                  <c:v>7.2</c:v>
                </c:pt>
                <c:pt idx="6">
                  <c:v>7</c:v>
                </c:pt>
                <c:pt idx="7">
                  <c:v>7.1</c:v>
                </c:pt>
                <c:pt idx="8">
                  <c:v>9.5</c:v>
                </c:pt>
                <c:pt idx="9">
                  <c:v>4.8</c:v>
                </c:pt>
                <c:pt idx="10">
                  <c:v>7.6</c:v>
                </c:pt>
                <c:pt idx="11">
                  <c:v>5.0999999999999996</c:v>
                </c:pt>
                <c:pt idx="12">
                  <c:v>4.3</c:v>
                </c:pt>
                <c:pt idx="13">
                  <c:v>7.5</c:v>
                </c:pt>
                <c:pt idx="14">
                  <c:v>4.5</c:v>
                </c:pt>
                <c:pt idx="15">
                  <c:v>5.7</c:v>
                </c:pt>
                <c:pt idx="16">
                  <c:v>5.8</c:v>
                </c:pt>
                <c:pt idx="17">
                  <c:v>6.3</c:v>
                </c:pt>
                <c:pt idx="18">
                  <c:v>6.2</c:v>
                </c:pt>
                <c:pt idx="19">
                  <c:v>6.7</c:v>
                </c:pt>
                <c:pt idx="20">
                  <c:v>8</c:v>
                </c:pt>
                <c:pt idx="21">
                  <c:v>7.1</c:v>
                </c:pt>
                <c:pt idx="22">
                  <c:v>5.2</c:v>
                </c:pt>
                <c:pt idx="23">
                  <c:v>9.6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C6C-4BE9-9D33-F8DB93EE71D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ΚΑΝΕΝΑ ΚΟΜΜΑ</c:v>
                </c:pt>
              </c:strCache>
            </c:strRef>
          </c:tx>
          <c:spPr>
            <a:ln w="381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Sheet1!$B$1:$Y$1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Sheet1!$B$6:$Y$6</c:f>
              <c:numCache>
                <c:formatCode>General</c:formatCode>
                <c:ptCount val="24"/>
                <c:pt idx="0">
                  <c:v>16</c:v>
                </c:pt>
                <c:pt idx="1">
                  <c:v>14.7</c:v>
                </c:pt>
                <c:pt idx="2">
                  <c:v>16.3</c:v>
                </c:pt>
                <c:pt idx="3">
                  <c:v>17.899999999999999</c:v>
                </c:pt>
                <c:pt idx="4">
                  <c:v>16.3</c:v>
                </c:pt>
                <c:pt idx="5">
                  <c:v>17.899999999999999</c:v>
                </c:pt>
                <c:pt idx="6">
                  <c:v>18</c:v>
                </c:pt>
                <c:pt idx="7">
                  <c:v>17.100000000000001</c:v>
                </c:pt>
                <c:pt idx="8">
                  <c:v>14.8</c:v>
                </c:pt>
                <c:pt idx="9">
                  <c:v>20.100000000000001</c:v>
                </c:pt>
                <c:pt idx="10">
                  <c:v>16.8</c:v>
                </c:pt>
                <c:pt idx="11">
                  <c:v>18.399999999999999</c:v>
                </c:pt>
                <c:pt idx="12">
                  <c:v>17</c:v>
                </c:pt>
                <c:pt idx="13">
                  <c:v>16.899999999999999</c:v>
                </c:pt>
                <c:pt idx="14">
                  <c:v>21</c:v>
                </c:pt>
                <c:pt idx="15">
                  <c:v>16</c:v>
                </c:pt>
                <c:pt idx="16">
                  <c:v>16.7</c:v>
                </c:pt>
                <c:pt idx="17">
                  <c:v>16.8</c:v>
                </c:pt>
                <c:pt idx="18">
                  <c:v>20.7</c:v>
                </c:pt>
                <c:pt idx="19">
                  <c:v>15.9</c:v>
                </c:pt>
                <c:pt idx="20">
                  <c:v>15.9</c:v>
                </c:pt>
                <c:pt idx="21">
                  <c:v>18.2</c:v>
                </c:pt>
                <c:pt idx="22">
                  <c:v>19.100000000000001</c:v>
                </c:pt>
                <c:pt idx="23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6C-4BE9-9D33-F8DB93EE7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82180560"/>
        <c:axId val="-1082171856"/>
      </c:lineChart>
      <c:catAx>
        <c:axId val="-108218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-10821718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82171856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1904749136777889E-2"/>
              <c:y val="0.42067313555502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l-GR"/>
          </a:p>
        </c:txPr>
        <c:crossAx val="-1082180560"/>
        <c:crosses val="autoZero"/>
        <c:crossBetween val="between"/>
        <c:majorUnit val="40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Narrow" panose="020B0004020202020204" pitchFamily="34" charset="0"/>
                <a:ea typeface="+mn-ea"/>
                <a:cs typeface="+mn-cs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702970297029719E-2"/>
          <c:y val="4.7368421052631712E-2"/>
          <c:w val="0.96888260254596892"/>
          <c:h val="0.942105263157895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8443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1-7CD7-4B86-922D-6065E048F350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3-7CD7-4B86-922D-6065E048F350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5-7CD7-4B86-922D-6065E048F350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7-7CD7-4B86-922D-6065E048F35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9-7CD7-4B86-922D-6065E048F350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B-7CD7-4B86-922D-6065E048F35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D-7CD7-4B86-922D-6065E048F350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0F-7CD7-4B86-922D-6065E048F350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1-7CD7-4B86-922D-6065E048F350}"/>
              </c:ext>
            </c:extLst>
          </c:dPt>
          <c:dPt>
            <c:idx val="9"/>
            <c:invertIfNegative val="0"/>
            <c:bubble3D val="0"/>
            <c:spPr>
              <a:solidFill>
                <a:srgbClr val="FF9933"/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3-7CD7-4B86-922D-6065E048F35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5-7CD7-4B86-922D-6065E048F35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8443">
                <a:noFill/>
              </a:ln>
            </c:spPr>
            <c:extLst>
              <c:ext xmlns:c16="http://schemas.microsoft.com/office/drawing/2014/chart" uri="{C3380CC4-5D6E-409C-BE32-E72D297353CC}">
                <c16:uniqueId val="{00000016-DD47-4A31-963B-55BEE88C60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Sheet1!$A$2:$A$15</c:f>
              <c:strCache>
                <c:ptCount val="14"/>
                <c:pt idx="0">
                  <c:v>ΝΔ</c:v>
                </c:pt>
                <c:pt idx="1">
                  <c:v>ΕΛΑΣ</c:v>
                </c:pt>
                <c:pt idx="2">
                  <c:v>ΠΑΣΟΚ - ΚΙΝΑΛ</c:v>
                </c:pt>
                <c:pt idx="3">
                  <c:v>Ελπίδα για την Δημοκρατία</c:v>
                </c:pt>
                <c:pt idx="4">
                  <c:v>ΚΚΕ</c:v>
                </c:pt>
                <c:pt idx="5">
                  <c:v>ΕΛΛΗΝΙΚΗ ΛΥΣΗ</c:v>
                </c:pt>
                <c:pt idx="6">
                  <c:v>ΠΛΕΥΣΗ ΕΛΕΥΘΕΡΙΑΣ</c:v>
                </c:pt>
                <c:pt idx="7">
                  <c:v>ΦΩΝΗ ΛΟΓΙΚΗΣ</c:v>
                </c:pt>
                <c:pt idx="8">
                  <c:v>ΔΗΜΟΚΡΑΤΕΣ – ΚΑΣ/ΛΑΚΗΣ</c:v>
                </c:pt>
                <c:pt idx="9">
                  <c:v>ΣΥΡΙΖΑ</c:v>
                </c:pt>
                <c:pt idx="10">
                  <c:v>Μέρα 25</c:v>
                </c:pt>
                <c:pt idx="11">
                  <c:v>ΑΛΛΟ</c:v>
                </c:pt>
                <c:pt idx="12">
                  <c:v>ΚΑΝΕΝΑ ΚΟΜΜΑ</c:v>
                </c:pt>
                <c:pt idx="13">
                  <c:v>ΔΞ/ΔΑ</c:v>
                </c:pt>
              </c:strCache>
            </c:strRef>
          </c:cat>
          <c:val>
            <c:numRef>
              <c:f>Sheet1!$B$2:$B$15</c:f>
              <c:numCache>
                <c:formatCode>0.0</c:formatCode>
                <c:ptCount val="14"/>
                <c:pt idx="0">
                  <c:v>20.837500000000002</c:v>
                </c:pt>
                <c:pt idx="1">
                  <c:v>12.379166666666668</c:v>
                </c:pt>
                <c:pt idx="2">
                  <c:v>8.7624999999999993</c:v>
                </c:pt>
                <c:pt idx="3">
                  <c:v>6.3916666666666657</c:v>
                </c:pt>
                <c:pt idx="4">
                  <c:v>6.1541666666666659</c:v>
                </c:pt>
                <c:pt idx="5">
                  <c:v>6.8583333333333316</c:v>
                </c:pt>
                <c:pt idx="6">
                  <c:v>4.2375000000000007</c:v>
                </c:pt>
                <c:pt idx="7">
                  <c:v>3.3000000000000003</c:v>
                </c:pt>
                <c:pt idx="8">
                  <c:v>0.82916666666666661</c:v>
                </c:pt>
                <c:pt idx="9">
                  <c:v>1.8666666666666663</c:v>
                </c:pt>
                <c:pt idx="10">
                  <c:v>2.2416666666666667</c:v>
                </c:pt>
                <c:pt idx="11">
                  <c:v>3.1</c:v>
                </c:pt>
                <c:pt idx="12">
                  <c:v>17.345833333333335</c:v>
                </c:pt>
                <c:pt idx="13">
                  <c:v>5.729166666666667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CD7-4B86-922D-6065E048F3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-1082174576"/>
        <c:axId val="-1082179472"/>
      </c:barChart>
      <c:catAx>
        <c:axId val="-108217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082179472"/>
        <c:crosses val="autoZero"/>
        <c:auto val="1"/>
        <c:lblAlgn val="ctr"/>
        <c:lblOffset val="100"/>
        <c:noMultiLvlLbl val="0"/>
      </c:catAx>
      <c:valAx>
        <c:axId val="-1082179472"/>
        <c:scaling>
          <c:orientation val="minMax"/>
          <c:max val="6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1082174576"/>
        <c:crosses val="autoZero"/>
        <c:crossBetween val="between"/>
        <c:majorUnit val="10"/>
        <c:minorUnit val="10"/>
      </c:valAx>
      <c:spPr>
        <a:noFill/>
        <a:ln w="2844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35897435897506E-2"/>
          <c:y val="9.5132743362831867E-2"/>
          <c:w val="0.90427350427350461"/>
          <c:h val="0.78359170770547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Sheet1!$C$1:$X$1</c:f>
              <c:strCache>
                <c:ptCount val="22"/>
                <c:pt idx="0">
                  <c:v>ΙΟΥΛ. 
2014</c:v>
                </c:pt>
                <c:pt idx="1">
                  <c:v>ΔΕΚ. 
2014</c:v>
                </c:pt>
                <c:pt idx="2">
                  <c:v>ΦΕΒ.
2016</c:v>
                </c:pt>
                <c:pt idx="3">
                  <c:v>ΙΟΥΝ. 
2016</c:v>
                </c:pt>
                <c:pt idx="4">
                  <c:v>ΔΕΚ. 
2016</c:v>
                </c:pt>
                <c:pt idx="5">
                  <c:v>ΙΟΥΝ.
2017</c:v>
                </c:pt>
                <c:pt idx="6">
                  <c:v>ΔΕΚ. 
2017</c:v>
                </c:pt>
                <c:pt idx="7">
                  <c:v>ΙΟΥΝ. 
2018</c:v>
                </c:pt>
                <c:pt idx="8">
                  <c:v>ΔΕΚ. 
2018</c:v>
                </c:pt>
                <c:pt idx="9">
                  <c:v>ΔΕΚ. 
2019</c:v>
                </c:pt>
                <c:pt idx="10">
                  <c:v>ΙΟΥΝ. 
2020</c:v>
                </c:pt>
                <c:pt idx="11">
                  <c:v>ΔΕΚ. 
2020</c:v>
                </c:pt>
                <c:pt idx="12">
                  <c:v>ΙΟΥΝ. 
2021</c:v>
                </c:pt>
                <c:pt idx="13">
                  <c:v>ΔΕΚ. 
2021</c:v>
                </c:pt>
                <c:pt idx="14">
                  <c:v>ΙΟΥΝ. 
2022</c:v>
                </c:pt>
                <c:pt idx="15">
                  <c:v>ΔΕΚ. 
2022</c:v>
                </c:pt>
                <c:pt idx="16">
                  <c:v>ΔΕΚ. 
2023</c:v>
                </c:pt>
                <c:pt idx="17">
                  <c:v>ΙΟΥΛ. 
2024</c:v>
                </c:pt>
                <c:pt idx="18">
                  <c:v>ΔΕΚ. 
2024</c:v>
                </c:pt>
                <c:pt idx="19">
                  <c:v>ΙΟΥΝ. 
2025</c:v>
                </c:pt>
                <c:pt idx="20">
                  <c:v>ΔΕΚ. 
2025</c:v>
                </c:pt>
                <c:pt idx="21">
                  <c:v>ΙΟΥΛ. 
2026</c:v>
                </c:pt>
              </c:strCache>
            </c:strRef>
          </c:cat>
          <c:val>
            <c:numRef>
              <c:f>Sheet1!$C$2:$X$2</c:f>
              <c:numCache>
                <c:formatCode>General</c:formatCode>
                <c:ptCount val="22"/>
                <c:pt idx="0">
                  <c:v>21.7</c:v>
                </c:pt>
                <c:pt idx="1">
                  <c:v>23.9</c:v>
                </c:pt>
                <c:pt idx="2">
                  <c:v>31.9</c:v>
                </c:pt>
                <c:pt idx="3">
                  <c:v>30.7</c:v>
                </c:pt>
                <c:pt idx="4">
                  <c:v>30.8</c:v>
                </c:pt>
                <c:pt idx="5">
                  <c:v>31.6</c:v>
                </c:pt>
                <c:pt idx="6">
                  <c:v>32.6</c:v>
                </c:pt>
                <c:pt idx="7">
                  <c:v>32.200000000000003</c:v>
                </c:pt>
                <c:pt idx="8">
                  <c:v>33.9</c:v>
                </c:pt>
                <c:pt idx="9">
                  <c:v>42.2</c:v>
                </c:pt>
                <c:pt idx="10">
                  <c:v>49.7</c:v>
                </c:pt>
                <c:pt idx="11">
                  <c:v>42.4</c:v>
                </c:pt>
                <c:pt idx="12">
                  <c:v>38.6</c:v>
                </c:pt>
                <c:pt idx="13">
                  <c:v>37.799999999999997</c:v>
                </c:pt>
                <c:pt idx="14">
                  <c:v>33.799999999999997</c:v>
                </c:pt>
                <c:pt idx="15">
                  <c:v>33.1</c:v>
                </c:pt>
                <c:pt idx="16">
                  <c:v>39.799999999999997</c:v>
                </c:pt>
                <c:pt idx="17">
                  <c:v>28.6</c:v>
                </c:pt>
                <c:pt idx="18">
                  <c:v>30.2</c:v>
                </c:pt>
                <c:pt idx="19">
                  <c:v>30</c:v>
                </c:pt>
                <c:pt idx="20">
                  <c:v>28.1</c:v>
                </c:pt>
                <c:pt idx="21">
                  <c:v>27.8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5EB-4B0A-939D-A6378A3786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Sheet1!$C$1:$X$1</c:f>
              <c:strCache>
                <c:ptCount val="22"/>
                <c:pt idx="0">
                  <c:v>ΙΟΥΛ. 
2014</c:v>
                </c:pt>
                <c:pt idx="1">
                  <c:v>ΔΕΚ. 
2014</c:v>
                </c:pt>
                <c:pt idx="2">
                  <c:v>ΦΕΒ.
2016</c:v>
                </c:pt>
                <c:pt idx="3">
                  <c:v>ΙΟΥΝ. 
2016</c:v>
                </c:pt>
                <c:pt idx="4">
                  <c:v>ΔΕΚ. 
2016</c:v>
                </c:pt>
                <c:pt idx="5">
                  <c:v>ΙΟΥΝ.
2017</c:v>
                </c:pt>
                <c:pt idx="6">
                  <c:v>ΔΕΚ. 
2017</c:v>
                </c:pt>
                <c:pt idx="7">
                  <c:v>ΙΟΥΝ. 
2018</c:v>
                </c:pt>
                <c:pt idx="8">
                  <c:v>ΔΕΚ. 
2018</c:v>
                </c:pt>
                <c:pt idx="9">
                  <c:v>ΔΕΚ. 
2019</c:v>
                </c:pt>
                <c:pt idx="10">
                  <c:v>ΙΟΥΝ. 
2020</c:v>
                </c:pt>
                <c:pt idx="11">
                  <c:v>ΔΕΚ. 
2020</c:v>
                </c:pt>
                <c:pt idx="12">
                  <c:v>ΙΟΥΝ. 
2021</c:v>
                </c:pt>
                <c:pt idx="13">
                  <c:v>ΔΕΚ. 
2021</c:v>
                </c:pt>
                <c:pt idx="14">
                  <c:v>ΙΟΥΝ. 
2022</c:v>
                </c:pt>
                <c:pt idx="15">
                  <c:v>ΔΕΚ. 
2022</c:v>
                </c:pt>
                <c:pt idx="16">
                  <c:v>ΔΕΚ. 
2023</c:v>
                </c:pt>
                <c:pt idx="17">
                  <c:v>ΙΟΥΛ. 
2024</c:v>
                </c:pt>
                <c:pt idx="18">
                  <c:v>ΔΕΚ. 
2024</c:v>
                </c:pt>
                <c:pt idx="19">
                  <c:v>ΙΟΥΝ. 
2025</c:v>
                </c:pt>
                <c:pt idx="20">
                  <c:v>ΔΕΚ. 
2025</c:v>
                </c:pt>
                <c:pt idx="21">
                  <c:v>ΙΟΥΛ. 
2026</c:v>
                </c:pt>
              </c:strCache>
            </c:strRef>
          </c:cat>
          <c:val>
            <c:numRef>
              <c:f>Sheet1!$C$3:$X$3</c:f>
              <c:numCache>
                <c:formatCode>General</c:formatCode>
                <c:ptCount val="22"/>
                <c:pt idx="0">
                  <c:v>77</c:v>
                </c:pt>
                <c:pt idx="1">
                  <c:v>75.2</c:v>
                </c:pt>
                <c:pt idx="2">
                  <c:v>66.3</c:v>
                </c:pt>
                <c:pt idx="3">
                  <c:v>68</c:v>
                </c:pt>
                <c:pt idx="4">
                  <c:v>68.5</c:v>
                </c:pt>
                <c:pt idx="5">
                  <c:v>67.2</c:v>
                </c:pt>
                <c:pt idx="6">
                  <c:v>66</c:v>
                </c:pt>
                <c:pt idx="7">
                  <c:v>65.900000000000006</c:v>
                </c:pt>
                <c:pt idx="8">
                  <c:v>65.5</c:v>
                </c:pt>
                <c:pt idx="9">
                  <c:v>56.5</c:v>
                </c:pt>
                <c:pt idx="10">
                  <c:v>45.8</c:v>
                </c:pt>
                <c:pt idx="11">
                  <c:v>53.5</c:v>
                </c:pt>
                <c:pt idx="12">
                  <c:v>57.7</c:v>
                </c:pt>
                <c:pt idx="13">
                  <c:v>59.3</c:v>
                </c:pt>
                <c:pt idx="14">
                  <c:v>62.1</c:v>
                </c:pt>
                <c:pt idx="15">
                  <c:v>63.7</c:v>
                </c:pt>
                <c:pt idx="16">
                  <c:v>58</c:v>
                </c:pt>
                <c:pt idx="17">
                  <c:v>69.2</c:v>
                </c:pt>
                <c:pt idx="18">
                  <c:v>67.900000000000006</c:v>
                </c:pt>
                <c:pt idx="19">
                  <c:v>69.099999999999994</c:v>
                </c:pt>
                <c:pt idx="20">
                  <c:v>69.5</c:v>
                </c:pt>
                <c:pt idx="21">
                  <c:v>68.8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B5EB-4B0A-939D-A6378A378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04435840"/>
        <c:axId val="-1104430944"/>
      </c:lineChart>
      <c:catAx>
        <c:axId val="-110443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0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044309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5840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86057267157733"/>
          <c:y val="2.1032311094930523E-2"/>
          <c:w val="0.34085773772014166"/>
          <c:h val="7.1733981562777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1104438688099"/>
          <c:y val="2.1702044362990197E-2"/>
          <c:w val="0.90427350427350461"/>
          <c:h val="0.840738955823293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Sheet1!$B$1:$Q$1</c:f>
              <c:strCache>
                <c:ptCount val="16"/>
                <c:pt idx="0">
                  <c:v>ΔΕΚΕΜΒΡΙΟΣ 2017</c:v>
                </c:pt>
                <c:pt idx="1">
                  <c:v>ΙΟΥΝΙΟΣ 2018</c:v>
                </c:pt>
                <c:pt idx="2">
                  <c:v>ΔΕΚΕΜΒΡΙΟΣ 2018</c:v>
                </c:pt>
                <c:pt idx="3">
                  <c:v>ΔΕΚΕΜΒΡΙΟΣ 2019</c:v>
                </c:pt>
                <c:pt idx="4">
                  <c:v>ΙΟΥΝΙΟΣ 2020</c:v>
                </c:pt>
                <c:pt idx="5">
                  <c:v>ΔΕΚΕΜΒΡΙΟΣ 2020</c:v>
                </c:pt>
                <c:pt idx="6">
                  <c:v>ΙΟΥΝΙΟΣ 2021</c:v>
                </c:pt>
                <c:pt idx="7">
                  <c:v>ΔΕΚΕΜΒΡΙΟΣ 2021</c:v>
                </c:pt>
                <c:pt idx="8">
                  <c:v>ΙΟΥΝΙΟΣ 2022</c:v>
                </c:pt>
                <c:pt idx="9">
                  <c:v>ΔΕΚΕΜΒΡΙΟΣ 2022</c:v>
                </c:pt>
                <c:pt idx="10">
                  <c:v>ΔΕΚΕΜΒΡΙΟΣ 2023</c:v>
                </c:pt>
                <c:pt idx="11">
                  <c:v>ΙΟΥΛΙΟΣ 2024</c:v>
                </c:pt>
                <c:pt idx="12">
                  <c:v>ΔΕΚΕΜΒΡΙΟΣ 2024</c:v>
                </c:pt>
                <c:pt idx="13">
                  <c:v>ΙΟΥΝ. 
2025</c:v>
                </c:pt>
                <c:pt idx="14">
                  <c:v>ΔΕΚΕΜΒΡΙΟΣ 2025</c:v>
                </c:pt>
                <c:pt idx="15">
                  <c:v>ΙΟΥΛΙΟΣ 2026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19</c:v>
                </c:pt>
                <c:pt idx="1">
                  <c:v>16.5</c:v>
                </c:pt>
                <c:pt idx="2">
                  <c:v>14.2</c:v>
                </c:pt>
                <c:pt idx="3">
                  <c:v>15.5</c:v>
                </c:pt>
                <c:pt idx="4">
                  <c:v>21.9</c:v>
                </c:pt>
                <c:pt idx="5">
                  <c:v>22.7</c:v>
                </c:pt>
                <c:pt idx="6">
                  <c:v>25.3</c:v>
                </c:pt>
                <c:pt idx="7">
                  <c:v>28.3</c:v>
                </c:pt>
                <c:pt idx="8">
                  <c:v>25.1</c:v>
                </c:pt>
                <c:pt idx="9">
                  <c:v>26.7</c:v>
                </c:pt>
                <c:pt idx="10">
                  <c:v>25</c:v>
                </c:pt>
                <c:pt idx="11">
                  <c:v>22</c:v>
                </c:pt>
                <c:pt idx="12">
                  <c:v>27.7</c:v>
                </c:pt>
                <c:pt idx="13">
                  <c:v>24.2</c:v>
                </c:pt>
                <c:pt idx="14">
                  <c:v>22.9</c:v>
                </c:pt>
                <c:pt idx="15">
                  <c:v>21.2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B5EB-4B0A-939D-A6378A37866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Sheet1!$B$1:$Q$1</c:f>
              <c:strCache>
                <c:ptCount val="16"/>
                <c:pt idx="0">
                  <c:v>ΔΕΚΕΜΒΡΙΟΣ 2017</c:v>
                </c:pt>
                <c:pt idx="1">
                  <c:v>ΙΟΥΝΙΟΣ 2018</c:v>
                </c:pt>
                <c:pt idx="2">
                  <c:v>ΔΕΚΕΜΒΡΙΟΣ 2018</c:v>
                </c:pt>
                <c:pt idx="3">
                  <c:v>ΔΕΚΕΜΒΡΙΟΣ 2019</c:v>
                </c:pt>
                <c:pt idx="4">
                  <c:v>ΙΟΥΝΙΟΣ 2020</c:v>
                </c:pt>
                <c:pt idx="5">
                  <c:v>ΔΕΚΕΜΒΡΙΟΣ 2020</c:v>
                </c:pt>
                <c:pt idx="6">
                  <c:v>ΙΟΥΝΙΟΣ 2021</c:v>
                </c:pt>
                <c:pt idx="7">
                  <c:v>ΔΕΚΕΜΒΡΙΟΣ 2021</c:v>
                </c:pt>
                <c:pt idx="8">
                  <c:v>ΙΟΥΝΙΟΣ 2022</c:v>
                </c:pt>
                <c:pt idx="9">
                  <c:v>ΔΕΚΕΜΒΡΙΟΣ 2022</c:v>
                </c:pt>
                <c:pt idx="10">
                  <c:v>ΔΕΚΕΜΒΡΙΟΣ 2023</c:v>
                </c:pt>
                <c:pt idx="11">
                  <c:v>ΙΟΥΛΙΟΣ 2024</c:v>
                </c:pt>
                <c:pt idx="12">
                  <c:v>ΔΕΚΕΜΒΡΙΟΣ 2024</c:v>
                </c:pt>
                <c:pt idx="13">
                  <c:v>ΙΟΥΝ. 
2025</c:v>
                </c:pt>
                <c:pt idx="14">
                  <c:v>ΔΕΚΕΜΒΡΙΟΣ 2025</c:v>
                </c:pt>
                <c:pt idx="15">
                  <c:v>ΙΟΥΛΙΟΣ 2026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78.599999999999994</c:v>
                </c:pt>
                <c:pt idx="1">
                  <c:v>81</c:v>
                </c:pt>
                <c:pt idx="2">
                  <c:v>85.2</c:v>
                </c:pt>
                <c:pt idx="3">
                  <c:v>82.9</c:v>
                </c:pt>
                <c:pt idx="4">
                  <c:v>69.599999999999994</c:v>
                </c:pt>
                <c:pt idx="5">
                  <c:v>68.599999999999994</c:v>
                </c:pt>
                <c:pt idx="6">
                  <c:v>67.8</c:v>
                </c:pt>
                <c:pt idx="7">
                  <c:v>66.2</c:v>
                </c:pt>
                <c:pt idx="8">
                  <c:v>68.5</c:v>
                </c:pt>
                <c:pt idx="9">
                  <c:v>67.099999999999994</c:v>
                </c:pt>
                <c:pt idx="10">
                  <c:v>70.900000000000006</c:v>
                </c:pt>
                <c:pt idx="11">
                  <c:v>74.900000000000006</c:v>
                </c:pt>
                <c:pt idx="12">
                  <c:v>69.3</c:v>
                </c:pt>
                <c:pt idx="13">
                  <c:v>72.099999999999994</c:v>
                </c:pt>
                <c:pt idx="14">
                  <c:v>72.2</c:v>
                </c:pt>
                <c:pt idx="15">
                  <c:v>73.3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0-B5EB-4B0A-939D-A6378A378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04426592"/>
        <c:axId val="-1104426048"/>
      </c:lineChart>
      <c:catAx>
        <c:axId val="-110442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6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0442604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8.5470085470085496E-3"/>
              <c:y val="0.48672566371681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Calibri" panose="020F0502020204030204" pitchFamily="34" charset="0"/>
                </a:defRPr>
              </a:pPr>
              <a:endParaRPr lang="el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6592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366424198480866"/>
          <c:y val="8.7611861059315926E-2"/>
          <c:w val="0.43526635332859581"/>
          <c:h val="6.4873018852359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33194615126197324"/>
          <c:y val="4.6049268323854489E-2"/>
          <c:w val="0.63486005089058595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13</c:v>
                </c:pt>
                <c:pt idx="2">
                  <c:v>33.200000000000003</c:v>
                </c:pt>
                <c:pt idx="3">
                  <c:v>40.1</c:v>
                </c:pt>
                <c:pt idx="4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56792224"/>
        <c:axId val="-1156790048"/>
      </c:barChart>
      <c:catAx>
        <c:axId val="-1156792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900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5679004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92224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791348600508924"/>
          <c:y val="3.898305084745763E-2"/>
          <c:w val="0.56007991691617343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12.4</c:v>
                </c:pt>
                <c:pt idx="1">
                  <c:v>16.100000000000001</c:v>
                </c:pt>
                <c:pt idx="2">
                  <c:v>24.2</c:v>
                </c:pt>
                <c:pt idx="3">
                  <c:v>37.4</c:v>
                </c:pt>
                <c:pt idx="4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04428768"/>
        <c:axId val="-1104433664"/>
      </c:barChart>
      <c:catAx>
        <c:axId val="-1104428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044336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8768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791348600508924"/>
          <c:y val="3.898305084745763E-2"/>
          <c:w val="0.56007991691617343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9.3000000000000007</c:v>
                </c:pt>
                <c:pt idx="1">
                  <c:v>17</c:v>
                </c:pt>
                <c:pt idx="2">
                  <c:v>28.4</c:v>
                </c:pt>
                <c:pt idx="3">
                  <c:v>35.299999999999997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04428768"/>
        <c:axId val="-1104433664"/>
      </c:barChart>
      <c:catAx>
        <c:axId val="-1104428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336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044336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04428768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33089795365837171"/>
          <c:y val="6.6803168111558425E-2"/>
          <c:w val="0.63486005089058595"/>
          <c:h val="0.96271186440678014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15.5</c:v>
                </c:pt>
                <c:pt idx="2">
                  <c:v>25.3</c:v>
                </c:pt>
                <c:pt idx="3">
                  <c:v>45.5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56790592"/>
        <c:axId val="-1156789504"/>
      </c:barChart>
      <c:catAx>
        <c:axId val="-115679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89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5678950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90592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0722866650515"/>
          <c:y val="9.921671018276762E-2"/>
          <c:w val="0.85434461341406998"/>
          <c:h val="0.825065274151436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ΘΕΤΙΚΑ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Sheet1!$B$1:$X$1</c:f>
              <c:strCache>
                <c:ptCount val="23"/>
                <c:pt idx="0">
                  <c:v>ΔΕΚ. 2013</c:v>
                </c:pt>
                <c:pt idx="1">
                  <c:v>ΙΟΥΛ. 2014</c:v>
                </c:pt>
                <c:pt idx="2">
                  <c:v>ΔΕΚ. 2014</c:v>
                </c:pt>
                <c:pt idx="3">
                  <c:v>ΦΕΒΡ. 2016</c:v>
                </c:pt>
                <c:pt idx="4">
                  <c:v>ΙΟΥΝ. 2016</c:v>
                </c:pt>
                <c:pt idx="5">
                  <c:v>ΔΕΚ. 2016</c:v>
                </c:pt>
                <c:pt idx="6">
                  <c:v>ΙΟΥΝ. 2017</c:v>
                </c:pt>
                <c:pt idx="7">
                  <c:v>ΔΕΚ. 2017</c:v>
                </c:pt>
                <c:pt idx="8">
                  <c:v>ΙΟΥΝ. 2018</c:v>
                </c:pt>
                <c:pt idx="9">
                  <c:v>ΔΕΚ. 2018</c:v>
                </c:pt>
                <c:pt idx="10">
                  <c:v>ΔΕΚ. 2019</c:v>
                </c:pt>
                <c:pt idx="11">
                  <c:v>ΙΟΥΝ. 2020</c:v>
                </c:pt>
                <c:pt idx="12">
                  <c:v>ΔΕΚ. 2020</c:v>
                </c:pt>
                <c:pt idx="13">
                  <c:v>ΙΟΥΝ. 2021</c:v>
                </c:pt>
                <c:pt idx="14">
                  <c:v>ΔΕΚ. 2021</c:v>
                </c:pt>
                <c:pt idx="15">
                  <c:v>ΙΟΥΝ. 2022</c:v>
                </c:pt>
                <c:pt idx="16">
                  <c:v>ΔΕΚ. 2022</c:v>
                </c:pt>
                <c:pt idx="17">
                  <c:v>ΔΕΚ. 2023</c:v>
                </c:pt>
                <c:pt idx="18">
                  <c:v>ΙΟΥΛ. 2024</c:v>
                </c:pt>
                <c:pt idx="19">
                  <c:v>ΔΕΚ. 2024</c:v>
                </c:pt>
                <c:pt idx="20">
                  <c:v>ΙΟΥΝ. 2025</c:v>
                </c:pt>
                <c:pt idx="21">
                  <c:v>ΔΕΚ. 2025</c:v>
                </c:pt>
                <c:pt idx="22">
                  <c:v>ΙΟΥΛ. 2026</c:v>
                </c:pt>
              </c:strCache>
            </c:strRef>
          </c:cat>
          <c:val>
            <c:numRef>
              <c:f>Sheet1!$B$2:$X$2</c:f>
              <c:numCache>
                <c:formatCode>General</c:formatCode>
                <c:ptCount val="23"/>
                <c:pt idx="0">
                  <c:v>14.5</c:v>
                </c:pt>
                <c:pt idx="1">
                  <c:v>15.2</c:v>
                </c:pt>
                <c:pt idx="2">
                  <c:v>16.600000000000001</c:v>
                </c:pt>
                <c:pt idx="3">
                  <c:v>16.899999999999999</c:v>
                </c:pt>
                <c:pt idx="4">
                  <c:v>15</c:v>
                </c:pt>
                <c:pt idx="5">
                  <c:v>15.9</c:v>
                </c:pt>
                <c:pt idx="6">
                  <c:v>16.3</c:v>
                </c:pt>
                <c:pt idx="7">
                  <c:v>14.2</c:v>
                </c:pt>
                <c:pt idx="8">
                  <c:v>13</c:v>
                </c:pt>
                <c:pt idx="9">
                  <c:v>12.3</c:v>
                </c:pt>
                <c:pt idx="10">
                  <c:v>13</c:v>
                </c:pt>
                <c:pt idx="11">
                  <c:v>15.4</c:v>
                </c:pt>
                <c:pt idx="12">
                  <c:v>16.3</c:v>
                </c:pt>
                <c:pt idx="13">
                  <c:v>17</c:v>
                </c:pt>
                <c:pt idx="14">
                  <c:v>14.7</c:v>
                </c:pt>
                <c:pt idx="15">
                  <c:v>17.2</c:v>
                </c:pt>
                <c:pt idx="16">
                  <c:v>17.2</c:v>
                </c:pt>
                <c:pt idx="17">
                  <c:v>20.7</c:v>
                </c:pt>
                <c:pt idx="18">
                  <c:v>20.100000000000001</c:v>
                </c:pt>
                <c:pt idx="19">
                  <c:v>23.8</c:v>
                </c:pt>
                <c:pt idx="20">
                  <c:v>22.3</c:v>
                </c:pt>
                <c:pt idx="21">
                  <c:v>23.3</c:v>
                </c:pt>
                <c:pt idx="22">
                  <c:v>23.7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74D7-4AC4-BAF7-B20011E7881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ΑΡΝΗΤΙΚΑ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Sheet1!$B$1:$X$1</c:f>
              <c:strCache>
                <c:ptCount val="23"/>
                <c:pt idx="0">
                  <c:v>ΔΕΚ. 2013</c:v>
                </c:pt>
                <c:pt idx="1">
                  <c:v>ΙΟΥΛ. 2014</c:v>
                </c:pt>
                <c:pt idx="2">
                  <c:v>ΔΕΚ. 2014</c:v>
                </c:pt>
                <c:pt idx="3">
                  <c:v>ΦΕΒΡ. 2016</c:v>
                </c:pt>
                <c:pt idx="4">
                  <c:v>ΙΟΥΝ. 2016</c:v>
                </c:pt>
                <c:pt idx="5">
                  <c:v>ΔΕΚ. 2016</c:v>
                </c:pt>
                <c:pt idx="6">
                  <c:v>ΙΟΥΝ. 2017</c:v>
                </c:pt>
                <c:pt idx="7">
                  <c:v>ΔΕΚ. 2017</c:v>
                </c:pt>
                <c:pt idx="8">
                  <c:v>ΙΟΥΝ. 2018</c:v>
                </c:pt>
                <c:pt idx="9">
                  <c:v>ΔΕΚ. 2018</c:v>
                </c:pt>
                <c:pt idx="10">
                  <c:v>ΔΕΚ. 2019</c:v>
                </c:pt>
                <c:pt idx="11">
                  <c:v>ΙΟΥΝ. 2020</c:v>
                </c:pt>
                <c:pt idx="12">
                  <c:v>ΔΕΚ. 2020</c:v>
                </c:pt>
                <c:pt idx="13">
                  <c:v>ΙΟΥΝ. 2021</c:v>
                </c:pt>
                <c:pt idx="14">
                  <c:v>ΔΕΚ. 2021</c:v>
                </c:pt>
                <c:pt idx="15">
                  <c:v>ΙΟΥΝ. 2022</c:v>
                </c:pt>
                <c:pt idx="16">
                  <c:v>ΔΕΚ. 2022</c:v>
                </c:pt>
                <c:pt idx="17">
                  <c:v>ΔΕΚ. 2023</c:v>
                </c:pt>
                <c:pt idx="18">
                  <c:v>ΙΟΥΛ. 2024</c:v>
                </c:pt>
                <c:pt idx="19">
                  <c:v>ΔΕΚ. 2024</c:v>
                </c:pt>
                <c:pt idx="20">
                  <c:v>ΙΟΥΝ. 2025</c:v>
                </c:pt>
                <c:pt idx="21">
                  <c:v>ΔΕΚ. 2025</c:v>
                </c:pt>
                <c:pt idx="22">
                  <c:v>ΙΟΥΛ. 2026</c:v>
                </c:pt>
              </c:strCache>
            </c:strRef>
          </c:cat>
          <c:val>
            <c:numRef>
              <c:f>Sheet1!$B$3:$X$3</c:f>
              <c:numCache>
                <c:formatCode>General</c:formatCode>
                <c:ptCount val="23"/>
                <c:pt idx="0">
                  <c:v>82.4</c:v>
                </c:pt>
                <c:pt idx="1">
                  <c:v>82</c:v>
                </c:pt>
                <c:pt idx="2">
                  <c:v>81.8</c:v>
                </c:pt>
                <c:pt idx="3">
                  <c:v>80.5</c:v>
                </c:pt>
                <c:pt idx="4">
                  <c:v>82.5</c:v>
                </c:pt>
                <c:pt idx="5">
                  <c:v>82.7</c:v>
                </c:pt>
                <c:pt idx="6">
                  <c:v>81.5</c:v>
                </c:pt>
                <c:pt idx="7">
                  <c:v>81.5</c:v>
                </c:pt>
                <c:pt idx="8">
                  <c:v>84.2</c:v>
                </c:pt>
                <c:pt idx="9">
                  <c:v>86.6</c:v>
                </c:pt>
                <c:pt idx="10">
                  <c:v>85</c:v>
                </c:pt>
                <c:pt idx="11">
                  <c:v>76.400000000000006</c:v>
                </c:pt>
                <c:pt idx="12">
                  <c:v>76.2</c:v>
                </c:pt>
                <c:pt idx="13">
                  <c:v>77</c:v>
                </c:pt>
                <c:pt idx="14">
                  <c:v>79.400000000000006</c:v>
                </c:pt>
                <c:pt idx="15">
                  <c:v>77.2</c:v>
                </c:pt>
                <c:pt idx="16">
                  <c:v>76.400000000000006</c:v>
                </c:pt>
                <c:pt idx="17">
                  <c:v>74.7</c:v>
                </c:pt>
                <c:pt idx="18">
                  <c:v>76.7</c:v>
                </c:pt>
                <c:pt idx="19">
                  <c:v>72.3</c:v>
                </c:pt>
                <c:pt idx="20">
                  <c:v>74.099999999999994</c:v>
                </c:pt>
                <c:pt idx="21">
                  <c:v>71.900000000000006</c:v>
                </c:pt>
                <c:pt idx="22">
                  <c:v>70.8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74D7-4AC4-BAF7-B20011E78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56785696"/>
        <c:axId val="-1156785152"/>
      </c:lineChart>
      <c:catAx>
        <c:axId val="-115678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85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1567851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85696"/>
        <c:crosses val="autoZero"/>
        <c:crossBetween val="between"/>
        <c:majorUnit val="2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</c:dTable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488412744056933"/>
          <c:y val="0.10180623973727422"/>
          <c:w val="0.29162334014041996"/>
          <c:h val="5.28345163751082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23791354116983929"/>
          <c:y val="7.6369313528587515E-2"/>
          <c:w val="0.63486005089058595"/>
          <c:h val="0.9236306864714128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numFmt formatCode="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ΣΙΓΟΥΡΑ ΘΕΤΙΚΗ</c:v>
                </c:pt>
                <c:pt idx="1">
                  <c:v>ΜΑΛΛΟΝ ΘΕΤΙΚΗ</c:v>
                </c:pt>
                <c:pt idx="2">
                  <c:v>ΜΑΛΛΟΝ ΑΡΝΗΤΙΚΗ</c:v>
                </c:pt>
                <c:pt idx="3">
                  <c:v>ΣΙΓΟΥΡΑ ΑΡΝΗΤΙΚΗ</c:v>
                </c:pt>
                <c:pt idx="4">
                  <c:v>ΔΞ/ΔΑ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9.6999999999999993</c:v>
                </c:pt>
                <c:pt idx="1">
                  <c:v>13.4</c:v>
                </c:pt>
                <c:pt idx="2">
                  <c:v>26</c:v>
                </c:pt>
                <c:pt idx="3">
                  <c:v>44.7</c:v>
                </c:pt>
                <c:pt idx="4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789-4A6B-B2A5-A99812BF9B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-1156786240"/>
        <c:axId val="-1151138976"/>
      </c:barChart>
      <c:catAx>
        <c:axId val="-115678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113897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1151138976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-1156786240"/>
        <c:crosses val="autoZero"/>
        <c:crossBetween val="between"/>
        <c:majorUnit val="50"/>
        <c:min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28F2AE3-AF3A-42EB-B1C8-AB61D7AB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3543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278" y="0"/>
            <a:ext cx="2945222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2950"/>
            <a:ext cx="66230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621" y="4718987"/>
            <a:ext cx="4983259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259"/>
            <a:ext cx="2945223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l" defTabSz="914362" eaLnBrk="1" hangingPunct="1">
              <a:defRPr sz="1300"/>
            </a:lvl1pPr>
          </a:lstStyle>
          <a:p>
            <a:pPr>
              <a:defRPr/>
            </a:pPr>
            <a:endParaRPr lang="el-GR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5" tIns="45706" rIns="91415" bIns="45706" numCol="1" anchor="b" anchorCtr="0" compatLnSpc="1">
            <a:prstTxWarp prst="textNoShape">
              <a:avLst/>
            </a:prstTxWarp>
          </a:bodyPr>
          <a:lstStyle>
            <a:lvl1pPr algn="r" defTabSz="914362" eaLnBrk="1" hangingPunct="1">
              <a:defRPr sz="1300"/>
            </a:lvl1pPr>
          </a:lstStyle>
          <a:p>
            <a:pPr>
              <a:defRPr/>
            </a:pPr>
            <a:fld id="{CE25F4E7-1D8F-4884-9265-08826D3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639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822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D9843-56B9-0143-7306-E73333779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553969-C76D-DFD7-6FBE-BE8BDBE6C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E078CF0-294D-FCE8-54AF-56C35AF0D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71937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2" tIns="45667" rIns="91332" bIns="45667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59272A-33B8-4D21-99B3-38B10E81F66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47714" y="9431688"/>
            <a:ext cx="2945223" cy="49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FA09A-D37E-4BC3-AFFB-6B78B171BCD2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9" tIns="45690" rIns="91379" bIns="45690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6893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491D3-1532-474E-A289-3C0389E63F72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" y="742950"/>
            <a:ext cx="6623050" cy="372586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pPr eaLnBrk="1" hangingPunct="1"/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1815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70DD4-1CC2-4AC7-BA5C-F1911A13D276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616470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4E359-7178-7E60-9B7A-EFADD25C5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9A82D1D-5DBF-A7EB-41CA-3AE23719F99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170DD4-1CC2-4AC7-BA5C-F1911A13D276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D7DE3A7-028B-400C-9452-6E256BA5F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0E9C3EF-0559-5ACC-AC65-6162E1B74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5305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5D0906-E7AE-49BC-87E8-233140F69491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93816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245580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54306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183407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49278" y="9433259"/>
            <a:ext cx="2945222" cy="49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 anchor="b"/>
          <a:lstStyle>
            <a:lvl1pPr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800" i="1" u="sng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8ED338-F065-41D5-BFB1-0FF963929A5B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6" rIns="91415" bIns="45706"/>
          <a:lstStyle/>
          <a:p>
            <a:endParaRPr lang="en-US" altLang="el-GR"/>
          </a:p>
        </p:txBody>
      </p:sp>
    </p:spTree>
    <p:extLst>
      <p:ext uri="{BB962C8B-B14F-4D97-AF65-F5344CB8AC3E}">
        <p14:creationId xmlns:p14="http://schemas.microsoft.com/office/powerpoint/2010/main" val="91766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C56183A-6868-F537-FBC9-DDDC490D0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249680" imgH="1249680" progId="Word.Picture.8">
                  <p:embed/>
                </p:oleObj>
              </mc:Choice>
              <mc:Fallback>
                <p:oleObj name="Picture" r:id="rId2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F9231A9-8670-CDD0-6A32-1F33CB895A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7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95C5C9-164C-46B3-A87E-7660D39D310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35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CFF8A-AAF8-4A12-8A91-9CA0EAF6CBB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90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CC25C3-021A-4B0B-8F70-0C181FE1CF4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32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23D88D-8CEC-4ED9-A53B-5596187D9A16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198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CCD382-DFDA-4722-A27A-59C21AD112F2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241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F2A30D-1C09-413F-AAB1-38F366000715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01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B82B9C-D65E-4F64-95C3-B10F3B00F0D9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84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FDCC-6AAC-4A08-B9E0-3793AB5E64C3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009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9FE94D-439C-40F1-900E-BC07940E3988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14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28E6E536-1E3A-976E-3DD1-E3A345A07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505463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26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5179A-1E2B-41AB-B400-4F1B4022FAEE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430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77F93118-BA97-EA22-9C17-E9A64406F1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63327220-73CD-B063-C283-A130481C65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7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4EFF4E9D-02DC-88C6-522C-63FDD81A2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356924CE-6135-B114-B0C3-CDF2EFEA18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7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8B0BE534-FC60-B883-D2B9-713B2DB610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78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78E2E9A5-2D3A-A676-D50C-37A8A40152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0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249680" imgH="1249680" progId="Word.Picture.8">
                  <p:embed/>
                </p:oleObj>
              </mc:Choice>
              <mc:Fallback>
                <p:oleObj name="Picture" r:id="rId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D78ECA80-189E-5301-9817-6C0FCEB4B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–3 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1"/>
            <a:ext cx="98213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 bwMode="auto">
          <a:xfrm>
            <a:off x="0" y="6525344"/>
            <a:ext cx="12192000" cy="34123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06503" y="652601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B3C6839-5AEC-406A-AFF7-ED6FE105E1EB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 userDrawn="1"/>
        </p:nvGraphicFramePr>
        <p:xfrm>
          <a:off x="11747500" y="650546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13" imgW="1249680" imgH="1249680" progId="Word.Picture.8">
                  <p:embed/>
                </p:oleObj>
              </mc:Choice>
              <mc:Fallback>
                <p:oleObj name="Picture" r:id="rId13" imgW="1249680" imgH="1249680" progId="Word.Picture.8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0" y="6505463"/>
                        <a:ext cx="444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 userDrawn="1"/>
        </p:nvSpPr>
        <p:spPr bwMode="auto">
          <a:xfrm>
            <a:off x="119336" y="6516052"/>
            <a:ext cx="60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l-GR" sz="1800" b="1" i="0" dirty="0">
                <a:solidFill>
                  <a:srgbClr val="FFFF00"/>
                </a:solidFill>
              </a:rPr>
              <a:t>2</a:t>
            </a:r>
            <a:r>
              <a:rPr lang="el-GR" altLang="el-GR" sz="1800" b="1" i="0" dirty="0">
                <a:solidFill>
                  <a:srgbClr val="FFFF00"/>
                </a:solidFill>
              </a:rPr>
              <a:t>.</a:t>
            </a:r>
            <a:endParaRPr lang="en-GB" altLang="el-GR" sz="1800" b="1" i="0" dirty="0">
              <a:solidFill>
                <a:srgbClr val="FFFF00"/>
              </a:solidFill>
            </a:endParaRPr>
          </a:p>
        </p:txBody>
      </p:sp>
      <p:sp>
        <p:nvSpPr>
          <p:cNvPr id="2" name="Text Box 16">
            <a:extLst>
              <a:ext uri="{FF2B5EF4-FFF2-40B4-BE49-F238E27FC236}">
                <a16:creationId xmlns:a16="http://schemas.microsoft.com/office/drawing/2014/main" id="{C7688973-5323-332F-BCBB-09BCCDDBE0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60296" y="6495875"/>
            <a:ext cx="2641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l-GR" sz="800" i="0" u="none" dirty="0">
                <a:solidFill>
                  <a:schemeClr val="bg1"/>
                </a:solidFill>
              </a:rPr>
              <a:t>MRB, </a:t>
            </a:r>
            <a:r>
              <a:rPr lang="el-GR" altLang="el-GR" sz="800" i="0" u="none" dirty="0">
                <a:solidFill>
                  <a:schemeClr val="bg1"/>
                </a:solidFill>
              </a:rPr>
              <a:t>Συλλογή στοιχείων:</a:t>
            </a:r>
          </a:p>
          <a:p>
            <a:pPr algn="r" eaLnBrk="1" hangingPunct="1">
              <a:defRPr/>
            </a:pPr>
            <a:r>
              <a:rPr lang="el-GR" altLang="en-US" sz="800" b="0" i="0" u="none" baseline="0" dirty="0">
                <a:solidFill>
                  <a:schemeClr val="bg1"/>
                </a:solidFill>
              </a:rPr>
              <a:t>24 Ιουνίου –</a:t>
            </a:r>
            <a:r>
              <a:rPr lang="en-US" altLang="en-US" sz="800" b="0" i="0" u="none" baseline="0" dirty="0">
                <a:solidFill>
                  <a:schemeClr val="bg1"/>
                </a:solidFill>
              </a:rPr>
              <a:t>3 </a:t>
            </a:r>
            <a:r>
              <a:rPr lang="el-GR" altLang="en-US" sz="800" b="0" i="0" u="none" baseline="0" dirty="0">
                <a:solidFill>
                  <a:schemeClr val="bg1"/>
                </a:solidFill>
              </a:rPr>
              <a:t>Ιουλίου 2026</a:t>
            </a:r>
            <a:endParaRPr lang="el-GR" altLang="en-US" sz="800" b="0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9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A2CF1-0EB2-4673-802D-3371233E4A77}" type="datetime2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Wednesday, July 8, 2026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Sample Footer Text</a:t>
            </a:r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21B6DD-29C1-4FEA-923F-71EA1347694C}" type="slidenum">
              <a:rPr kumimoji="0" lang="en-US" sz="1200" b="0" i="0" u="none" strike="noStrike" kern="1200" cap="none" spc="2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2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051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jpeg"/><Relationship Id="rId3" Type="http://schemas.openxmlformats.org/officeDocument/2006/relationships/chart" Target="../charts/chart17.xml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2.pn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hyperlink" Target="http://www.pasok.gr/portal/gr/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9.jpeg"/><Relationship Id="rId4" Type="http://schemas.openxmlformats.org/officeDocument/2006/relationships/hyperlink" Target="http://www.pasok.gr/portal/g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5" y="0"/>
            <a:ext cx="5721425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293F23-AA7A-5E2D-C910-BC38C5354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09" y="474578"/>
            <a:ext cx="6070714" cy="1477328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i="1" u="sng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l-GR" altLang="en-US" sz="1800" i="0" u="none" dirty="0"/>
              <a:t>Τα αποτελέσματα παρουσιάζονται σε επίπεδο συνολικού δείγματος. Τα διαχρονικά στοιχεία, οι αναλύσεις σε σημαντικά υποκοινά (πχ δημογραφικά στοιχεία, ψηφοφόροι κομμάτων </a:t>
            </a:r>
            <a:r>
              <a:rPr lang="el-GR" altLang="en-US" sz="1800" i="0" u="none" dirty="0" err="1"/>
              <a:t>κλπ</a:t>
            </a:r>
            <a:r>
              <a:rPr lang="el-GR" altLang="en-US" sz="1800" i="0" u="none" dirty="0"/>
              <a:t>)</a:t>
            </a:r>
            <a:r>
              <a:rPr lang="en-US" altLang="en-US" sz="1800" i="0" u="none" dirty="0"/>
              <a:t> </a:t>
            </a:r>
            <a:r>
              <a:rPr lang="el-GR" altLang="en-US" sz="1800" i="0" u="none" dirty="0"/>
              <a:t>και συγκεκριμένες ερωτήσεις συμπεριλαμβάνονται στην πλήρη έκθεση της έρευνας/μελέτης	</a:t>
            </a:r>
          </a:p>
        </p:txBody>
      </p:sp>
    </p:spTree>
    <p:extLst>
      <p:ext uri="{BB962C8B-B14F-4D97-AF65-F5344CB8AC3E}">
        <p14:creationId xmlns:p14="http://schemas.microsoft.com/office/powerpoint/2010/main" val="4051759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914360"/>
              </p:ext>
            </p:extLst>
          </p:nvPr>
        </p:nvGraphicFramePr>
        <p:xfrm>
          <a:off x="720009" y="908720"/>
          <a:ext cx="8002861" cy="30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0" y="-10389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αντιπολίτευσης- ΠΛΕΥΣΗ</a:t>
            </a:r>
            <a:r>
              <a:rPr kumimoji="0" lang="el-GR" altLang="el-GR" sz="18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ΕΛΕΥΘΕΡΙΑΣ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4363330" y="1365842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27,9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6117704" y="2564945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65,3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49352" y="408069"/>
            <a:ext cx="7308304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ΠΛΕΥΣΗ ΕΛΕΥΘΕΡΙΑΣ</a:t>
            </a:r>
            <a:endParaRPr kumimoji="0" lang="en-US" altLang="el-GR" sz="18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την ΠΛΕΥΣΗ</a:t>
            </a:r>
            <a:r>
              <a:rPr kumimoji="0" lang="el-GR" altLang="el-GR" sz="1200" b="0" i="0" u="none" strike="noStrike" kern="1200" cap="none" spc="0" normalizeH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ΕΛΕΥΘΕΡΙΑΣ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ως Αντιπολίτευση;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884466" y="657131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1603" y="3958898"/>
            <a:ext cx="12144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AutoShape 4"/>
          <p:cNvSpPr>
            <a:spLocks/>
          </p:cNvSpPr>
          <p:nvPr/>
        </p:nvSpPr>
        <p:spPr bwMode="auto">
          <a:xfrm>
            <a:off x="4266646" y="1051582"/>
            <a:ext cx="72008" cy="102922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6074969" y="2297290"/>
            <a:ext cx="111295" cy="953009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38009" y="3927221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15501"/>
              </p:ext>
            </p:extLst>
          </p:nvPr>
        </p:nvGraphicFramePr>
        <p:xfrm>
          <a:off x="49352" y="4228791"/>
          <a:ext cx="12142647" cy="2170516"/>
        </p:xfrm>
        <a:graphic>
          <a:graphicData uri="http://schemas.openxmlformats.org/drawingml/2006/table">
            <a:tbl>
              <a:tblPr/>
              <a:tblGrid>
                <a:gridCol w="1181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2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294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28889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8972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167561">
                  <a:extLst>
                    <a:ext uri="{9D8B030D-6E8A-4147-A177-3AD203B41FA5}">
                      <a16:colId xmlns:a16="http://schemas.microsoft.com/office/drawing/2014/main" val="1135248035"/>
                    </a:ext>
                  </a:extLst>
                </a:gridCol>
                <a:gridCol w="11675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50413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2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ΣΙΓΟΥΡΑ/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740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ΜΑΛΛΟΝ/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7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1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317725" y="6526015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>
                <a:solidFill>
                  <a:schemeClr val="bg1"/>
                </a:solidFill>
              </a:rPr>
              <a:t>*Ενδεικτική Βάση Ανάλυσης </a:t>
            </a:r>
          </a:p>
        </p:txBody>
      </p:sp>
      <p:graphicFrame>
        <p:nvGraphicFramePr>
          <p:cNvPr id="19" name="Object 5">
            <a:extLst>
              <a:ext uri="{FF2B5EF4-FFF2-40B4-BE49-F238E27FC236}">
                <a16:creationId xmlns:a16="http://schemas.microsoft.com/office/drawing/2014/main" id="{8432A90C-44DE-452B-B654-6EA699D65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061279"/>
              </p:ext>
            </p:extLst>
          </p:nvPr>
        </p:nvGraphicFramePr>
        <p:xfrm>
          <a:off x="7155649" y="1163874"/>
          <a:ext cx="4765391" cy="255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431" y="329754"/>
            <a:ext cx="789279" cy="789279"/>
          </a:xfrm>
          <a:prstGeom prst="rect">
            <a:avLst/>
          </a:prstGeom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8046062" y="763551"/>
            <a:ext cx="421163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l-GR" altLang="el-GR" sz="1800" b="1" dirty="0">
                <a:solidFill>
                  <a:srgbClr val="7030A0"/>
                </a:solidFill>
              </a:rPr>
              <a:t>Διαχρονικά</a:t>
            </a:r>
            <a:endParaRPr lang="en-US" altLang="el-GR" sz="1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992996"/>
              </p:ext>
            </p:extLst>
          </p:nvPr>
        </p:nvGraphicFramePr>
        <p:xfrm>
          <a:off x="714916" y="764704"/>
          <a:ext cx="8002861" cy="30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0" y="-10389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αντιπολίτευσης- </a:t>
            </a:r>
            <a:r>
              <a:rPr lang="el-GR" altLang="el-GR" sz="1800" b="1" dirty="0">
                <a:solidFill>
                  <a:srgbClr val="000000"/>
                </a:solidFill>
              </a:rPr>
              <a:t>ΦΩΝΗ ΛΟΓΙΚΗΣ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872686" y="1205391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13,8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6585673" y="2317179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79,3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5355" y="417103"/>
            <a:ext cx="8632421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ΦΩΝΗ ΛΟΓΙΚΗΣ- Α. ΛΑΤΙΝΟΠΟΥΛΟΥ</a:t>
            </a:r>
            <a:endParaRPr kumimoji="0" lang="en-US" altLang="el-GR" sz="1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την ΦΩΝΗ ΛΟΓΙΚΗΣ</a:t>
            </a:r>
            <a:r>
              <a:rPr lang="el-GR" altLang="el-GR" sz="1200" noProof="0" dirty="0">
                <a:solidFill>
                  <a:srgbClr val="5F5F5F"/>
                </a:solidFill>
              </a:rPr>
              <a:t>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ως Αντιπολίτευση;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037009" y="6541573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862737"/>
            <a:ext cx="12144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4422572" y="3838547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AutoShape 4"/>
          <p:cNvSpPr>
            <a:spLocks/>
          </p:cNvSpPr>
          <p:nvPr/>
        </p:nvSpPr>
        <p:spPr bwMode="auto">
          <a:xfrm>
            <a:off x="3703504" y="941016"/>
            <a:ext cx="72008" cy="102922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6332284" y="2049762"/>
            <a:ext cx="81028" cy="953009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64596"/>
              </p:ext>
            </p:extLst>
          </p:nvPr>
        </p:nvGraphicFramePr>
        <p:xfrm>
          <a:off x="457489" y="4179391"/>
          <a:ext cx="11471158" cy="1852742"/>
        </p:xfrm>
        <a:graphic>
          <a:graphicData uri="http://schemas.openxmlformats.org/drawingml/2006/table">
            <a:tbl>
              <a:tblPr/>
              <a:tblGrid>
                <a:gridCol w="1117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7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7188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879262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31504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31504">
                  <a:extLst>
                    <a:ext uri="{9D8B030D-6E8A-4147-A177-3AD203B41FA5}">
                      <a16:colId xmlns:a16="http://schemas.microsoft.com/office/drawing/2014/main" val="1261646016"/>
                    </a:ext>
                  </a:extLst>
                </a:gridCol>
                <a:gridCol w="11561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05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ΣΙΓΟΥΡΑ/</a:t>
                      </a:r>
                    </a:p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ΜΑΛΛΟΝ/</a:t>
                      </a:r>
                    </a:p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>
                <a:solidFill>
                  <a:schemeClr val="bg1">
                    <a:lumMod val="95000"/>
                  </a:schemeClr>
                </a:solidFill>
              </a:rPr>
              <a:t>*Ενδεικτική Βάση Ανάλυσης </a:t>
            </a:r>
          </a:p>
        </p:txBody>
      </p:sp>
      <p:pic>
        <p:nvPicPr>
          <p:cNvPr id="25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32" y="37077"/>
            <a:ext cx="1764243" cy="86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C1C1ABFC-EE92-2EBF-254B-F0F9B51FF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550517"/>
              </p:ext>
            </p:extLst>
          </p:nvPr>
        </p:nvGraphicFramePr>
        <p:xfrm>
          <a:off x="7837151" y="1187456"/>
          <a:ext cx="4055803" cy="191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12">
            <a:extLst>
              <a:ext uri="{FF2B5EF4-FFF2-40B4-BE49-F238E27FC236}">
                <a16:creationId xmlns:a16="http://schemas.microsoft.com/office/drawing/2014/main" id="{13F9077D-4A3C-7884-336A-D4166E978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7835" y="797236"/>
            <a:ext cx="4211638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l-GR" altLang="el-GR" sz="1800" b="1" dirty="0">
                <a:solidFill>
                  <a:srgbClr val="99CCFF"/>
                </a:solidFill>
              </a:rPr>
              <a:t>Διαχρονικά</a:t>
            </a:r>
            <a:endParaRPr lang="en-US" altLang="el-GR" sz="1800" b="1" dirty="0">
              <a:solidFill>
                <a:srgbClr val="99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220608"/>
              </p:ext>
            </p:extLst>
          </p:nvPr>
        </p:nvGraphicFramePr>
        <p:xfrm>
          <a:off x="704713" y="1086203"/>
          <a:ext cx="8002861" cy="30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0" y="-10389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- </a:t>
            </a:r>
            <a:r>
              <a:rPr lang="el-GR" altLang="el-GR" sz="1800" b="1" dirty="0">
                <a:solidFill>
                  <a:srgbClr val="000000"/>
                </a:solidFill>
              </a:rPr>
              <a:t>ΔΗΜΟΚΡΑΤΕΣ- ΠΡΟΟΔΕΥΤΙΚΟ ΚΕΝΤΡΟ / Κόμμα Σ. </a:t>
            </a:r>
            <a:r>
              <a:rPr lang="el-GR" altLang="el-GR" sz="1800" b="1" dirty="0" err="1">
                <a:solidFill>
                  <a:srgbClr val="000000"/>
                </a:solidFill>
              </a:rPr>
              <a:t>Κασσελάκη</a:t>
            </a:r>
            <a:r>
              <a:rPr lang="el-GR" altLang="el-GR" sz="1800" b="1" dirty="0">
                <a:solidFill>
                  <a:srgbClr val="000000"/>
                </a:solidFill>
              </a:rPr>
              <a:t> 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3775512" y="1297120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15,4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6937256" y="2538241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77,7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5355" y="417103"/>
            <a:ext cx="10763173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el-GR" altLang="el-GR" sz="1400" b="1" dirty="0">
                <a:solidFill>
                  <a:schemeClr val="accent6"/>
                </a:solidFill>
              </a:rPr>
              <a:t>ΔΗΜΟΚΡΑΤΕΣ- ΠΡΟΟΔΕΥΤΙΚΟ ΚΕΝΤΡΟ / Κόμμα Σ. </a:t>
            </a:r>
            <a:r>
              <a:rPr lang="el-GR" altLang="el-GR" sz="1400" b="1" dirty="0" err="1">
                <a:solidFill>
                  <a:schemeClr val="accent6"/>
                </a:solidFill>
              </a:rPr>
              <a:t>Κασελλάκη</a:t>
            </a:r>
            <a:r>
              <a:rPr lang="el-GR" altLang="el-GR" sz="1400" b="1" dirty="0">
                <a:solidFill>
                  <a:schemeClr val="accent6"/>
                </a:solidFill>
              </a:rPr>
              <a:t> </a:t>
            </a:r>
          </a:p>
          <a:p>
            <a:pPr lvl="0" algn="ct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</a:t>
            </a:r>
            <a:r>
              <a:rPr lang="el-GR" altLang="el-GR" sz="1200" dirty="0">
                <a:solidFill>
                  <a:srgbClr val="5F5F5F"/>
                </a:solidFill>
              </a:rPr>
              <a:t>για το κόμμα ΔΗΜΟΚΡΑΤΕΣ – ΠΡΟΟΔΕΥΤΙΚΟ ΚΕΝΤΡΟ / Κόμμα Σ. Κασσελάκη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077072"/>
            <a:ext cx="121446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4406132" y="4091307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AutoShape 4"/>
          <p:cNvSpPr>
            <a:spLocks/>
          </p:cNvSpPr>
          <p:nvPr/>
        </p:nvSpPr>
        <p:spPr bwMode="auto">
          <a:xfrm>
            <a:off x="3703504" y="1287800"/>
            <a:ext cx="72008" cy="1029223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6785238" y="2492526"/>
            <a:ext cx="81028" cy="953009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778040"/>
              </p:ext>
            </p:extLst>
          </p:nvPr>
        </p:nvGraphicFramePr>
        <p:xfrm>
          <a:off x="191344" y="4387139"/>
          <a:ext cx="11449271" cy="1870639"/>
        </p:xfrm>
        <a:graphic>
          <a:graphicData uri="http://schemas.openxmlformats.org/drawingml/2006/table">
            <a:tbl>
              <a:tblPr/>
              <a:tblGrid>
                <a:gridCol w="1120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851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881499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34127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34127">
                  <a:extLst>
                    <a:ext uri="{9D8B030D-6E8A-4147-A177-3AD203B41FA5}">
                      <a16:colId xmlns:a16="http://schemas.microsoft.com/office/drawing/2014/main" val="2925445838"/>
                    </a:ext>
                  </a:extLst>
                </a:gridCol>
                <a:gridCol w="11079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2317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02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ΣΙΓΟΥΡΑ/</a:t>
                      </a:r>
                    </a:p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6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ΜΑΛΛΟΝ/</a:t>
                      </a:r>
                    </a:p>
                    <a:p>
                      <a:pPr algn="ctr" fontAlgn="b"/>
                      <a:r>
                        <a:rPr lang="el-G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138"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40216" y="6594969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>
                <a:solidFill>
                  <a:schemeClr val="bg1">
                    <a:lumMod val="95000"/>
                  </a:schemeClr>
                </a:solidFill>
              </a:rPr>
              <a:t>*Ενδεικτική Βάση Ανάλυσης 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71224" y="2135016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(11,6</a:t>
            </a:r>
            <a:r>
              <a:rPr kumimoji="0" lang="en-US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Δεκ. 2024)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543598" y="3405998"/>
            <a:ext cx="1376368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(79,5</a:t>
            </a:r>
            <a:r>
              <a:rPr lang="en-US" altLang="el-GR" sz="1400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- Δεκ. 2024)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335710" y="188425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(14,9</a:t>
            </a:r>
            <a:r>
              <a:rPr kumimoji="0" lang="en-US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Ιουν. 2025)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100222" y="3127987"/>
            <a:ext cx="1376368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(80</a:t>
            </a:r>
            <a:r>
              <a:rPr lang="en-US" altLang="el-GR" sz="1400" dirty="0">
                <a:solidFill>
                  <a:schemeClr val="bg1">
                    <a:lumMod val="50000"/>
                  </a:schemeClr>
                </a:solidFill>
              </a:rPr>
              <a:t>%</a:t>
            </a: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- Ιουν. 2025)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D891FF-6227-BBD2-0B0E-2349679C2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905" y="1622106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(14,2</a:t>
            </a:r>
            <a:r>
              <a:rPr kumimoji="0" lang="en-US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Δεκ. 2025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291F137-7276-E251-0B04-6501A97F9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0264" y="2834177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  <a:defRPr/>
            </a:pP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(79,1</a:t>
            </a:r>
            <a:r>
              <a:rPr kumimoji="0" lang="en-US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lang="el-GR" altLang="el-GR" sz="1400" dirty="0">
                <a:solidFill>
                  <a:schemeClr val="bg1">
                    <a:lumMod val="50000"/>
                  </a:schemeClr>
                </a:solidFill>
              </a:rPr>
              <a:t>Δεκ. 2025</a:t>
            </a:r>
            <a:r>
              <a:rPr kumimoji="0" lang="el-GR" altLang="el-GR" sz="14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4EB7670-D33B-692E-1ECE-911717F1F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664" y="1357641"/>
            <a:ext cx="1600550" cy="32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0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5" y="0"/>
            <a:ext cx="5721425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7597" y="3282426"/>
            <a:ext cx="9289032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5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FF8C7F-95E7-7728-0343-164A1E45F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77A9303A-95BA-1791-9B5A-D4996118E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" y="8672"/>
            <a:ext cx="12287409" cy="125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Ποιο από τα πολιτικά κόμματα θεωρείτε ότι μπορεί να αντιμετωπίσει καλύτερα κάθε έναν από τους μεγάλους τομείς / θέματα που θα σας διαβάσω;</a:t>
            </a:r>
            <a:endParaRPr kumimoji="0" lang="el-GR" altLang="el-GR" sz="500" b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Ανάλυση των ερωτηθέντων που ανέφεραν 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ΝΕΑ ΔΗΜΟΚΡΑΤΙΑ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ΠΑΣΟΚ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lang="el-GR" altLang="el-GR" sz="1200" b="1" dirty="0">
                <a:solidFill>
                  <a:srgbClr val="C00000"/>
                </a:solidFill>
              </a:rPr>
              <a:t>ΕΛΑΣ</a:t>
            </a:r>
            <a:r>
              <a:rPr lang="el-GR" altLang="el-GR" sz="1200" b="1" dirty="0">
                <a:solidFill>
                  <a:srgbClr val="808080"/>
                </a:solidFill>
              </a:rPr>
              <a:t> – </a:t>
            </a:r>
            <a:r>
              <a:rPr lang="el-GR" altLang="el-GR" sz="1200" b="1" dirty="0">
                <a:solidFill>
                  <a:srgbClr val="002060"/>
                </a:solidFill>
              </a:rPr>
              <a:t>ΕΛΠΙΔΑ ΓΙΑ ΤΗΝ ΔΗΜΟΚΡΑΤΙΑ </a:t>
            </a:r>
            <a:r>
              <a:rPr lang="el-GR" altLang="el-GR" sz="1200" dirty="0">
                <a:solidFill>
                  <a:srgbClr val="808080"/>
                </a:solidFill>
              </a:rPr>
              <a:t>- 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ΚΑΝΕΝΑ ΚΟΜΜΑ </a:t>
            </a:r>
            <a:r>
              <a:rPr lang="en-US" altLang="el-GR" sz="1200" b="1" dirty="0">
                <a:solidFill>
                  <a:srgbClr val="808080"/>
                </a:solidFill>
              </a:rPr>
              <a:t>(</a:t>
            </a:r>
            <a:r>
              <a:rPr lang="el-GR" altLang="el-GR" sz="1200" b="1" dirty="0">
                <a:solidFill>
                  <a:srgbClr val="808080"/>
                </a:solidFill>
              </a:rPr>
              <a:t>Ιεράρχηση με τα % της ΝΔ)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1E73D3D1-051B-4760-75C3-BE5311CC8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925" y="5003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29AF6-DC83-B13B-7571-AD3B0DADE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id="{9CF890EE-77C0-5301-EF78-598435BFC7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722938"/>
              </p:ext>
            </p:extLst>
          </p:nvPr>
        </p:nvGraphicFramePr>
        <p:xfrm>
          <a:off x="670533" y="1052736"/>
          <a:ext cx="11305256" cy="325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3838A77-489A-CB0E-674D-411FAA0CA7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3963" t="22851" r="37459" b="15458"/>
          <a:stretch/>
        </p:blipFill>
        <p:spPr>
          <a:xfrm>
            <a:off x="1630202" y="1471264"/>
            <a:ext cx="527406" cy="381195"/>
          </a:xfrm>
          <a:prstGeom prst="rect">
            <a:avLst/>
          </a:prstGeom>
        </p:spPr>
      </p:pic>
      <p:pic>
        <p:nvPicPr>
          <p:cNvPr id="20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A8AD88A6-D075-6722-9476-475B15DE9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73" y="1869505"/>
            <a:ext cx="385549" cy="38555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11" name="Text Box 19">
            <a:extLst>
              <a:ext uri="{FF2B5EF4-FFF2-40B4-BE49-F238E27FC236}">
                <a16:creationId xmlns:a16="http://schemas.microsoft.com/office/drawing/2014/main" id="{289DD84F-07AF-1D13-EA7F-74583D1D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035" y="8672"/>
            <a:ext cx="140493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l-GR" sz="1800" b="1" dirty="0"/>
              <a:t>Ιούλιος 2026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7F059C-BCA9-66CF-A176-37EE28246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0067" y="2257489"/>
            <a:ext cx="576064" cy="432048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B5E173E2-CBA9-39B5-9537-18DA4F6BD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1" y="2552795"/>
            <a:ext cx="754772" cy="3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84F5408-4AFB-1CC9-5F68-C1D41A704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028352"/>
              </p:ext>
            </p:extLst>
          </p:nvPr>
        </p:nvGraphicFramePr>
        <p:xfrm>
          <a:off x="851573" y="4322153"/>
          <a:ext cx="4968552" cy="1995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3328">
                  <a:extLst>
                    <a:ext uri="{9D8B030D-6E8A-4147-A177-3AD203B41FA5}">
                      <a16:colId xmlns:a16="http://schemas.microsoft.com/office/drawing/2014/main" val="3621204294"/>
                    </a:ext>
                  </a:extLst>
                </a:gridCol>
                <a:gridCol w="3715224">
                  <a:extLst>
                    <a:ext uri="{9D8B030D-6E8A-4147-A177-3AD203B41FA5}">
                      <a16:colId xmlns:a16="http://schemas.microsoft.com/office/drawing/2014/main" val="1466328525"/>
                    </a:ext>
                  </a:extLst>
                </a:gridCol>
              </a:tblGrid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ΟΙΚΟΝΟΜΙΚΗ ΣΥΓΚΛΙΣΗ ΜΕ ΤΙΣ ΧΩΡΕΣ ΤΗΣ ΕΕ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5472480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ΠΡΟΒΛΗΜΑΤΑ ΕΞΩΤΕΡΙΚΗΣ ΠΟΛΙΤΙΚΗΣ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35523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ΔΗΜΟΣΙΟΝΟΜΙΚΗ ΠΟΛΙΤΙΚΗ(ΔΗΜΟΣΙΟ ΧΡΕΟΣ + ΕΛΛΕΙΜΜΑ)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19794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ΕΠΙΣΤΡΟΦΗ ΤΩΝ ΜΑΡΜΑΡΩΝ ΤΟΥ ΠΑΡΘΕΝΩΝΑ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144859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ΟΙΚΟΝΟΜΙΚΗ ΑΝΑΠΤΥΞΗ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403767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ΑΣΦΑΛΙΣΤΙΚΟ ΣΥΣΤΗΜΑ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95819"/>
                  </a:ext>
                </a:extLst>
              </a:tr>
              <a:tr h="2576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ΣΥΓΚΟΙΝΩΝΙΕΣ / ΚΥΚΛΟΦΟΡΙΑΚΟ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691359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ΕΓΚΛΗΜΑΤΙΚΟΤΗΤΑ/ΔΗΜΟΣΙΑ ΤΑΞΗ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76006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ΘΕΜΑΤΑ ΑΝΘΡΩΠΙΝΩΝ ΔΙΚΑΙΩΜΑΤΩΝ ΚΑΙ ΙΣΟΤΗΤΑΣ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88496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ΤΡΟΜΟΚΡΑΤΙΑ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333406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ΛΕΙΤΟΥΡΓΙΑ ΤΩΝ ΔΗΜΟΣΙΩΝ ΥΠΗΡΕΣΙΩΝ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20574"/>
                  </a:ext>
                </a:extLst>
              </a:tr>
              <a:tr h="15799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ΑΝΕΡΓΙΑ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09442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E99B39E1-B929-614F-8BA0-6F2A77614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05729"/>
              </p:ext>
            </p:extLst>
          </p:nvPr>
        </p:nvGraphicFramePr>
        <p:xfrm>
          <a:off x="6722227" y="4380655"/>
          <a:ext cx="4968552" cy="18920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906">
                  <a:extLst>
                    <a:ext uri="{9D8B030D-6E8A-4147-A177-3AD203B41FA5}">
                      <a16:colId xmlns:a16="http://schemas.microsoft.com/office/drawing/2014/main" val="3621204294"/>
                    </a:ext>
                  </a:extLst>
                </a:gridCol>
                <a:gridCol w="3592646">
                  <a:extLst>
                    <a:ext uri="{9D8B030D-6E8A-4147-A177-3AD203B41FA5}">
                      <a16:colId xmlns:a16="http://schemas.microsoft.com/office/drawing/2014/main" val="1466328525"/>
                    </a:ext>
                  </a:extLst>
                </a:gridCol>
              </a:tblGrid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ΜΕΤΑΝΑΣΤΕΥΤΙΚΟ/ΠΡΟΣΦΥΓΙΚΟ/ΟΙΚΟΝΟΜΙΚΟΙ ΜΕΤΑΝΑΣΤΕΣ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067767"/>
                  </a:ext>
                </a:extLst>
              </a:tr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ΥΨΟΣ ΕΙΣΟΔΗΜΑΤΩΝ / ΧΑΜΗΛOI ΜΙΣΘΟΙ / ΕΙΣΟΔΗΜΑΤΑ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714427"/>
                  </a:ext>
                </a:extLst>
              </a:tr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ΚΛΙΜΑΤΙΚΗ ΑΛΛΑΓΗ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038860"/>
                  </a:ext>
                </a:extLst>
              </a:tr>
              <a:tr h="17841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ΥΓΕΙΑ/ΠΕΡΙΘΑΛΨΗ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721559"/>
                  </a:ext>
                </a:extLst>
              </a:tr>
              <a:tr h="159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ΦΟΡΟΛΟΓΙΚΟ ΣΥΣΤΗΜΑ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735480"/>
                  </a:ext>
                </a:extLst>
              </a:tr>
              <a:tr h="159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ΣΤΕΓΑΣΤΙΚΟ - ΥΨΟΣ ΕΝΟΙΚΙΩΝ - ΥΨΗΛΕΣ ΤΙΜΕΣ ΑΓΟΡΑΣ ΚΑΤΟΙΚΙΑΣ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084023"/>
                  </a:ext>
                </a:extLst>
              </a:tr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ΔΗΜΟΓΡΑΦΙΚΟ ΠΡΟΒΛΗΜΑ (ΜΕΙΩΣΗ ΓΕΝΝΗΣΕΩΝ)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836216"/>
                  </a:ext>
                </a:extLst>
              </a:tr>
              <a:tr h="159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ΠΑΙΔΕΙΑ/ΕΚΠΑΙΔΕΥΣΗ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258829"/>
                  </a:ext>
                </a:extLst>
              </a:tr>
              <a:tr h="20837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ΚΟΙΝΩΝΙΚΗ ΣΥΓΚΛΙΣΗ/ΥΠΟΣΤΗΡΙΞΗ ΤΩΝ ΑΣΘΕΝΕΣΤΕΡΩΝ ΚΟΙΝ.ΟΜΑΔΩΝ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721768"/>
                  </a:ext>
                </a:extLst>
              </a:tr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ΠΡΟΒΛΗΜΑ ΕΜΦΥΛΗΣ ΒΙΑΣ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550898"/>
                  </a:ext>
                </a:extLst>
              </a:tr>
              <a:tr h="11907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ΠΛΗΘΩΡΙΣΜΟΣ/ΑΚΡΙΒΕΙΑ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456401"/>
                  </a:ext>
                </a:extLst>
              </a:tr>
              <a:tr h="15914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l-GR" sz="900" b="1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7621" marR="7621" marT="7621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ΘΕΜΑΤΑ ΔΙΑΦΑΝΕΙΑΣ/ΔΙΑΦΘΟΡΑΣ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920997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AA5213E-0028-7921-074F-A71B19B575AB}"/>
              </a:ext>
            </a:extLst>
          </p:cNvPr>
          <p:cNvSpPr/>
          <p:nvPr/>
        </p:nvSpPr>
        <p:spPr bwMode="auto">
          <a:xfrm>
            <a:off x="5951984" y="1852459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E82F79-ADA0-9A02-E8EA-A42A87A34D93}"/>
              </a:ext>
            </a:extLst>
          </p:cNvPr>
          <p:cNvSpPr/>
          <p:nvPr/>
        </p:nvSpPr>
        <p:spPr bwMode="auto">
          <a:xfrm>
            <a:off x="7824192" y="1812449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E4BA0CF-A3DA-498A-0161-4C0486F87D57}"/>
              </a:ext>
            </a:extLst>
          </p:cNvPr>
          <p:cNvSpPr/>
          <p:nvPr/>
        </p:nvSpPr>
        <p:spPr bwMode="auto">
          <a:xfrm>
            <a:off x="9479929" y="1812448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EC7D63-ACCB-C105-E268-732149C2AF50}"/>
              </a:ext>
            </a:extLst>
          </p:cNvPr>
          <p:cNvSpPr/>
          <p:nvPr/>
        </p:nvSpPr>
        <p:spPr bwMode="auto">
          <a:xfrm>
            <a:off x="10561933" y="1889301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CFE5E40-6AAF-1E7C-C393-14A4FC6C3AD5}"/>
              </a:ext>
            </a:extLst>
          </p:cNvPr>
          <p:cNvSpPr/>
          <p:nvPr/>
        </p:nvSpPr>
        <p:spPr bwMode="auto">
          <a:xfrm>
            <a:off x="10994874" y="1869505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78C407-5CEA-0570-322B-1991FEDD7B8F}"/>
              </a:ext>
            </a:extLst>
          </p:cNvPr>
          <p:cNvSpPr/>
          <p:nvPr/>
        </p:nvSpPr>
        <p:spPr bwMode="auto">
          <a:xfrm>
            <a:off x="11388382" y="1945054"/>
            <a:ext cx="432941" cy="3811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170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4988"/>
              </p:ext>
            </p:extLst>
          </p:nvPr>
        </p:nvGraphicFramePr>
        <p:xfrm>
          <a:off x="407368" y="151158"/>
          <a:ext cx="11176096" cy="482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5764721" y="6546184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8" name="Text Box 18"/>
          <p:cNvSpPr txBox="1">
            <a:spLocks noChangeArrowheads="1"/>
          </p:cNvSpPr>
          <p:nvPr/>
        </p:nvSpPr>
        <p:spPr bwMode="auto">
          <a:xfrm>
            <a:off x="2095" y="24255"/>
            <a:ext cx="54689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Μέση ικανότητα αντιμετώπισης θεμάτων</a:t>
            </a:r>
            <a:r>
              <a:rPr kumimoji="0" lang="en-US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l-GR" sz="160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el-GR" altLang="el-GR" sz="1600" i="1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Μία απάντηση)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Σύνολο Ερωτηθέντων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(N=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n-US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2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59" name="Rectangle 19"/>
          <p:cNvSpPr>
            <a:spLocks noChangeArrowheads="1"/>
          </p:cNvSpPr>
          <p:nvPr/>
        </p:nvSpPr>
        <p:spPr bwMode="auto">
          <a:xfrm>
            <a:off x="6046231" y="0"/>
            <a:ext cx="6169582" cy="97075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Μέσοι όροι ποσοστών %«επίλυσης» υπολογισμένοι από τα επιμέρους ποσοστά που συγκεντρώνει ως δυνατότητα  το κάθε κόμμα για την επίλυση αναλυτικά των προβλημάτων</a:t>
            </a:r>
          </a:p>
        </p:txBody>
      </p:sp>
      <p:sp>
        <p:nvSpPr>
          <p:cNvPr id="74760" name="Rectangle 20"/>
          <p:cNvSpPr>
            <a:spLocks noChangeArrowheads="1"/>
          </p:cNvSpPr>
          <p:nvPr/>
        </p:nvSpPr>
        <p:spPr bwMode="auto">
          <a:xfrm>
            <a:off x="10115359" y="4943851"/>
            <a:ext cx="552441" cy="41031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Κανένα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000" dirty="0">
                <a:solidFill>
                  <a:srgbClr val="FFFFFF"/>
                </a:solidFill>
              </a:rPr>
              <a:t>κόμμα</a:t>
            </a:r>
            <a:endParaRPr kumimoji="0" lang="en-GB" alt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61" name="Rectangle 21"/>
          <p:cNvSpPr>
            <a:spLocks noChangeArrowheads="1"/>
          </p:cNvSpPr>
          <p:nvPr/>
        </p:nvSpPr>
        <p:spPr bwMode="auto">
          <a:xfrm>
            <a:off x="10936374" y="4939076"/>
            <a:ext cx="533400" cy="381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ΔΞ</a:t>
            </a:r>
            <a:r>
              <a:rPr kumimoji="0" lang="el-GR" altLang="el-G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/ΔΑ</a:t>
            </a:r>
            <a:endParaRPr kumimoji="0" lang="en-GB" altLang="el-G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4768" name="Text Box 19"/>
          <p:cNvSpPr txBox="1">
            <a:spLocks noChangeArrowheads="1"/>
          </p:cNvSpPr>
          <p:nvPr/>
        </p:nvSpPr>
        <p:spPr bwMode="auto">
          <a:xfrm>
            <a:off x="4601717" y="2352512"/>
            <a:ext cx="208672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  <a:defRPr/>
            </a:pPr>
            <a:r>
              <a:rPr lang="el-GR" altLang="el-GR" sz="2800" b="1" dirty="0">
                <a:solidFill>
                  <a:srgbClr val="000000"/>
                </a:solidFill>
              </a:rPr>
              <a:t>Ιούλιος 2026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9322259" y="4981445"/>
            <a:ext cx="551094" cy="40011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GB"/>
            </a:defPPr>
            <a:lvl1pPr marL="342900" indent="-342900" algn="ctr" eaLnBrk="1" hangingPunct="1">
              <a:buFontTx/>
              <a:buNone/>
              <a:defRPr sz="1000" i="0" u="none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Char char="–"/>
            </a:lvl2pPr>
            <a:lvl3pPr marL="1143000" indent="-228600">
              <a:spcBef>
                <a:spcPct val="20000"/>
              </a:spcBef>
              <a:buChar char="•"/>
              <a:defRPr sz="2400"/>
            </a:lvl3pPr>
            <a:lvl4pPr marL="1600200" indent="-228600">
              <a:spcBef>
                <a:spcPct val="20000"/>
              </a:spcBef>
              <a:buChar char="–"/>
              <a:defRPr sz="2000"/>
            </a:lvl4pPr>
            <a:lvl5pPr marL="2057400" indent="-22860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Άλλο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Κόμμα </a:t>
            </a:r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5EE0F-BC06-7EDA-6C9C-4C7B165BC676}"/>
              </a:ext>
            </a:extLst>
          </p:cNvPr>
          <p:cNvSpPr txBox="1"/>
          <p:nvPr/>
        </p:nvSpPr>
        <p:spPr>
          <a:xfrm>
            <a:off x="3004376" y="1692930"/>
            <a:ext cx="6111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Μέση ικανότητα αντιμετώπισης θεμάτων</a:t>
            </a:r>
            <a:r>
              <a:rPr kumimoji="0" lang="en-US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2D2DB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l-GR" dirty="0"/>
          </a:p>
        </p:txBody>
      </p:sp>
      <p:pic>
        <p:nvPicPr>
          <p:cNvPr id="25" name="Picture 8" descr="oikejorm_2003">
            <a:hlinkClick r:id="rId4"/>
            <a:extLst>
              <a:ext uri="{FF2B5EF4-FFF2-40B4-BE49-F238E27FC236}">
                <a16:creationId xmlns:a16="http://schemas.microsoft.com/office/drawing/2014/main" id="{790ED30E-0800-FA7F-5964-D6F29DBF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490" y="5034350"/>
            <a:ext cx="547597" cy="32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E2897-0FE8-DC82-3F39-29882FCFE9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2715" y="5018833"/>
            <a:ext cx="497551" cy="3917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A9D341-F4A2-07EB-3B4E-52CAFA985CB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416" y="5045342"/>
            <a:ext cx="527122" cy="285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45BEF6-1ED3-E921-F9CE-0091F03FBA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3978" y="5003866"/>
            <a:ext cx="459619" cy="261137"/>
          </a:xfrm>
          <a:prstGeom prst="rect">
            <a:avLst/>
          </a:prstGeom>
        </p:spPr>
      </p:pic>
      <p:pic>
        <p:nvPicPr>
          <p:cNvPr id="32" name="Picture 2" descr="https://kinimaallagis.gr/gggg/uploads/2022/06/pasok-86.png">
            <a:extLst>
              <a:ext uri="{FF2B5EF4-FFF2-40B4-BE49-F238E27FC236}">
                <a16:creationId xmlns:a16="http://schemas.microsoft.com/office/drawing/2014/main" id="{84721692-2893-231D-D796-B0DB717BA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214" y="5001446"/>
            <a:ext cx="355698" cy="355699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34" name="Picture 2" descr="Πλεύση Ελευθερίας.sv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625" y="4973626"/>
            <a:ext cx="371400" cy="40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ΦΩΝΗ ΛΟΓΙΚΗΣ - ΑΦΡΟΔΙΤΗ ΛΑΤΙΝΟΠΟΥΛΟΥ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047" y="4984100"/>
            <a:ext cx="734841" cy="36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B02CE29-7D2B-B91F-B2A0-52860211FC6A}"/>
              </a:ext>
            </a:extLst>
          </p:cNvPr>
          <p:cNvSpPr/>
          <p:nvPr/>
        </p:nvSpPr>
        <p:spPr bwMode="auto">
          <a:xfrm>
            <a:off x="608536" y="2720551"/>
            <a:ext cx="1022968" cy="8148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8EFA72-EC88-1495-DF36-DCB423D4DCF3}"/>
              </a:ext>
            </a:extLst>
          </p:cNvPr>
          <p:cNvSpPr/>
          <p:nvPr/>
        </p:nvSpPr>
        <p:spPr bwMode="auto">
          <a:xfrm>
            <a:off x="9880095" y="2973647"/>
            <a:ext cx="1022968" cy="81487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6874B-8F6D-40C1-B84B-277E059F2DBC}"/>
              </a:ext>
            </a:extLst>
          </p:cNvPr>
          <p:cNvSpPr txBox="1"/>
          <p:nvPr/>
        </p:nvSpPr>
        <p:spPr>
          <a:xfrm>
            <a:off x="38450" y="1632035"/>
            <a:ext cx="2429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Αναγωγή 27%</a:t>
            </a:r>
            <a:endParaRPr lang="el-GR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9628D07-5A0E-DF39-0F60-63CCC7A67965}"/>
              </a:ext>
            </a:extLst>
          </p:cNvPr>
          <p:cNvCxnSpPr>
            <a:cxnSpLocks/>
            <a:stCxn id="2" idx="0"/>
            <a:endCxn id="9" idx="2"/>
          </p:cNvCxnSpPr>
          <p:nvPr/>
        </p:nvCxnSpPr>
        <p:spPr bwMode="auto">
          <a:xfrm flipV="1">
            <a:off x="1120020" y="2093700"/>
            <a:ext cx="133323" cy="6268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2836381-2E12-6E1D-589A-2ECBBEF7D1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5326" y="5066539"/>
            <a:ext cx="426869" cy="320152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7B2DF46-2F75-DFAA-AA6A-64CBB2B3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32" y="5055155"/>
            <a:ext cx="588975" cy="3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EB2A73-81FE-5FFB-860C-C6D2D4427B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6752" y="5112180"/>
            <a:ext cx="706453" cy="13864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09A03B-26DA-70A8-7401-55F798814F6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953" y="4929955"/>
            <a:ext cx="551663" cy="2704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E33DCB-C2BF-E3EC-78D3-A2489CC6243C}"/>
              </a:ext>
            </a:extLst>
          </p:cNvPr>
          <p:cNvSpPr/>
          <p:nvPr/>
        </p:nvSpPr>
        <p:spPr bwMode="auto">
          <a:xfrm>
            <a:off x="119336" y="1632035"/>
            <a:ext cx="2348878" cy="46166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4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5" y="0"/>
            <a:ext cx="5721425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13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90" y="2559777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Line 5">
            <a:extLst>
              <a:ext uri="{FF2B5EF4-FFF2-40B4-BE49-F238E27FC236}">
                <a16:creationId xmlns:a16="http://schemas.microsoft.com/office/drawing/2014/main" id="{B525BAC0-937A-53DD-0ADE-EEEE0077C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" y="3140968"/>
            <a:ext cx="8330129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79" y="2697951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altLang="el-GR" sz="2000" b="1" dirty="0">
                <a:solidFill>
                  <a:prstClr val="white"/>
                </a:solidFill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65" y="0"/>
            <a:ext cx="5721425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37597" y="3282426"/>
            <a:ext cx="9289032" cy="7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lvl="0" indent="0" eaLnBrk="1" hangingPunct="1">
              <a:lnSpc>
                <a:spcPct val="130000"/>
              </a:lnSpc>
              <a:spcBef>
                <a:spcPct val="0"/>
              </a:spcBef>
              <a:buClr>
                <a:srgbClr val="A50021"/>
              </a:buClr>
              <a:buNone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Κυβέρνησης και </a:t>
            </a:r>
            <a:r>
              <a:rPr lang="el-GR" altLang="el-GR" sz="1600" b="1" dirty="0"/>
              <a:t>Κομμάτων</a:t>
            </a:r>
            <a:r>
              <a:rPr lang="en-US" altLang="el-GR" sz="1600" b="1" dirty="0"/>
              <a:t> </a:t>
            </a:r>
            <a:r>
              <a:rPr lang="el-GR" altLang="el-GR" sz="1600" b="1" dirty="0"/>
              <a:t>Αντιπολίτευσης</a:t>
            </a:r>
            <a:endParaRPr kumimoji="0" lang="el-GR" altLang="el-G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61938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A50021"/>
              </a:buClr>
              <a:buSzTx/>
              <a:buNone/>
              <a:tabLst/>
              <a:defRPr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Καταλληλότητα κομμάτων για την αντιμετώπιση θεμάτων</a:t>
            </a:r>
            <a:endParaRPr kumimoji="0" lang="en-US" altLang="el-GR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48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742DFF2D-EA41-4CBE-9659-C2917E488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1026" name="Picture 2" descr="Η άδικη δικαιοσύνη μας – 24h.com.cy">
            <a:extLst>
              <a:ext uri="{FF2B5EF4-FFF2-40B4-BE49-F238E27FC236}">
                <a16:creationId xmlns:a16="http://schemas.microsoft.com/office/drawing/2014/main" id="{A94D894B-5D45-DD28-6DCB-3FC051F48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r="25604" b="1"/>
          <a:stretch/>
        </p:blipFill>
        <p:spPr bwMode="auto">
          <a:xfrm>
            <a:off x="6529065" y="-14763"/>
            <a:ext cx="5662935" cy="6857990"/>
          </a:xfrm>
          <a:custGeom>
            <a:avLst/>
            <a:gdLst/>
            <a:ahLst/>
            <a:cxnLst/>
            <a:rect l="l" t="t" r="r" b="b"/>
            <a:pathLst>
              <a:path w="5662935" h="6858000">
                <a:moveTo>
                  <a:pt x="598332" y="0"/>
                </a:moveTo>
                <a:lnTo>
                  <a:pt x="5662935" y="0"/>
                </a:lnTo>
                <a:lnTo>
                  <a:pt x="5662935" y="6858000"/>
                </a:lnTo>
                <a:lnTo>
                  <a:pt x="0" y="6858000"/>
                </a:lnTo>
                <a:lnTo>
                  <a:pt x="78957" y="6777438"/>
                </a:lnTo>
                <a:cubicBezTo>
                  <a:pt x="291624" y="6544265"/>
                  <a:pt x="490445" y="6275955"/>
                  <a:pt x="672224" y="5969316"/>
                </a:cubicBezTo>
                <a:cubicBezTo>
                  <a:pt x="914597" y="5515036"/>
                  <a:pt x="1066080" y="5030470"/>
                  <a:pt x="1217563" y="4515619"/>
                </a:cubicBezTo>
                <a:cubicBezTo>
                  <a:pt x="1338748" y="3970483"/>
                  <a:pt x="1399341" y="3516203"/>
                  <a:pt x="1399341" y="3061922"/>
                </a:cubicBezTo>
                <a:cubicBezTo>
                  <a:pt x="1399341" y="1948936"/>
                  <a:pt x="1190580" y="1021447"/>
                  <a:pt x="773055" y="27945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73242E43-FCDD-AF85-7D52-C7EDD7DEB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5" y="2802739"/>
            <a:ext cx="6300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</a:t>
            </a:r>
            <a:endParaRPr kumimoji="0" lang="en-GB" altLang="el-GR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46E4E4F0-1EEA-FFB3-DCA1-F20E8F67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2996952"/>
            <a:ext cx="37791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ΕΙΚΟΝΑ ΚΟΜΜΑΤΩΝ</a:t>
            </a:r>
            <a:endParaRPr kumimoji="0" lang="en-GB" altLang="el-G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362" name="Picture 2" descr="Με διακομματική συναίνεση υπερψηφίστηκε ο προϋπολογισμός της Βουλής για το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0"/>
            <a:ext cx="6802562" cy="684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-168696" y="3528902"/>
            <a:ext cx="9289032" cy="4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71538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61938" lvl="0" indent="0" eaLnBrk="1" hangingPunct="1">
              <a:lnSpc>
                <a:spcPct val="130000"/>
              </a:lnSpc>
              <a:spcBef>
                <a:spcPct val="0"/>
              </a:spcBef>
              <a:buClr>
                <a:srgbClr val="A50021"/>
              </a:buClr>
              <a:buNone/>
            </a:pP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Εικόνα Κυβέρνησης &amp; </a:t>
            </a:r>
            <a:r>
              <a:rPr lang="el-GR" altLang="el-GR" sz="1600" b="1" dirty="0"/>
              <a:t>Κομμάτων </a:t>
            </a:r>
            <a:r>
              <a:rPr kumimoji="0" lang="el-GR" alt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Αντιπολίτευσης</a:t>
            </a:r>
          </a:p>
        </p:txBody>
      </p:sp>
    </p:spTree>
    <p:extLst>
      <p:ext uri="{BB962C8B-B14F-4D97-AF65-F5344CB8AC3E}">
        <p14:creationId xmlns:p14="http://schemas.microsoft.com/office/powerpoint/2010/main" val="184456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9989"/>
              </p:ext>
            </p:extLst>
          </p:nvPr>
        </p:nvGraphicFramePr>
        <p:xfrm>
          <a:off x="310641" y="1780519"/>
          <a:ext cx="4622801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70243" y="36209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κυβέρνησης- ΝΔ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191344" y="501659"/>
            <a:ext cx="705678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</a:t>
            </a:r>
            <a:r>
              <a:rPr kumimoji="0" lang="el-GR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</a:t>
            </a:r>
            <a:endParaRPr kumimoji="0" lang="en-US" altLang="el-GR" sz="2000" b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κόμμα της  ΝΔ ως προς την στάση / τους χειρισμο</a:t>
            </a:r>
            <a:r>
              <a:rPr lang="el-GR" altLang="el-GR" sz="1200" noProof="0" dirty="0">
                <a:solidFill>
                  <a:srgbClr val="5F5F5F"/>
                </a:solidFill>
              </a:rPr>
              <a:t>ύς του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για την αντιμετώπιση των θεμάτων της χώρας συνολικά;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832605"/>
              </p:ext>
            </p:extLst>
          </p:nvPr>
        </p:nvGraphicFramePr>
        <p:xfrm>
          <a:off x="5214871" y="1845081"/>
          <a:ext cx="6531632" cy="362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8256240" y="989897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Διαχρονικά</a:t>
            </a:r>
            <a:endParaRPr kumimoji="0" lang="en-US" altLang="el-GR" sz="24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/>
          <a:srcRect l="23963" t="22851" r="37459" b="15458"/>
          <a:stretch/>
        </p:blipFill>
        <p:spPr>
          <a:xfrm>
            <a:off x="8532625" y="684625"/>
            <a:ext cx="997848" cy="72121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8432317" y="1827964"/>
            <a:ext cx="1" cy="3710424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922686" y="5579003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2019</a:t>
            </a:r>
          </a:p>
        </p:txBody>
      </p:sp>
      <p:sp>
        <p:nvSpPr>
          <p:cNvPr id="18" name="Right Brace 17"/>
          <p:cNvSpPr/>
          <p:nvPr/>
        </p:nvSpPr>
        <p:spPr bwMode="auto">
          <a:xfrm rot="16200000">
            <a:off x="7090442" y="596272"/>
            <a:ext cx="210542" cy="2409085"/>
          </a:xfrm>
          <a:prstGeom prst="rightBrac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9986" y="1426996"/>
            <a:ext cx="2085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Αξιολόγηση ως </a:t>
            </a:r>
            <a:r>
              <a:rPr kumimoji="0" lang="el-GR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Αντιπολίτευση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157810" y="1835604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/>
          <p:cNvSpPr>
            <a:spLocks/>
          </p:cNvSpPr>
          <p:nvPr/>
        </p:nvSpPr>
        <p:spPr bwMode="auto">
          <a:xfrm>
            <a:off x="3290556" y="2204864"/>
            <a:ext cx="81698" cy="1081127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AutoShape 6"/>
          <p:cNvSpPr>
            <a:spLocks/>
          </p:cNvSpPr>
          <p:nvPr/>
        </p:nvSpPr>
        <p:spPr bwMode="auto">
          <a:xfrm>
            <a:off x="3836395" y="4033975"/>
            <a:ext cx="86296" cy="1186195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280269" y="256578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dirty="0">
                <a:solidFill>
                  <a:srgbClr val="000000"/>
                </a:solidFill>
              </a:rPr>
              <a:t>27,8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851311" y="442660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68,8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09186" y="5581226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2023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64011" y="1845081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0464011" y="5581226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191670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22967"/>
              </p:ext>
            </p:extLst>
          </p:nvPr>
        </p:nvGraphicFramePr>
        <p:xfrm>
          <a:off x="5231904" y="1750220"/>
          <a:ext cx="6840760" cy="347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80111"/>
              </p:ext>
            </p:extLst>
          </p:nvPr>
        </p:nvGraphicFramePr>
        <p:xfrm>
          <a:off x="193398" y="1585913"/>
          <a:ext cx="4622801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9696400" y="6525344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47FED4-7101-49D0-AEB3-18161ED68477}" type="slidenum">
              <a:rPr kumimoji="0" lang="en-GB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342900" marR="0" lvl="0" indent="-34290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l-GR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43617" y="11017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 – </a:t>
            </a:r>
            <a:r>
              <a:rPr lang="el-GR" altLang="el-GR" sz="1800" b="1" noProof="0" dirty="0">
                <a:solidFill>
                  <a:srgbClr val="000000"/>
                </a:solidFill>
              </a:rPr>
              <a:t>ΠΑΣΟΚ -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ΚΙΝΗΜΑ ΑΛΛΑΓΗΣ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21" name="Rectangle 5"/>
          <p:cNvSpPr>
            <a:spLocks noChangeArrowheads="1"/>
          </p:cNvSpPr>
          <p:nvPr/>
        </p:nvSpPr>
        <p:spPr bwMode="auto">
          <a:xfrm>
            <a:off x="3161669" y="2449064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21,2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3889152" y="4237211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noProof="0" dirty="0">
                <a:solidFill>
                  <a:srgbClr val="FF0000"/>
                </a:solidFill>
              </a:rPr>
              <a:t>73,3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89070" y="481803"/>
            <a:ext cx="69588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dirty="0">
                <a:solidFill>
                  <a:srgbClr val="00B050"/>
                </a:solidFill>
              </a:rPr>
              <a:t>ΠΑΣΟΚ- ΚΙΝΑΛ</a:t>
            </a:r>
            <a:endParaRPr lang="en-US" altLang="el-GR" sz="2000" b="1" dirty="0">
              <a:solidFill>
                <a:srgbClr val="00B05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 για το ΠΑΣΟΚ-ΚΙΝΗΜΑ ΑΛΛΑΓΗΣ ως </a:t>
            </a:r>
            <a:r>
              <a:rPr lang="en-US" altLang="el-GR" sz="1200" dirty="0">
                <a:solidFill>
                  <a:srgbClr val="5F5F5F"/>
                </a:solidFill>
              </a:rPr>
              <a:t>A</a:t>
            </a:r>
            <a:r>
              <a:rPr kumimoji="0" lang="el-GR" altLang="el-G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ξιωματική</a:t>
            </a:r>
            <a:r>
              <a:rPr kumimoji="0" lang="el-GR" altLang="el-GR" sz="1200" b="0" i="0" u="none" strike="noStrike" kern="1200" cap="none" spc="0" normalizeH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Αντιπολίτευση;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3289" y="5441356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2019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248128" y="1867713"/>
            <a:ext cx="0" cy="3549291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/>
          <p:nvPr/>
        </p:nvCxnSpPr>
        <p:spPr>
          <a:xfrm>
            <a:off x="9840416" y="1806669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utoShape 4"/>
          <p:cNvSpPr>
            <a:spLocks/>
          </p:cNvSpPr>
          <p:nvPr/>
        </p:nvSpPr>
        <p:spPr bwMode="auto">
          <a:xfrm>
            <a:off x="3146877" y="2002976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3834734" y="3861048"/>
            <a:ext cx="102804" cy="1182335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3" name="Picture 2" descr="https://kinimaallagis.gr/gggg/uploads/2022/06/pasok-8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4" y="579562"/>
            <a:ext cx="972845" cy="972848"/>
          </a:xfrm>
          <a:prstGeom prst="rect">
            <a:avLst/>
          </a:prstGeom>
          <a:solidFill>
            <a:srgbClr val="008000"/>
          </a:solidFill>
        </p:spPr>
      </p:pic>
      <p:cxnSp>
        <p:nvCxnSpPr>
          <p:cNvPr id="20" name="Straight Connector 19"/>
          <p:cNvCxnSpPr/>
          <p:nvPr/>
        </p:nvCxnSpPr>
        <p:spPr>
          <a:xfrm>
            <a:off x="10176565" y="1815118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9552384" y="1162307"/>
            <a:ext cx="1656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000" b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Διαχρονικά</a:t>
            </a:r>
            <a:endParaRPr kumimoji="0" lang="en-US" altLang="el-GR" sz="2000" b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68417" y="5427011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2023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67939" y="5417004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61518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432519"/>
              </p:ext>
            </p:extLst>
          </p:nvPr>
        </p:nvGraphicFramePr>
        <p:xfrm>
          <a:off x="-31130" y="1751608"/>
          <a:ext cx="4622801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20129" y="-9757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 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ΕΛΑΣ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4299397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14733" y="550461"/>
            <a:ext cx="52891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</a:t>
            </a: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</a:t>
            </a:r>
            <a:endParaRPr kumimoji="0" lang="en-US" altLang="el-GR" sz="18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κόμμα ΕΛΑΣ ως Αντιπολίτευση;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4"/>
          <p:cNvSpPr>
            <a:spLocks/>
          </p:cNvSpPr>
          <p:nvPr/>
        </p:nvSpPr>
        <p:spPr bwMode="auto">
          <a:xfrm>
            <a:off x="2877536" y="2149538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AutoShape 6"/>
          <p:cNvSpPr>
            <a:spLocks/>
          </p:cNvSpPr>
          <p:nvPr/>
        </p:nvSpPr>
        <p:spPr bwMode="auto">
          <a:xfrm>
            <a:off x="3498507" y="3825665"/>
            <a:ext cx="45719" cy="1293061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B338D3AB-D623-4B84-A8BA-07304F03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234" y="2585106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dirty="0">
                <a:solidFill>
                  <a:srgbClr val="000000"/>
                </a:solidFill>
              </a:rPr>
              <a:t>28,5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F2EBB93-0143-4225-A88B-42FDE5F81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512" y="4305965"/>
            <a:ext cx="11033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dirty="0">
                <a:solidFill>
                  <a:srgbClr val="FF0000"/>
                </a:solidFill>
              </a:rPr>
              <a:t>61,6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10E18-76A3-CE8E-0C57-D6132C66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230913"/>
            <a:ext cx="1514845" cy="1136134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B9C031-A959-3F05-3DA9-7AB73C84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71442"/>
              </p:ext>
            </p:extLst>
          </p:nvPr>
        </p:nvGraphicFramePr>
        <p:xfrm>
          <a:off x="4223792" y="1934694"/>
          <a:ext cx="7968209" cy="2341702"/>
        </p:xfrm>
        <a:graphic>
          <a:graphicData uri="http://schemas.openxmlformats.org/drawingml/2006/table">
            <a:tbl>
              <a:tblPr/>
              <a:tblGrid>
                <a:gridCol w="900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653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613485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719708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719708">
                  <a:extLst>
                    <a:ext uri="{9D8B030D-6E8A-4147-A177-3AD203B41FA5}">
                      <a16:colId xmlns:a16="http://schemas.microsoft.com/office/drawing/2014/main" val="522975902"/>
                    </a:ext>
                  </a:extLst>
                </a:gridCol>
                <a:gridCol w="7711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8301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ΣΙΓΟΥΡΑ/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5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ΜΑΛΛΟΝ/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5" name="Rectangle 2"/>
          <p:cNvSpPr txBox="1">
            <a:spLocks noChangeArrowheads="1"/>
          </p:cNvSpPr>
          <p:nvPr/>
        </p:nvSpPr>
        <p:spPr>
          <a:xfrm>
            <a:off x="7032104" y="1409552"/>
            <a:ext cx="3247861" cy="2684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l-GR" altLang="el-GR" sz="1200" b="1" kern="0" dirty="0">
                <a:solidFill>
                  <a:schemeClr val="bg2"/>
                </a:solidFill>
              </a:rPr>
              <a:t>Ψηφοφόροι Ευρωεκλογών Ιουνίου 2024</a:t>
            </a:r>
            <a:endParaRPr lang="en-GB" altLang="el-GR" sz="1200" b="1" kern="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0871E-9BD8-0975-DD26-595C87F6BBC2}"/>
              </a:ext>
            </a:extLst>
          </p:cNvPr>
          <p:cNvSpPr txBox="1"/>
          <p:nvPr/>
        </p:nvSpPr>
        <p:spPr>
          <a:xfrm>
            <a:off x="10279965" y="4376772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29692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AC26A-9E44-33C5-2E09-F050B963D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FD90B2-50D7-6657-A48B-E2B8B40B05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057481"/>
              </p:ext>
            </p:extLst>
          </p:nvPr>
        </p:nvGraphicFramePr>
        <p:xfrm>
          <a:off x="-31130" y="1751608"/>
          <a:ext cx="4622801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1" name="Text Box 3">
            <a:extLst>
              <a:ext uri="{FF2B5EF4-FFF2-40B4-BE49-F238E27FC236}">
                <a16:creationId xmlns:a16="http://schemas.microsoft.com/office/drawing/2014/main" id="{04BC1EA9-C807-D884-1D26-E077A74D6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" y="-9757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 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– 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 ΓΙΑ ΤΗΝ ΔΗΜΟΚΡΑΤΙΑ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90DA67E1-6D48-991D-9482-30A5BE632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397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227" name="Rectangle 12">
            <a:extLst>
              <a:ext uri="{FF2B5EF4-FFF2-40B4-BE49-F238E27FC236}">
                <a16:creationId xmlns:a16="http://schemas.microsoft.com/office/drawing/2014/main" id="{93E44A90-8CA9-1BC3-DA40-A6C28A9CE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3" y="550461"/>
            <a:ext cx="5289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ΕΛΠΙΔΑ ΓΙΑ ΤΗΝ ΔΗΜΟΚΡΑΤΙΑ</a:t>
            </a:r>
            <a:endParaRPr kumimoji="0" lang="en-US" altLang="el-GR" sz="1800" b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κόμμα ΕΛΠΙΔΑ ΓΙΑ ΤΗΝ ΔΗΜΟΚΡΑΤΙΑ ως Αντιπολίτευση;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E123DD90-9863-240E-C971-2C99439CFD21}"/>
              </a:ext>
            </a:extLst>
          </p:cNvPr>
          <p:cNvSpPr>
            <a:spLocks/>
          </p:cNvSpPr>
          <p:nvPr/>
        </p:nvSpPr>
        <p:spPr bwMode="auto">
          <a:xfrm>
            <a:off x="2877536" y="2149538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AutoShape 6">
            <a:extLst>
              <a:ext uri="{FF2B5EF4-FFF2-40B4-BE49-F238E27FC236}">
                <a16:creationId xmlns:a16="http://schemas.microsoft.com/office/drawing/2014/main" id="{0FA691A3-517B-A5B5-17C4-DCD5B02C8686}"/>
              </a:ext>
            </a:extLst>
          </p:cNvPr>
          <p:cNvSpPr>
            <a:spLocks/>
          </p:cNvSpPr>
          <p:nvPr/>
        </p:nvSpPr>
        <p:spPr bwMode="auto">
          <a:xfrm>
            <a:off x="3498507" y="3825665"/>
            <a:ext cx="45719" cy="1293061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1A9EB6-3C8C-9505-2F23-23D491224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2D6C3D26-3CB4-774C-F69F-95BA5DB2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234" y="2585106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1800" b="1" dirty="0">
                <a:solidFill>
                  <a:srgbClr val="000000"/>
                </a:solidFill>
              </a:rPr>
              <a:t>26,3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BFAA3257-93D5-7404-28AB-61721576E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512" y="4305965"/>
            <a:ext cx="11033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63,7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9C1FB13-3411-4488-F561-CEBABDDA1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90" y="584177"/>
            <a:ext cx="2920792" cy="149760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B59BBA9-742F-A22F-9159-7C25D37B9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48965"/>
              </p:ext>
            </p:extLst>
          </p:nvPr>
        </p:nvGraphicFramePr>
        <p:xfrm>
          <a:off x="4511824" y="2378037"/>
          <a:ext cx="7680176" cy="2341702"/>
        </p:xfrm>
        <a:graphic>
          <a:graphicData uri="http://schemas.openxmlformats.org/drawingml/2006/table">
            <a:tbl>
              <a:tblPr/>
              <a:tblGrid>
                <a:gridCol w="86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4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4241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591309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693693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693693">
                  <a:extLst>
                    <a:ext uri="{9D8B030D-6E8A-4147-A177-3AD203B41FA5}">
                      <a16:colId xmlns:a16="http://schemas.microsoft.com/office/drawing/2014/main" val="522975902"/>
                    </a:ext>
                  </a:extLst>
                </a:gridCol>
                <a:gridCol w="7432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8301">
                <a:tc>
                  <a:txBody>
                    <a:bodyPr/>
                    <a:lstStyle/>
                    <a:p>
                      <a:pPr algn="ctr" fontAlgn="b"/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21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ΣΙΓΟΥΡΑ/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570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ΜΑΛΛΟΝ/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24"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5" name="Rectangle 2">
            <a:extLst>
              <a:ext uri="{FF2B5EF4-FFF2-40B4-BE49-F238E27FC236}">
                <a16:creationId xmlns:a16="http://schemas.microsoft.com/office/drawing/2014/main" id="{8C0F8DC4-E200-FA80-051A-FA8178C871D0}"/>
              </a:ext>
            </a:extLst>
          </p:cNvPr>
          <p:cNvSpPr txBox="1">
            <a:spLocks noChangeArrowheads="1"/>
          </p:cNvSpPr>
          <p:nvPr/>
        </p:nvSpPr>
        <p:spPr>
          <a:xfrm>
            <a:off x="7213955" y="2115716"/>
            <a:ext cx="3247861" cy="2684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l-GR" altLang="el-GR" sz="1200" b="1" kern="0" dirty="0">
                <a:solidFill>
                  <a:schemeClr val="bg2"/>
                </a:solidFill>
              </a:rPr>
              <a:t>Ψηφοφόροι Ευρωεκλογών Ιουνίου 2024</a:t>
            </a:r>
            <a:endParaRPr lang="en-GB" altLang="el-GR" sz="1200" b="1" kern="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42CEF0-6CCE-56C5-9EC7-D36030CCC72D}"/>
              </a:ext>
            </a:extLst>
          </p:cNvPr>
          <p:cNvSpPr txBox="1"/>
          <p:nvPr/>
        </p:nvSpPr>
        <p:spPr>
          <a:xfrm>
            <a:off x="10017183" y="4725144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/>
              <a:t>*Ενδεικτική Βάση Ανάλυσης </a:t>
            </a:r>
          </a:p>
        </p:txBody>
      </p:sp>
    </p:spTree>
    <p:extLst>
      <p:ext uri="{BB962C8B-B14F-4D97-AF65-F5344CB8AC3E}">
        <p14:creationId xmlns:p14="http://schemas.microsoft.com/office/powerpoint/2010/main" val="405775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38271"/>
              </p:ext>
            </p:extLst>
          </p:nvPr>
        </p:nvGraphicFramePr>
        <p:xfrm>
          <a:off x="263352" y="1675534"/>
          <a:ext cx="4536504" cy="45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47453" y="0"/>
            <a:ext cx="4537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αντιπολίτευσης-ΚΚΕ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6096001" y="6237289"/>
            <a:ext cx="295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2962136" y="2489648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sz="1800" b="1" dirty="0">
                <a:solidFill>
                  <a:srgbClr val="000000"/>
                </a:solidFill>
              </a:rPr>
              <a:t>2</a:t>
            </a:r>
            <a:r>
              <a:rPr lang="el-GR" altLang="el-GR" sz="1800" b="1" dirty="0">
                <a:solidFill>
                  <a:srgbClr val="000000"/>
                </a:solidFill>
              </a:rPr>
              <a:t>3</a:t>
            </a:r>
            <a:r>
              <a:rPr lang="en-US" altLang="el-GR" sz="1800" b="1" dirty="0">
                <a:solidFill>
                  <a:srgbClr val="000000"/>
                </a:solidFill>
              </a:rPr>
              <a:t>,</a:t>
            </a:r>
            <a:r>
              <a:rPr lang="el-GR" altLang="el-GR" sz="1800" b="1" dirty="0">
                <a:solidFill>
                  <a:srgbClr val="000000"/>
                </a:solidFill>
              </a:rPr>
              <a:t>7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4221560" y="4106485"/>
            <a:ext cx="939730" cy="45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0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0" y="486653"/>
            <a:ext cx="5879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ΚΚΕ</a:t>
            </a:r>
            <a:endParaRPr kumimoji="0" lang="en-US" altLang="el-GR" sz="18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ΚΚΕ ως Αντιπολίτευση;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9707" name="Picture 8" descr="oikejorm_200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9109" r="20833" b="41783"/>
          <a:stretch>
            <a:fillRect/>
          </a:stretch>
        </p:blipFill>
        <p:spPr bwMode="auto">
          <a:xfrm>
            <a:off x="7752184" y="749772"/>
            <a:ext cx="935037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757699"/>
              </p:ext>
            </p:extLst>
          </p:nvPr>
        </p:nvGraphicFramePr>
        <p:xfrm>
          <a:off x="5161290" y="1484784"/>
          <a:ext cx="6767357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7362670" y="985961"/>
            <a:ext cx="4211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24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διαχρονικά</a:t>
            </a:r>
            <a:endParaRPr kumimoji="0" lang="en-US" altLang="el-GR" sz="24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65416" y="5430023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2019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0344472" y="1556792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/>
          <p:nvPr/>
        </p:nvCxnSpPr>
        <p:spPr>
          <a:xfrm>
            <a:off x="8616280" y="1583893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AutoShape 4"/>
          <p:cNvSpPr>
            <a:spLocks/>
          </p:cNvSpPr>
          <p:nvPr/>
        </p:nvSpPr>
        <p:spPr bwMode="auto">
          <a:xfrm>
            <a:off x="2962136" y="1981461"/>
            <a:ext cx="81698" cy="1295400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4221560" y="3668741"/>
            <a:ext cx="66992" cy="1329883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595000" y="1556792"/>
            <a:ext cx="0" cy="3846130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E847D39-4A4E-E213-29FA-425D914400E8}"/>
              </a:ext>
            </a:extLst>
          </p:cNvPr>
          <p:cNvSpPr txBox="1"/>
          <p:nvPr/>
        </p:nvSpPr>
        <p:spPr>
          <a:xfrm>
            <a:off x="9527400" y="5433949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BF777-643E-FE77-1FA7-59450F13053F}"/>
              </a:ext>
            </a:extLst>
          </p:cNvPr>
          <p:cNvSpPr txBox="1"/>
          <p:nvPr/>
        </p:nvSpPr>
        <p:spPr>
          <a:xfrm>
            <a:off x="10499244" y="5425279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775274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669380"/>
              </p:ext>
            </p:extLst>
          </p:nvPr>
        </p:nvGraphicFramePr>
        <p:xfrm>
          <a:off x="305742" y="955304"/>
          <a:ext cx="8002861" cy="3050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10693" y="1"/>
            <a:ext cx="786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Ι.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Εικόνα αντιπολίτευσης- ΕΛΛΗΝΙΚΗ ΛΥΣΗ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Σύνολο ερωτηθέντων (Ν=</a:t>
            </a:r>
            <a:r>
              <a:rPr kumimoji="0" lang="en-US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2000</a:t>
            </a: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5808664" y="6092825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5829672" y="2581766"/>
            <a:ext cx="914400" cy="40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70,7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15736" y="437670"/>
            <a:ext cx="5588167" cy="71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8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ΕΛΛΗΝΙΚΗ ΛΥΣΗ</a:t>
            </a:r>
            <a:endParaRPr kumimoji="0" lang="en-US" altLang="el-GR" sz="18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Θα ήθελα να μου πείτε πώς κρίνετε, δηλαδή ποια είναι η γενική εντύπωση που έχετε για το κόμμα της Ελληνικής Λύσης ως Αντιπολίτευση;   </a:t>
            </a:r>
            <a:endParaRPr kumimoji="0" lang="el-GR" altLang="el-GR" sz="1200" b="1" i="1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08407" y="5864690"/>
            <a:ext cx="295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n-GB" altLang="el-GR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285" y="4156363"/>
            <a:ext cx="12181307" cy="35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33509" y="69917"/>
            <a:ext cx="1023317" cy="102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95290" y="4104377"/>
            <a:ext cx="280506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1200" b="1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Ψηφοφόροι Ευρωεκλογών Ιουνίου 2024</a:t>
            </a:r>
            <a:endParaRPr kumimoji="0" lang="en-GB" altLang="el-GR" sz="1200" b="1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5603903" y="2234307"/>
            <a:ext cx="187838" cy="1096197"/>
          </a:xfrm>
          <a:prstGeom prst="rightBrace">
            <a:avLst>
              <a:gd name="adj1" fmla="val 43352"/>
              <a:gd name="adj2" fmla="val 50000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647727" y="1493465"/>
            <a:ext cx="9144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el-GR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3,1</a:t>
            </a:r>
            <a:r>
              <a:rPr kumimoji="0" lang="en-US" alt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%</a:t>
            </a:r>
            <a:endParaRPr kumimoji="0" lang="el-GR" altLang="el-G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9" name="AutoShape 4"/>
          <p:cNvSpPr>
            <a:spLocks/>
          </p:cNvSpPr>
          <p:nvPr/>
        </p:nvSpPr>
        <p:spPr bwMode="auto">
          <a:xfrm>
            <a:off x="3575719" y="1201241"/>
            <a:ext cx="121618" cy="1012405"/>
          </a:xfrm>
          <a:prstGeom prst="rightBrace">
            <a:avLst>
              <a:gd name="adj1" fmla="val 37158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0" i="1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31" name="Object 5">
            <a:extLst>
              <a:ext uri="{FF2B5EF4-FFF2-40B4-BE49-F238E27FC236}">
                <a16:creationId xmlns:a16="http://schemas.microsoft.com/office/drawing/2014/main" id="{8432A90C-44DE-452B-B654-6EA699D65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289600"/>
              </p:ext>
            </p:extLst>
          </p:nvPr>
        </p:nvGraphicFramePr>
        <p:xfrm>
          <a:off x="6744072" y="1201241"/>
          <a:ext cx="5447927" cy="255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012E3A-AD4E-42CC-B59E-8C65C0C31EDC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10810" y="3780492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Βουλευτικές Εκλογές 2023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080776" y="1201241"/>
            <a:ext cx="0" cy="2717287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10256044" y="3804795"/>
            <a:ext cx="1101725" cy="369332"/>
          </a:xfrm>
          <a:prstGeom prst="rect">
            <a:avLst/>
          </a:prstGeom>
          <a:noFill/>
          <a:ln w="19050" cap="flat" cmpd="sng" algn="ctr">
            <a:noFill/>
            <a:prstDash val="sysDot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Ευρωεκλογές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0403682" y="1240468"/>
            <a:ext cx="0" cy="2717287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02894"/>
              </p:ext>
            </p:extLst>
          </p:nvPr>
        </p:nvGraphicFramePr>
        <p:xfrm>
          <a:off x="101971" y="4378914"/>
          <a:ext cx="11743976" cy="2073193"/>
        </p:xfrm>
        <a:graphic>
          <a:graphicData uri="http://schemas.openxmlformats.org/drawingml/2006/table">
            <a:tbl>
              <a:tblPr/>
              <a:tblGrid>
                <a:gridCol w="1149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6875">
                  <a:extLst>
                    <a:ext uri="{9D8B030D-6E8A-4147-A177-3AD203B41FA5}">
                      <a16:colId xmlns:a16="http://schemas.microsoft.com/office/drawing/2014/main" val="2364989017"/>
                    </a:ext>
                  </a:extLst>
                </a:gridCol>
                <a:gridCol w="904188">
                  <a:extLst>
                    <a:ext uri="{9D8B030D-6E8A-4147-A177-3AD203B41FA5}">
                      <a16:colId xmlns:a16="http://schemas.microsoft.com/office/drawing/2014/main" val="2817727698"/>
                    </a:ext>
                  </a:extLst>
                </a:gridCol>
                <a:gridCol w="1060746">
                  <a:extLst>
                    <a:ext uri="{9D8B030D-6E8A-4147-A177-3AD203B41FA5}">
                      <a16:colId xmlns:a16="http://schemas.microsoft.com/office/drawing/2014/main" val="173690324"/>
                    </a:ext>
                  </a:extLst>
                </a:gridCol>
                <a:gridCol w="1060746">
                  <a:extLst>
                    <a:ext uri="{9D8B030D-6E8A-4147-A177-3AD203B41FA5}">
                      <a16:colId xmlns:a16="http://schemas.microsoft.com/office/drawing/2014/main" val="2834052738"/>
                    </a:ext>
                  </a:extLst>
                </a:gridCol>
                <a:gridCol w="11365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93130">
                <a:tc>
                  <a:txBody>
                    <a:bodyPr/>
                    <a:lstStyle/>
                    <a:p>
                      <a:pPr algn="l" fontAlgn="b"/>
                      <a:endParaRPr kumimoji="0" lang="en-US" sz="16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88" marR="7688" marT="7688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ΣΥΝΟΛΟ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ΕΡΩΤΗΘΕΝΤ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Ω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72" marR="91472" marT="45708" marB="45708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ΣΥΡΙΖΑ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ΠΑΣΟΚ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ΕΛΛ. ΛΥΣΗ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ΚΚΕ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  <a:endParaRPr kumimoji="0" lang="el-GR" altLang="el-G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ΝΙΚΗ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ΠΛ. </a:t>
                      </a: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ΕΛΕΥΘΕΡΙΑΣ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</a:t>
                      </a:r>
                      <a:r>
                        <a:rPr kumimoji="0" lang="en-GB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’</a:t>
                      </a: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ΨΗΦ.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ΦΩΝΗ ΛΟΓΙΚΗΣ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ΙΟΥΝ.’24*</a:t>
                      </a:r>
                    </a:p>
                  </a:txBody>
                  <a:tcPr marL="91456" marR="91456" marT="45742" marB="45742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Αδιευκρίνιστη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Ψήφος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Βουλευτικών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l-G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Εκλογών  σήμερα</a:t>
                      </a:r>
                    </a:p>
                  </a:txBody>
                  <a:tcPr marL="91456" marR="91456" marT="45709" marB="45709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5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ΣΙΓΟΥΡΑ/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ΜΑΛΛΟΝ ΘΕΤΙΚΗ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3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ΜΑΛΛΟΝ/</a:t>
                      </a:r>
                      <a:endParaRPr 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ΣΙΓΟΥΡΑ ΑΡΝΗΤΙΚΗ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ΔΞ/ΔΑ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el-G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139803" y="6592758"/>
            <a:ext cx="1834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>
                <a:solidFill>
                  <a:schemeClr val="bg1">
                    <a:lumMod val="95000"/>
                  </a:schemeClr>
                </a:solidFill>
              </a:rPr>
              <a:t>*Ενδεικτική Βάση Ανάλυσης 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6750774" y="619478"/>
            <a:ext cx="4211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2000" b="1" i="1" dirty="0">
                <a:solidFill>
                  <a:srgbClr val="000000"/>
                </a:solidFill>
              </a:rPr>
              <a:t>ΕΛ.ΛΥΣΗ- διαχρονικά</a:t>
            </a:r>
            <a:endParaRPr lang="en-US" altLang="el-GR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4790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ob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32346</TotalTime>
  <Words>1658</Words>
  <Application>Microsoft Office PowerPoint</Application>
  <PresentationFormat>Widescreen</PresentationFormat>
  <Paragraphs>626</Paragraphs>
  <Slides>16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Avenir Next LT Pro</vt:lpstr>
      <vt:lpstr>Calibri</vt:lpstr>
      <vt:lpstr>Sagona Book</vt:lpstr>
      <vt:lpstr>Tahoma</vt:lpstr>
      <vt:lpstr>The Hand Extrablack</vt:lpstr>
      <vt:lpstr>Times New Roman</vt:lpstr>
      <vt:lpstr>1_Default Design</vt:lpstr>
      <vt:lpstr>BlobVTI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MRB Hellas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ΕΙΚΟΝΑ ΚΟΜΜΑΤΩΝ</dc:title>
  <dc:creator>MRB Hellas SA</dc:creator>
  <cp:lastModifiedBy>Tasos Velissaridis</cp:lastModifiedBy>
  <cp:revision>1744</cp:revision>
  <cp:lastPrinted>2025-12-15T17:26:27Z</cp:lastPrinted>
  <dcterms:created xsi:type="dcterms:W3CDTF">2004-07-23T09:19:44Z</dcterms:created>
  <dcterms:modified xsi:type="dcterms:W3CDTF">2026-07-08T20:38:33Z</dcterms:modified>
</cp:coreProperties>
</file>