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961" r:id="rId2"/>
    <p:sldMasterId id="2147484985" r:id="rId3"/>
    <p:sldMasterId id="2147485062" r:id="rId4"/>
  </p:sldMasterIdLst>
  <p:notesMasterIdLst>
    <p:notesMasterId r:id="rId32"/>
  </p:notesMasterIdLst>
  <p:handoutMasterIdLst>
    <p:handoutMasterId r:id="rId33"/>
  </p:handoutMasterIdLst>
  <p:sldIdLst>
    <p:sldId id="259" r:id="rId5"/>
    <p:sldId id="870" r:id="rId6"/>
    <p:sldId id="865" r:id="rId7"/>
    <p:sldId id="1705" r:id="rId8"/>
    <p:sldId id="710" r:id="rId9"/>
    <p:sldId id="782" r:id="rId10"/>
    <p:sldId id="711" r:id="rId11"/>
    <p:sldId id="537" r:id="rId12"/>
    <p:sldId id="712" r:id="rId13"/>
    <p:sldId id="1680" r:id="rId14"/>
    <p:sldId id="867" r:id="rId15"/>
    <p:sldId id="1688" r:id="rId16"/>
    <p:sldId id="885" r:id="rId17"/>
    <p:sldId id="1652" r:id="rId18"/>
    <p:sldId id="1703" r:id="rId19"/>
    <p:sldId id="1653" r:id="rId20"/>
    <p:sldId id="1711" r:id="rId21"/>
    <p:sldId id="1699" r:id="rId22"/>
    <p:sldId id="1104" r:id="rId23"/>
    <p:sldId id="869" r:id="rId24"/>
    <p:sldId id="1684" r:id="rId25"/>
    <p:sldId id="1637" r:id="rId26"/>
    <p:sldId id="1638" r:id="rId27"/>
    <p:sldId id="1620" r:id="rId28"/>
    <p:sldId id="1621" r:id="rId29"/>
    <p:sldId id="1622" r:id="rId30"/>
    <p:sldId id="871" r:id="rId31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CCFF"/>
    <a:srgbClr val="FFC000"/>
    <a:srgbClr val="33CCFF"/>
    <a:srgbClr val="00B0F0"/>
    <a:srgbClr val="009999"/>
    <a:srgbClr val="6600CC"/>
    <a:srgbClr val="9900CC"/>
    <a:srgbClr val="0099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6404" autoAdjust="0"/>
  </p:normalViewPr>
  <p:slideViewPr>
    <p:cSldViewPr>
      <p:cViewPr varScale="1">
        <p:scale>
          <a:sx n="82" d="100"/>
          <a:sy n="82" d="100"/>
        </p:scale>
        <p:origin x="581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75829972113388"/>
          <c:y val="6.0250242356653397E-2"/>
          <c:w val="0.61255660774593601"/>
          <c:h val="0.8790658292897501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15.099999999999994</c:v>
                </c:pt>
                <c:pt idx="1">
                  <c:v>16.100000000000001</c:v>
                </c:pt>
                <c:pt idx="2">
                  <c:v>26</c:v>
                </c:pt>
                <c:pt idx="3">
                  <c:v>31.299999999999997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6B-45F8-9816-69A71CF8B38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Αρνηττικά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9.4920421465356421E-3"/>
                  <c:y val="3.690944655697907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6B-45F8-9816-69A71CF8B38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64.900000000000006</c:v>
                </c:pt>
                <c:pt idx="1">
                  <c:v>63.9</c:v>
                </c:pt>
                <c:pt idx="2">
                  <c:v>54</c:v>
                </c:pt>
                <c:pt idx="3">
                  <c:v>48.7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6B-45F8-9816-69A71CF8B388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14</c:v>
                </c:pt>
                <c:pt idx="1">
                  <c:v>13.05</c:v>
                </c:pt>
                <c:pt idx="2">
                  <c:v>10.1</c:v>
                </c:pt>
                <c:pt idx="3">
                  <c:v>6.4499999999999993</c:v>
                </c:pt>
                <c:pt idx="4">
                  <c:v>7.1499999999999986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6B-45F8-9816-69A71CF8B388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Ουδετερα +ΔΞ/ΔΑ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1865052683169553E-3"/>
                  <c:y val="9.2273616370963565E-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848040813539017E-2"/>
                      <c:h val="6.4253994570989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E6B-45F8-9816-69A71CF8B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22</c:v>
                </c:pt>
                <c:pt idx="1">
                  <c:v>23.9</c:v>
                </c:pt>
                <c:pt idx="2">
                  <c:v>29.8</c:v>
                </c:pt>
                <c:pt idx="3">
                  <c:v>37.1</c:v>
                </c:pt>
                <c:pt idx="4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6B-45F8-9816-69A71CF8B388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14</c:v>
                </c:pt>
                <c:pt idx="1">
                  <c:v>13.05</c:v>
                </c:pt>
                <c:pt idx="2">
                  <c:v>10.1</c:v>
                </c:pt>
                <c:pt idx="3">
                  <c:v>6.4499999999999993</c:v>
                </c:pt>
                <c:pt idx="4">
                  <c:v>7.1499999999999986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6B-45F8-9816-69A71CF8B388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Θετικά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E6B-45F8-9816-69A71CF8B388}"/>
                </c:ext>
              </c:extLst>
            </c:dLbl>
            <c:dLbl>
              <c:idx val="9"/>
              <c:layout>
                <c:manualLayout>
                  <c:x val="2.3730105366339977E-3"/>
                  <c:y val="2.34393440305538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6B-45F8-9816-69A71CF8B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13.1</c:v>
                </c:pt>
                <c:pt idx="1">
                  <c:v>12.2</c:v>
                </c:pt>
                <c:pt idx="2">
                  <c:v>16.2</c:v>
                </c:pt>
                <c:pt idx="3">
                  <c:v>14.2</c:v>
                </c:pt>
                <c:pt idx="4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6B-45F8-9816-69A71CF8B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1157615056"/>
        <c:axId val="-1157611248"/>
      </c:barChart>
      <c:catAx>
        <c:axId val="-115761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7611248"/>
        <c:crosses val="autoZero"/>
        <c:auto val="1"/>
        <c:lblAlgn val="ctr"/>
        <c:lblOffset val="100"/>
        <c:noMultiLvlLbl val="0"/>
      </c:catAx>
      <c:valAx>
        <c:axId val="-1157611248"/>
        <c:scaling>
          <c:orientation val="minMax"/>
          <c:max val="16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-1157615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4603139700173393"/>
          <c:y val="0"/>
          <c:w val="0.70545595295385155"/>
          <c:h val="4.8055176669834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89609141590965E-3"/>
          <c:y val="3.0468748125692169E-2"/>
          <c:w val="0.98850207817168179"/>
          <c:h val="0.837030767899189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Θα Αναπτυχθεί </c:v>
                </c:pt>
              </c:strCache>
            </c:strRef>
          </c:tx>
          <c:spPr>
            <a:ln w="38100" cap="rnd">
              <a:solidFill>
                <a:srgbClr val="6600C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ΔΕΚ. 2021</c:v>
                </c:pt>
                <c:pt idx="1">
                  <c:v>ΙΟΥΛΙΟΣ 2022</c:v>
                </c:pt>
                <c:pt idx="2">
                  <c:v>ΔΕΚ. 2022</c:v>
                </c:pt>
                <c:pt idx="3">
                  <c:v>ΔΕΚ. 2023</c:v>
                </c:pt>
                <c:pt idx="4">
                  <c:v>ΙΟΥΛΙΟΣ 2024</c:v>
                </c:pt>
                <c:pt idx="5">
                  <c:v>ΔΕΚ. 2024</c:v>
                </c:pt>
                <c:pt idx="6">
                  <c:v>ΙΟΥΝ.2025</c:v>
                </c:pt>
                <c:pt idx="7">
                  <c:v>ΔΕΚ. 2025</c:v>
                </c:pt>
                <c:pt idx="8">
                  <c:v>ΙΟΥΛΙΟΣ 2026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39.6</c:v>
                </c:pt>
                <c:pt idx="1">
                  <c:v>34.4</c:v>
                </c:pt>
                <c:pt idx="2">
                  <c:v>40.200000000000003</c:v>
                </c:pt>
                <c:pt idx="3">
                  <c:v>36.4</c:v>
                </c:pt>
                <c:pt idx="4">
                  <c:v>29.9</c:v>
                </c:pt>
                <c:pt idx="5">
                  <c:v>32.4</c:v>
                </c:pt>
                <c:pt idx="6">
                  <c:v>29.4</c:v>
                </c:pt>
                <c:pt idx="7">
                  <c:v>32.4</c:v>
                </c:pt>
                <c:pt idx="8">
                  <c:v>29.8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8FB-452B-9288-16DEEAA4B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348992"/>
        <c:axId val="508347744"/>
      </c:lineChart>
      <c:catAx>
        <c:axId val="50834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  <c:crossAx val="508347744"/>
        <c:crosses val="autoZero"/>
        <c:auto val="1"/>
        <c:lblAlgn val="ctr"/>
        <c:lblOffset val="100"/>
        <c:noMultiLvlLbl val="0"/>
      </c:catAx>
      <c:valAx>
        <c:axId val="508347744"/>
        <c:scaling>
          <c:orientation val="minMax"/>
          <c:max val="6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50834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98933801205877"/>
          <c:y val="0.6408522612664701"/>
          <c:w val="0.68420939960629923"/>
          <c:h val="4.5085258053318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9286190423286"/>
          <c:y val="3.4712175026621779E-2"/>
          <c:w val="0.46204074058848521"/>
          <c:h val="0.95694414783705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0A2-4F13-A766-CA992CC437B4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0A2-4F13-A766-CA992CC437B4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0A2-4F13-A766-CA992CC437B4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0A2-4F13-A766-CA992CC437B4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0A2-4F13-A766-CA992CC437B4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0A2-4F13-A766-CA992CC437B4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0A2-4F13-A766-CA992CC437B4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0A2-4F13-A766-CA992CC437B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0A2-4F13-A766-CA992CC437B4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0A2-4F13-A766-CA992CC437B4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0A2-4F13-A766-CA992CC437B4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0A2-4F13-A766-CA992CC437B4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0A2-4F13-A766-CA992CC437B4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0A2-4F13-A766-CA992CC437B4}"/>
              </c:ext>
            </c:extLst>
          </c:dPt>
          <c:dPt>
            <c:idx val="1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0A2-4F13-A766-CA992CC437B4}"/>
              </c:ext>
            </c:extLst>
          </c:dPt>
          <c:dPt>
            <c:idx val="19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0A2-4F13-A766-CA992CC437B4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0A2-4F13-A766-CA992CC437B4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40A2-4F13-A766-CA992CC437B4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40A2-4F13-A766-CA992CC437B4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C75-4C4D-8A76-84A61B4116D8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C75-4C4D-8A76-84A61B4116D8}"/>
              </c:ext>
            </c:extLst>
          </c:dPt>
          <c:dPt>
            <c:idx val="2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7FDC-48F9-BA59-19BA79B1313C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3239-4947-B164-BD3AC190D82B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A355-4FA5-B703-FB0CE55A9641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A355-4FA5-B703-FB0CE55A96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Sheet1!$A$2:$A$29</c:f>
              <c:strCache>
                <c:ptCount val="28"/>
                <c:pt idx="0">
                  <c:v>Πληθωρισμός / ακρίβεια</c:v>
                </c:pt>
                <c:pt idx="1">
                  <c:v>Υγεία/περίθαλψη</c:v>
                </c:pt>
                <c:pt idx="2">
                  <c:v>Χαμηλοί μισθοί χαμηλά εισοδήματα</c:v>
                </c:pt>
                <c:pt idx="3">
                  <c:v>Θέματα διαφάνειας/διαφθοράς</c:v>
                </c:pt>
                <c:pt idx="4">
                  <c:v>Στεγαστικό - ύψος ενοικίων - υψηλές τιμές αγοράς κατοικίας</c:v>
                </c:pt>
                <c:pt idx="5">
                  <c:v>Ανεργία</c:v>
                </c:pt>
                <c:pt idx="6">
                  <c:v>Μεταναστευτικό/προσφυγικό/οικονομικοί μετανάστες</c:v>
                </c:pt>
                <c:pt idx="7">
                  <c:v>Δημογραφικό πρόβλημα (μείωση γεννήσεων)</c:v>
                </c:pt>
                <c:pt idx="8">
                  <c:v>Παιδεία/εκπαίδευση</c:v>
                </c:pt>
                <c:pt idx="9">
                  <c:v>Φορολογικό σύστημα</c:v>
                </c:pt>
                <c:pt idx="10">
                  <c:v>Εγκληματικότητα-δημόσια τάξη</c:v>
                </c:pt>
                <c:pt idx="11">
                  <c:v>Οικονομική ανάπτυξη</c:v>
                </c:pt>
                <c:pt idx="12">
                  <c:v>Πρόβλημα έμφυλης βίας δηλαδή βίας απέναντι στις γυναίκες</c:v>
                </c:pt>
                <c:pt idx="13">
                  <c:v>Μόλυνση του περιβάλλοντος - κλιματική αλλαγή (πυρκαγιές, φυσικές καταστροφές)</c:v>
                </c:pt>
                <c:pt idx="14">
                  <c:v>Κοινωνική σύγκλιση/υποστήριξη των οικονομικά ασθενέστερων κοινωνικών ομάδων</c:v>
                </c:pt>
                <c:pt idx="15">
                  <c:v>Ασφαλιστικό σύστημα</c:v>
                </c:pt>
                <c:pt idx="16">
                  <c:v>Προβλήματα εξωτερικής πολιτικής (διεθνείς συγκρούσεις - ελληνοτουρκικά)</c:v>
                </c:pt>
                <c:pt idx="17">
                  <c:v>Οικονομική σύγκλιση με τις χώρες της ΕΕ</c:v>
                </c:pt>
                <c:pt idx="18">
                  <c:v>Θέματα ανθρωπίνων δικαιωμάτων και ισότητας</c:v>
                </c:pt>
                <c:pt idx="19">
                  <c:v>Λειτουργία των δημόσιων υπηρεσιών (γραφειοκρατία)</c:v>
                </c:pt>
                <c:pt idx="20">
                  <c:v>Δημοσιονομική πολιτική (δημόσιο χρέος και έλλειμμα)</c:v>
                </c:pt>
                <c:pt idx="21">
                  <c:v>Ναρκωτικά</c:v>
                </c:pt>
                <c:pt idx="22">
                  <c:v>Ανάπτυξη της περιφέρειας</c:v>
                </c:pt>
                <c:pt idx="23">
                  <c:v>Σχέσεις κράτους-εκκλησίας</c:v>
                </c:pt>
                <c:pt idx="24">
                  <c:v>Τρομοκρατία</c:v>
                </c:pt>
                <c:pt idx="25">
                  <c:v>Συγκοινωνίες/κυκλοφοριακό</c:v>
                </c:pt>
                <c:pt idx="26">
                  <c:v>Επιστροφή των μαρμάρων του Παρθενώνα</c:v>
                </c:pt>
                <c:pt idx="27">
                  <c:v>Άλλο 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49.5</c:v>
                </c:pt>
                <c:pt idx="1">
                  <c:v>34.700000000000003</c:v>
                </c:pt>
                <c:pt idx="2">
                  <c:v>33.5</c:v>
                </c:pt>
                <c:pt idx="3">
                  <c:v>24.5</c:v>
                </c:pt>
                <c:pt idx="4">
                  <c:v>17.100000000000001</c:v>
                </c:pt>
                <c:pt idx="5">
                  <c:v>13.8</c:v>
                </c:pt>
                <c:pt idx="6">
                  <c:v>13.1</c:v>
                </c:pt>
                <c:pt idx="7">
                  <c:v>12.7</c:v>
                </c:pt>
                <c:pt idx="8">
                  <c:v>12.5</c:v>
                </c:pt>
                <c:pt idx="9">
                  <c:v>11.6</c:v>
                </c:pt>
                <c:pt idx="10">
                  <c:v>11.6</c:v>
                </c:pt>
                <c:pt idx="11">
                  <c:v>11.5</c:v>
                </c:pt>
                <c:pt idx="12">
                  <c:v>7.4</c:v>
                </c:pt>
                <c:pt idx="13">
                  <c:v>6.3</c:v>
                </c:pt>
                <c:pt idx="14">
                  <c:v>6</c:v>
                </c:pt>
                <c:pt idx="15">
                  <c:v>4.2</c:v>
                </c:pt>
                <c:pt idx="16">
                  <c:v>4.2</c:v>
                </c:pt>
                <c:pt idx="17">
                  <c:v>3.9</c:v>
                </c:pt>
                <c:pt idx="18">
                  <c:v>3.3</c:v>
                </c:pt>
                <c:pt idx="19">
                  <c:v>3</c:v>
                </c:pt>
                <c:pt idx="20">
                  <c:v>2.4</c:v>
                </c:pt>
                <c:pt idx="21">
                  <c:v>2.2000000000000002</c:v>
                </c:pt>
                <c:pt idx="22">
                  <c:v>1.9</c:v>
                </c:pt>
                <c:pt idx="23">
                  <c:v>1.4</c:v>
                </c:pt>
                <c:pt idx="24">
                  <c:v>1.3</c:v>
                </c:pt>
                <c:pt idx="25">
                  <c:v>1.1000000000000001</c:v>
                </c:pt>
                <c:pt idx="26">
                  <c:v>0.8</c:v>
                </c:pt>
                <c:pt idx="27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40A2-4F13-A766-CA992CC437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"/>
        <c:axId val="351263056"/>
        <c:axId val="351262664"/>
      </c:barChart>
      <c:catAx>
        <c:axId val="351263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51262664"/>
        <c:crosses val="autoZero"/>
        <c:auto val="1"/>
        <c:lblAlgn val="ctr"/>
        <c:lblOffset val="100"/>
        <c:noMultiLvlLbl val="0"/>
      </c:catAx>
      <c:valAx>
        <c:axId val="3512626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5126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9286190423286"/>
          <c:y val="3.4712175026621779E-2"/>
          <c:w val="0.46204074058848521"/>
          <c:h val="0.95694414783705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ΤΑΣΕΙΣ ΙΟΥΛΙΟΣ 2026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0A2-4F13-A766-CA992CC437B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0A2-4F13-A766-CA992CC437B4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0A2-4F13-A766-CA992CC437B4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0A2-4F13-A766-CA992CC437B4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0A2-4F13-A766-CA992CC437B4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0A2-4F13-A766-CA992CC437B4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0A2-4F13-A766-CA992CC437B4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0A2-4F13-A766-CA992CC437B4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0A2-4F13-A766-CA992CC437B4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0A2-4F13-A766-CA992CC437B4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0A2-4F13-A766-CA992CC437B4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0A2-4F13-A766-CA992CC437B4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0A2-4F13-A766-CA992CC437B4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0A2-4F13-A766-CA992CC437B4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0A2-4F13-A766-CA992CC437B4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0A2-4F13-A766-CA992CC437B4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0A2-4F13-A766-CA992CC437B4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40A2-4F13-A766-CA992CC437B4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40A2-4F13-A766-CA992CC437B4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C75-4C4D-8A76-84A61B4116D8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C75-4C4D-8A76-84A61B4116D8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7FDC-48F9-BA59-19BA79B1313C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3239-4947-B164-BD3AC190D82B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A355-4FA5-B703-FB0CE55A9641}"/>
              </c:ext>
            </c:extLst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A355-4FA5-B703-FB0CE55A96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7"/>
                <c:pt idx="0">
                  <c:v>Πληθωρισμός / ακρίβεια</c:v>
                </c:pt>
                <c:pt idx="1">
                  <c:v>Υγεία/περίθαλψη</c:v>
                </c:pt>
                <c:pt idx="2">
                  <c:v>Χαμηλοί μισθοί χαμηλά εισοδήματα</c:v>
                </c:pt>
                <c:pt idx="3">
                  <c:v>Θέματα διαφάνειας/διαφθοράς</c:v>
                </c:pt>
                <c:pt idx="4">
                  <c:v>Στεγαστικό - ύψος ενοικίων - υψηλές τιμές αγοράς κατοικίας</c:v>
                </c:pt>
                <c:pt idx="5">
                  <c:v>Ανεργία</c:v>
                </c:pt>
                <c:pt idx="6">
                  <c:v>Μεταναστευτικό/προσφυγικό/οικονομικοί μετανάστες</c:v>
                </c:pt>
                <c:pt idx="7">
                  <c:v>Δημογραφικό πρόβλημα (μείωση γεννήσεων)</c:v>
                </c:pt>
                <c:pt idx="8">
                  <c:v>Παιδεία/εκπαίδευση</c:v>
                </c:pt>
                <c:pt idx="9">
                  <c:v>Φορολογικό σύστημα</c:v>
                </c:pt>
                <c:pt idx="10">
                  <c:v>Εγκληματικότητα-δημόσια τάξη</c:v>
                </c:pt>
                <c:pt idx="11">
                  <c:v>Οικονομική ανάπτυξη</c:v>
                </c:pt>
                <c:pt idx="12">
                  <c:v>Πρόβλημα έμφυλης βίας δηλαδή βίας απέναντι στις γυναίκες</c:v>
                </c:pt>
                <c:pt idx="13">
                  <c:v>Μόλυνση του περιβάλλοντος - κλιματική αλλαγή (πυρκαγιές, φυσικές καταστροφές)</c:v>
                </c:pt>
                <c:pt idx="14">
                  <c:v>Κοινωνική σύγκλιση/υποστήριξη των οικονομικά ασθενέστερων κοινωνικών ομάδων</c:v>
                </c:pt>
                <c:pt idx="15">
                  <c:v>Ασφαλιστικό σύστημα</c:v>
                </c:pt>
                <c:pt idx="16">
                  <c:v>Προβλήματα εξωτερικής πολιτικής (διεθνείς συγκρούσεις - ελληνοτουρκικά)</c:v>
                </c:pt>
                <c:pt idx="17">
                  <c:v>Οικονομική σύγκλιση με τις χώρες της ΕΕ</c:v>
                </c:pt>
                <c:pt idx="18">
                  <c:v>Θέματα ανθρωπίνων δικαιωμάτων και ισότητας</c:v>
                </c:pt>
                <c:pt idx="19">
                  <c:v>Λειτουργία των δημόσιων υπηρεσιών (γραφειοκρατία)</c:v>
                </c:pt>
                <c:pt idx="20">
                  <c:v>Δημοσιονομική πολιτική (δημόσιο χρέος και έλλειμμα)</c:v>
                </c:pt>
                <c:pt idx="21">
                  <c:v>Ναρκωτικά</c:v>
                </c:pt>
                <c:pt idx="22">
                  <c:v>Ανάπτυξη της περιφέρειας</c:v>
                </c:pt>
                <c:pt idx="23">
                  <c:v>Σχέσεις κράτους-εκκλησίας</c:v>
                </c:pt>
                <c:pt idx="24">
                  <c:v>Τρομοκρατία</c:v>
                </c:pt>
                <c:pt idx="25">
                  <c:v>Συγκοινωνίες/κυκλοφοριακό</c:v>
                </c:pt>
                <c:pt idx="26">
                  <c:v>Επιστροφή των μαρμάρων του Παρθενώνα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49.5</c:v>
                </c:pt>
                <c:pt idx="1">
                  <c:v>34.700000000000003</c:v>
                </c:pt>
                <c:pt idx="2">
                  <c:v>33.5</c:v>
                </c:pt>
                <c:pt idx="3">
                  <c:v>24.5</c:v>
                </c:pt>
                <c:pt idx="4">
                  <c:v>17.100000000000001</c:v>
                </c:pt>
                <c:pt idx="5">
                  <c:v>13.8</c:v>
                </c:pt>
                <c:pt idx="6">
                  <c:v>13.1</c:v>
                </c:pt>
                <c:pt idx="7">
                  <c:v>12.7</c:v>
                </c:pt>
                <c:pt idx="8">
                  <c:v>12.5</c:v>
                </c:pt>
                <c:pt idx="9">
                  <c:v>11.6</c:v>
                </c:pt>
                <c:pt idx="10">
                  <c:v>11.6</c:v>
                </c:pt>
                <c:pt idx="11">
                  <c:v>11.5</c:v>
                </c:pt>
                <c:pt idx="12">
                  <c:v>7.4</c:v>
                </c:pt>
                <c:pt idx="13">
                  <c:v>6.3</c:v>
                </c:pt>
                <c:pt idx="14">
                  <c:v>6</c:v>
                </c:pt>
                <c:pt idx="15">
                  <c:v>4.2</c:v>
                </c:pt>
                <c:pt idx="16">
                  <c:v>4.2</c:v>
                </c:pt>
                <c:pt idx="17">
                  <c:v>3.9</c:v>
                </c:pt>
                <c:pt idx="18">
                  <c:v>3.3</c:v>
                </c:pt>
                <c:pt idx="19">
                  <c:v>3</c:v>
                </c:pt>
                <c:pt idx="20">
                  <c:v>2.4</c:v>
                </c:pt>
                <c:pt idx="21">
                  <c:v>2.2000000000000002</c:v>
                </c:pt>
                <c:pt idx="22">
                  <c:v>1.9</c:v>
                </c:pt>
                <c:pt idx="23">
                  <c:v>1.4</c:v>
                </c:pt>
                <c:pt idx="24">
                  <c:v>1.3</c:v>
                </c:pt>
                <c:pt idx="25">
                  <c:v>1.1000000000000001</c:v>
                </c:pt>
                <c:pt idx="2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40A2-4F13-A766-CA992CC437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ΤΑΣΕΙΣ ΔΕΚ.2025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7"/>
                <c:pt idx="0">
                  <c:v>Πληθωρισμός / ακρίβεια</c:v>
                </c:pt>
                <c:pt idx="1">
                  <c:v>Υγεία/περίθαλψη</c:v>
                </c:pt>
                <c:pt idx="2">
                  <c:v>Χαμηλοί μισθοί χαμηλά εισοδήματα</c:v>
                </c:pt>
                <c:pt idx="3">
                  <c:v>Θέματα διαφάνειας/διαφθοράς</c:v>
                </c:pt>
                <c:pt idx="4">
                  <c:v>Στεγαστικό - ύψος ενοικίων - υψηλές τιμές αγοράς κατοικίας</c:v>
                </c:pt>
                <c:pt idx="5">
                  <c:v>Ανεργία</c:v>
                </c:pt>
                <c:pt idx="6">
                  <c:v>Μεταναστευτικό/προσφυγικό/οικονομικοί μετανάστες</c:v>
                </c:pt>
                <c:pt idx="7">
                  <c:v>Δημογραφικό πρόβλημα (μείωση γεννήσεων)</c:v>
                </c:pt>
                <c:pt idx="8">
                  <c:v>Παιδεία/εκπαίδευση</c:v>
                </c:pt>
                <c:pt idx="9">
                  <c:v>Φορολογικό σύστημα</c:v>
                </c:pt>
                <c:pt idx="10">
                  <c:v>Εγκληματικότητα-δημόσια τάξη</c:v>
                </c:pt>
                <c:pt idx="11">
                  <c:v>Οικονομική ανάπτυξη</c:v>
                </c:pt>
                <c:pt idx="12">
                  <c:v>Πρόβλημα έμφυλης βίας δηλαδή βίας απέναντι στις γυναίκες</c:v>
                </c:pt>
                <c:pt idx="13">
                  <c:v>Μόλυνση του περιβάλλοντος - κλιματική αλλαγή (πυρκαγιές, φυσικές καταστροφές)</c:v>
                </c:pt>
                <c:pt idx="14">
                  <c:v>Κοινωνική σύγκλιση/υποστήριξη των οικονομικά ασθενέστερων κοινωνικών ομάδων</c:v>
                </c:pt>
                <c:pt idx="15">
                  <c:v>Ασφαλιστικό σύστημα</c:v>
                </c:pt>
                <c:pt idx="16">
                  <c:v>Προβλήματα εξωτερικής πολιτικής (διεθνείς συγκρούσεις - ελληνοτουρκικά)</c:v>
                </c:pt>
                <c:pt idx="17">
                  <c:v>Οικονομική σύγκλιση με τις χώρες της ΕΕ</c:v>
                </c:pt>
                <c:pt idx="18">
                  <c:v>Θέματα ανθρωπίνων δικαιωμάτων και ισότητας</c:v>
                </c:pt>
                <c:pt idx="19">
                  <c:v>Λειτουργία των δημόσιων υπηρεσιών (γραφειοκρατία)</c:v>
                </c:pt>
                <c:pt idx="20">
                  <c:v>Δημοσιονομική πολιτική (δημόσιο χρέος και έλλειμμα)</c:v>
                </c:pt>
                <c:pt idx="21">
                  <c:v>Ναρκωτικά</c:v>
                </c:pt>
                <c:pt idx="22">
                  <c:v>Ανάπτυξη της περιφέρειας</c:v>
                </c:pt>
                <c:pt idx="23">
                  <c:v>Σχέσεις κράτους-εκκλησίας</c:v>
                </c:pt>
                <c:pt idx="24">
                  <c:v>Τρομοκρατία</c:v>
                </c:pt>
                <c:pt idx="25">
                  <c:v>Συγκοινωνίες/κυκλοφοριακό</c:v>
                </c:pt>
                <c:pt idx="26">
                  <c:v>Επιστροφή των μαρμάρων του Παρθενώνα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51.7</c:v>
                </c:pt>
                <c:pt idx="1">
                  <c:v>36.9</c:v>
                </c:pt>
                <c:pt idx="2">
                  <c:v>41.5</c:v>
                </c:pt>
                <c:pt idx="3">
                  <c:v>22.8</c:v>
                </c:pt>
                <c:pt idx="4">
                  <c:v>0</c:v>
                </c:pt>
                <c:pt idx="5">
                  <c:v>20</c:v>
                </c:pt>
                <c:pt idx="6">
                  <c:v>12</c:v>
                </c:pt>
                <c:pt idx="7">
                  <c:v>14.6</c:v>
                </c:pt>
                <c:pt idx="8">
                  <c:v>14</c:v>
                </c:pt>
                <c:pt idx="9">
                  <c:v>10</c:v>
                </c:pt>
                <c:pt idx="10">
                  <c:v>11.2</c:v>
                </c:pt>
                <c:pt idx="11">
                  <c:v>12.8</c:v>
                </c:pt>
                <c:pt idx="12">
                  <c:v>5.7</c:v>
                </c:pt>
                <c:pt idx="13">
                  <c:v>4.5999999999999996</c:v>
                </c:pt>
                <c:pt idx="14">
                  <c:v>5.6</c:v>
                </c:pt>
                <c:pt idx="15">
                  <c:v>5</c:v>
                </c:pt>
                <c:pt idx="16">
                  <c:v>2.9</c:v>
                </c:pt>
                <c:pt idx="17">
                  <c:v>4.0999999999999996</c:v>
                </c:pt>
                <c:pt idx="18">
                  <c:v>3.7</c:v>
                </c:pt>
                <c:pt idx="19">
                  <c:v>2.2999999999999998</c:v>
                </c:pt>
                <c:pt idx="20">
                  <c:v>3.2</c:v>
                </c:pt>
                <c:pt idx="21">
                  <c:v>1.6</c:v>
                </c:pt>
                <c:pt idx="22">
                  <c:v>1.7</c:v>
                </c:pt>
                <c:pt idx="23">
                  <c:v>1.3</c:v>
                </c:pt>
                <c:pt idx="24">
                  <c:v>1.6</c:v>
                </c:pt>
                <c:pt idx="25">
                  <c:v>1.6</c:v>
                </c:pt>
                <c:pt idx="2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C1C9-4CBA-8E25-ECBD6D3238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"/>
        <c:axId val="351263056"/>
        <c:axId val="351262664"/>
      </c:barChart>
      <c:catAx>
        <c:axId val="351263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51262664"/>
        <c:crosses val="autoZero"/>
        <c:auto val="1"/>
        <c:lblAlgn val="ctr"/>
        <c:lblOffset val="100"/>
        <c:noMultiLvlLbl val="0"/>
      </c:catAx>
      <c:valAx>
        <c:axId val="3512626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5126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82301000371936E-3"/>
          <c:y val="3.4595942545829407E-2"/>
          <c:w val="0.97589984825702591"/>
          <c:h val="0.856122129514522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333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3814134523355237E-2"/>
                  <c:y val="-7.0001134388892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F3-4C54-8635-513853BAB0A8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3C5-4A29-8409-8659A7C9E3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ΙΟΥΝΙΟΣ 2020</c:v>
                </c:pt>
                <c:pt idx="1">
                  <c:v>ΔΕΚΕΜΒΡΙΟΣ 2020</c:v>
                </c:pt>
                <c:pt idx="2">
                  <c:v>ΙΟΥΝΙΟΣ 2021</c:v>
                </c:pt>
                <c:pt idx="3">
                  <c:v>ΔΕΚΕΜΒΡΙΟΣ 2021</c:v>
                </c:pt>
                <c:pt idx="4">
                  <c:v>ΙΟΥΝΙΟΣ 2022</c:v>
                </c:pt>
                <c:pt idx="5">
                  <c:v>ΔΕΚΕΜΒΡΙΟΣ 2022</c:v>
                </c:pt>
                <c:pt idx="6">
                  <c:v>ΔΕΚΕΜΒΡΙΟΣ 2023</c:v>
                </c:pt>
                <c:pt idx="7">
                  <c:v>ΙΟΥΛΙΟΣ 2024</c:v>
                </c:pt>
                <c:pt idx="8">
                  <c:v>ΔΕΚΕΜΒΡΙΟΣ 2024</c:v>
                </c:pt>
                <c:pt idx="9">
                  <c:v>ΙΟΥΝΙΟΣ 2025</c:v>
                </c:pt>
                <c:pt idx="10">
                  <c:v>ΔΕΚΕΜΒΡΙΟΣ 2025</c:v>
                </c:pt>
                <c:pt idx="11">
                  <c:v>ΙΟΥΛΙΟΣ 2026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12.4</c:v>
                </c:pt>
                <c:pt idx="1">
                  <c:v>8.8000000000000007</c:v>
                </c:pt>
                <c:pt idx="2">
                  <c:v>13</c:v>
                </c:pt>
                <c:pt idx="3">
                  <c:v>25.2</c:v>
                </c:pt>
                <c:pt idx="4">
                  <c:v>54.3</c:v>
                </c:pt>
                <c:pt idx="5">
                  <c:v>58.6</c:v>
                </c:pt>
                <c:pt idx="6">
                  <c:v>61.5</c:v>
                </c:pt>
                <c:pt idx="7">
                  <c:v>62.4</c:v>
                </c:pt>
                <c:pt idx="8">
                  <c:v>58.3</c:v>
                </c:pt>
                <c:pt idx="9">
                  <c:v>52.9</c:v>
                </c:pt>
                <c:pt idx="10">
                  <c:v>51.7</c:v>
                </c:pt>
                <c:pt idx="11">
                  <c:v>49.5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3A-4F8A-9A94-98C066C8B5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2802992"/>
        <c:axId val="1942789264"/>
      </c:lineChart>
      <c:catAx>
        <c:axId val="194280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  <c:crossAx val="1942789264"/>
        <c:crosses val="autoZero"/>
        <c:auto val="1"/>
        <c:lblAlgn val="ctr"/>
        <c:lblOffset val="100"/>
        <c:noMultiLvlLbl val="0"/>
      </c:catAx>
      <c:valAx>
        <c:axId val="1942789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280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632440739196757"/>
          <c:y val="6.3798473580576401E-2"/>
          <c:w val="0.40367559260803254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91-40B9-BCC6-5D9A6C0C1311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91-40B9-BCC6-5D9A6C0C131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91-40B9-BCC6-5D9A6C0C131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91-40B9-BCC6-5D9A6C0C1311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91-40B9-BCC6-5D9A6C0C13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l-GR"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Θέματα Ελέγχου Ακρίβειας στην Αγορά</c:v>
                </c:pt>
                <c:pt idx="1">
                  <c:v>Θέματα Διαφάνειας Διαφθοράς</c:v>
                </c:pt>
                <c:pt idx="2">
                  <c:v>Βελτίωση της Γενικής Οικονομίας της χώρας που από εκεί θα προέλθει και η βελτίωση των οικονομικών των Νοικοκυριών</c:v>
                </c:pt>
                <c:pt idx="3">
                  <c:v>Θέματα Αύξησης Εισοδημάτων</c:v>
                </c:pt>
                <c:pt idx="4">
                  <c:v>Θέματα δικαιοσύνης</c:v>
                </c:pt>
                <c:pt idx="5">
                  <c:v>Κοινωνικό κράτος</c:v>
                </c:pt>
                <c:pt idx="6">
                  <c:v>Θέματα θεσμών και δημοκρατίας</c:v>
                </c:pt>
                <c:pt idx="7">
                  <c:v>Εθνικά θέματα</c:v>
                </c:pt>
                <c:pt idx="8">
                  <c:v>Άλλο</c:v>
                </c:pt>
                <c:pt idx="9">
                  <c:v>ΔΞ/ΔΑ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43.7</c:v>
                </c:pt>
                <c:pt idx="1">
                  <c:v>37.299999999999997</c:v>
                </c:pt>
                <c:pt idx="2">
                  <c:v>34.9</c:v>
                </c:pt>
                <c:pt idx="3">
                  <c:v>28.6</c:v>
                </c:pt>
                <c:pt idx="4">
                  <c:v>17</c:v>
                </c:pt>
                <c:pt idx="5">
                  <c:v>13</c:v>
                </c:pt>
                <c:pt idx="6">
                  <c:v>9.9</c:v>
                </c:pt>
                <c:pt idx="7">
                  <c:v>8.3000000000000007</c:v>
                </c:pt>
                <c:pt idx="8">
                  <c:v>0.9</c:v>
                </c:pt>
                <c:pt idx="9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91-40B9-BCC6-5D9A6C0C1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711218496"/>
        <c:axId val="711219040"/>
      </c:barChart>
      <c:catAx>
        <c:axId val="711218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pPr>
            <a:endParaRPr lang="el-GR"/>
          </a:p>
        </c:txPr>
        <c:crossAx val="711219040"/>
        <c:crosses val="autoZero"/>
        <c:auto val="1"/>
        <c:lblAlgn val="ctr"/>
        <c:lblOffset val="100"/>
        <c:noMultiLvlLbl val="0"/>
      </c:catAx>
      <c:valAx>
        <c:axId val="71121904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7112184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04285693870845"/>
          <c:y val="2.7428571428571445E-2"/>
          <c:w val="0.68758877917029881"/>
          <c:h val="0.9175962204724407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965-4540-BCC4-F1B7CF45178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E965-4540-BCC4-F1B7CF45178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E965-4540-BCC4-F1B7CF45178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E965-4540-BCC4-F1B7CF45178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E965-4540-BCC4-F1B7CF45178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E965-4540-BCC4-F1B7CF45178C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E965-4540-BCC4-F1B7CF45178C}"/>
              </c:ext>
            </c:extLst>
          </c:dPt>
          <c:dLbls>
            <c:dLbl>
              <c:idx val="0"/>
              <c:layout>
                <c:manualLayout>
                  <c:x val="1.7422867513611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965-4540-BCC4-F1B7CF45178C}"/>
                </c:ext>
              </c:extLst>
            </c:dLbl>
            <c:dLbl>
              <c:idx val="1"/>
              <c:layout>
                <c:manualLayout>
                  <c:x val="1.1615245009074408E-2"/>
                  <c:y val="6.857142857142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65-4540-BCC4-F1B7CF45178C}"/>
                </c:ext>
              </c:extLst>
            </c:dLbl>
            <c:dLbl>
              <c:idx val="2"/>
              <c:layout>
                <c:manualLayout>
                  <c:x val="5.8076225045372073E-3"/>
                  <c:y val="2.2857142857142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965-4540-BCC4-F1B7CF45178C}"/>
                </c:ext>
              </c:extLst>
            </c:dLbl>
            <c:dLbl>
              <c:idx val="3"/>
              <c:layout>
                <c:manualLayout>
                  <c:x val="1.306715063520872E-2"/>
                  <c:y val="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65-4540-BCC4-F1B7CF45178C}"/>
                </c:ext>
              </c:extLst>
            </c:dLbl>
            <c:dLbl>
              <c:idx val="4"/>
              <c:layout>
                <c:manualLayout>
                  <c:x val="1.3067150635208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65-4540-BCC4-F1B7CF45178C}"/>
                </c:ext>
              </c:extLst>
            </c:dLbl>
            <c:dLbl>
              <c:idx val="5"/>
              <c:layout>
                <c:manualLayout>
                  <c:x val="1.0163339382940059E-2"/>
                  <c:y val="-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65-4540-BCC4-F1B7CF45178C}"/>
                </c:ext>
              </c:extLst>
            </c:dLbl>
            <c:dLbl>
              <c:idx val="6"/>
              <c:layout>
                <c:manualLayout>
                  <c:x val="1.4519056261343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65-4540-BCC4-F1B7CF451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Οργή</c:v>
                </c:pt>
                <c:pt idx="1">
                  <c:v>Φόβος</c:v>
                </c:pt>
                <c:pt idx="2">
                  <c:v>Παραίτηση / Απογοήτευση</c:v>
                </c:pt>
                <c:pt idx="3">
                  <c:v>Ελπίδα</c:v>
                </c:pt>
                <c:pt idx="4">
                  <c:v>Περηφάνια</c:v>
                </c:pt>
                <c:pt idx="5">
                  <c:v>Σιγουριά</c:v>
                </c:pt>
                <c:pt idx="6">
                  <c:v>ΔΞ/ΔΑ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49.9</c:v>
                </c:pt>
                <c:pt idx="1">
                  <c:v>40</c:v>
                </c:pt>
                <c:pt idx="2">
                  <c:v>36.6</c:v>
                </c:pt>
                <c:pt idx="3">
                  <c:v>28.2</c:v>
                </c:pt>
                <c:pt idx="4">
                  <c:v>11.4</c:v>
                </c:pt>
                <c:pt idx="5">
                  <c:v>10.6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965-4540-BCC4-F1B7CF451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66573728"/>
        <c:axId val="466567456"/>
      </c:barChart>
      <c:catAx>
        <c:axId val="466573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466567456"/>
        <c:crosses val="autoZero"/>
        <c:auto val="0"/>
        <c:lblAlgn val="ctr"/>
        <c:lblOffset val="100"/>
        <c:noMultiLvlLbl val="0"/>
      </c:catAx>
      <c:valAx>
        <c:axId val="466567456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466573728"/>
        <c:crosses val="max"/>
        <c:crossBetween val="between"/>
        <c:majorUnit val="50"/>
        <c:min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07764239790697E-3"/>
          <c:y val="2.2496383389807476E-2"/>
          <c:w val="0.96227103191048491"/>
          <c:h val="0.7005802110741089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ΙΟΥΝ. 2020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E965-4540-BCC4-F1B7CF45178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E965-4540-BCC4-F1B7CF45178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E965-4540-BCC4-F1B7CF45178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E965-4540-BCC4-F1B7CF45178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E965-4540-BCC4-F1B7CF45178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E965-4540-BCC4-F1B7CF45178C}"/>
              </c:ext>
            </c:extLst>
          </c:dPt>
          <c:dLbls>
            <c:dLbl>
              <c:idx val="0"/>
              <c:layout>
                <c:manualLayout>
                  <c:x val="1.0209670188391577E-3"/>
                  <c:y val="-7.398273736128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965-4540-BCC4-F1B7CF45178C}"/>
                </c:ext>
              </c:extLst>
            </c:dLbl>
            <c:dLbl>
              <c:idx val="1"/>
              <c:layout>
                <c:manualLayout>
                  <c:x val="-3.6932349699026535E-3"/>
                  <c:y val="9.3231841704126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65-4540-BCC4-F1B7CF45178C}"/>
                </c:ext>
              </c:extLst>
            </c:dLbl>
            <c:dLbl>
              <c:idx val="2"/>
              <c:layout>
                <c:manualLayout>
                  <c:x val="3.4035103942239115E-4"/>
                  <c:y val="7.2178801324310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965-4540-BCC4-F1B7CF45178C}"/>
                </c:ext>
              </c:extLst>
            </c:dLbl>
            <c:dLbl>
              <c:idx val="3"/>
              <c:layout>
                <c:manualLayout>
                  <c:x val="-3.33480305057169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65-4540-BCC4-F1B7CF45178C}"/>
                </c:ext>
              </c:extLst>
            </c:dLbl>
            <c:dLbl>
              <c:idx val="4"/>
              <c:layout>
                <c:manualLayout>
                  <c:x val="-2.2413403132418535E-3"/>
                  <c:y val="-9.0422301097651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65-4540-BCC4-F1B7CF45178C}"/>
                </c:ext>
              </c:extLst>
            </c:dLbl>
            <c:dLbl>
              <c:idx val="5"/>
              <c:layout>
                <c:manualLayout>
                  <c:x val="-7.7127867724423381E-4"/>
                  <c:y val="4.9321824907521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65-4540-BCC4-F1B7CF45178C}"/>
                </c:ext>
              </c:extLst>
            </c:dLbl>
            <c:dLbl>
              <c:idx val="6"/>
              <c:layout>
                <c:manualLayout>
                  <c:x val="-1.8829083939108989E-3"/>
                  <c:y val="-9.8643649815043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65-4540-BCC4-F1B7CF451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Οργή</c:v>
                </c:pt>
                <c:pt idx="1">
                  <c:v>Φόβος</c:v>
                </c:pt>
                <c:pt idx="2">
                  <c:v>Παραίτηση / Απογοήτευση</c:v>
                </c:pt>
                <c:pt idx="3">
                  <c:v>Ελπίδα</c:v>
                </c:pt>
                <c:pt idx="4">
                  <c:v>Περηφάνια</c:v>
                </c:pt>
                <c:pt idx="5">
                  <c:v>Σιγουριά</c:v>
                </c:pt>
                <c:pt idx="6">
                  <c:v>ΔΞ/ΔΑ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37.299999999999997</c:v>
                </c:pt>
                <c:pt idx="1">
                  <c:v>49</c:v>
                </c:pt>
                <c:pt idx="3">
                  <c:v>41.4</c:v>
                </c:pt>
                <c:pt idx="4">
                  <c:v>13.5</c:v>
                </c:pt>
                <c:pt idx="5">
                  <c:v>10.3</c:v>
                </c:pt>
                <c:pt idx="6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965-4540-BCC4-F1B7CF45178C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ΔΕΚ. 2020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Οργή</c:v>
                </c:pt>
                <c:pt idx="1">
                  <c:v>Φόβος</c:v>
                </c:pt>
                <c:pt idx="2">
                  <c:v>Παραίτηση / Απογοήτευση</c:v>
                </c:pt>
                <c:pt idx="3">
                  <c:v>Ελπίδα</c:v>
                </c:pt>
                <c:pt idx="4">
                  <c:v>Περηφάνια</c:v>
                </c:pt>
                <c:pt idx="5">
                  <c:v>Σιγουριά</c:v>
                </c:pt>
                <c:pt idx="6">
                  <c:v>ΔΞ/ΔΑ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37.299999999999997</c:v>
                </c:pt>
                <c:pt idx="1">
                  <c:v>54</c:v>
                </c:pt>
                <c:pt idx="3">
                  <c:v>37.9</c:v>
                </c:pt>
                <c:pt idx="4">
                  <c:v>10.3</c:v>
                </c:pt>
                <c:pt idx="5">
                  <c:v>9.6</c:v>
                </c:pt>
                <c:pt idx="6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05E-4615-ACE3-CECBA89655B5}"/>
            </c:ext>
          </c:extLst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ΙΟΥΝ.2021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Οργή</c:v>
                </c:pt>
                <c:pt idx="1">
                  <c:v>Φόβος</c:v>
                </c:pt>
                <c:pt idx="2">
                  <c:v>Παραίτηση / Απογοήτευση</c:v>
                </c:pt>
                <c:pt idx="3">
                  <c:v>Ελπίδα</c:v>
                </c:pt>
                <c:pt idx="4">
                  <c:v>Περηφάνια</c:v>
                </c:pt>
                <c:pt idx="5">
                  <c:v>Σιγουριά</c:v>
                </c:pt>
                <c:pt idx="6">
                  <c:v>ΔΞ/ΔΑ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45.3</c:v>
                </c:pt>
                <c:pt idx="1">
                  <c:v>45.1</c:v>
                </c:pt>
                <c:pt idx="3">
                  <c:v>35.9</c:v>
                </c:pt>
                <c:pt idx="4">
                  <c:v>11.6</c:v>
                </c:pt>
                <c:pt idx="5">
                  <c:v>9.5</c:v>
                </c:pt>
                <c:pt idx="6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0FF-4488-AF02-EB04DE84BE52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ΔΕΚ. 2021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Οργή</c:v>
                </c:pt>
                <c:pt idx="1">
                  <c:v>Φόβος</c:v>
                </c:pt>
                <c:pt idx="2">
                  <c:v>Παραίτηση / Απογοήτευση</c:v>
                </c:pt>
                <c:pt idx="3">
                  <c:v>Ελπίδα</c:v>
                </c:pt>
                <c:pt idx="4">
                  <c:v>Περηφάνια</c:v>
                </c:pt>
                <c:pt idx="5">
                  <c:v>Σιγουριά</c:v>
                </c:pt>
                <c:pt idx="6">
                  <c:v>ΔΞ/ΔΑ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43.7</c:v>
                </c:pt>
                <c:pt idx="1">
                  <c:v>47.5</c:v>
                </c:pt>
                <c:pt idx="3">
                  <c:v>35.299999999999997</c:v>
                </c:pt>
                <c:pt idx="4">
                  <c:v>10.6</c:v>
                </c:pt>
                <c:pt idx="5">
                  <c:v>9.1999999999999993</c:v>
                </c:pt>
                <c:pt idx="6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4A7-4877-8DB8-6A7CBF353142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ΙΟΥΝ.2022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Οργή</c:v>
                </c:pt>
                <c:pt idx="1">
                  <c:v>Φόβος</c:v>
                </c:pt>
                <c:pt idx="2">
                  <c:v>Παραίτηση / Απογοήτευση</c:v>
                </c:pt>
                <c:pt idx="3">
                  <c:v>Ελπίδα</c:v>
                </c:pt>
                <c:pt idx="4">
                  <c:v>Περηφάνια</c:v>
                </c:pt>
                <c:pt idx="5">
                  <c:v>Σιγουριά</c:v>
                </c:pt>
                <c:pt idx="6">
                  <c:v>ΔΞ/ΔΑ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47.7</c:v>
                </c:pt>
                <c:pt idx="1">
                  <c:v>50</c:v>
                </c:pt>
                <c:pt idx="2">
                  <c:v>36.6</c:v>
                </c:pt>
                <c:pt idx="3">
                  <c:v>26.9</c:v>
                </c:pt>
                <c:pt idx="4">
                  <c:v>9</c:v>
                </c:pt>
                <c:pt idx="5">
                  <c:v>10.1</c:v>
                </c:pt>
                <c:pt idx="6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38-4AF6-9A88-96190505B0A7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ΔΕΚ. 2022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4.93218249075215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7A-4F0A-B18E-F965B102D82C}"/>
                </c:ext>
              </c:extLst>
            </c:dLbl>
            <c:dLbl>
              <c:idx val="4"/>
              <c:layout>
                <c:manualLayout>
                  <c:x val="-1.093462737329925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67A-4F0A-B18E-F965B102D8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Οργή</c:v>
                </c:pt>
                <c:pt idx="1">
                  <c:v>Φόβος</c:v>
                </c:pt>
                <c:pt idx="2">
                  <c:v>Παραίτηση / Απογοήτευση</c:v>
                </c:pt>
                <c:pt idx="3">
                  <c:v>Ελπίδα</c:v>
                </c:pt>
                <c:pt idx="4">
                  <c:v>Περηφάνια</c:v>
                </c:pt>
                <c:pt idx="5">
                  <c:v>Σιγουριά</c:v>
                </c:pt>
                <c:pt idx="6">
                  <c:v>ΔΞ/ΔΑ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46.8</c:v>
                </c:pt>
                <c:pt idx="1">
                  <c:v>46.8</c:v>
                </c:pt>
                <c:pt idx="2">
                  <c:v>35.5</c:v>
                </c:pt>
                <c:pt idx="3">
                  <c:v>26.6</c:v>
                </c:pt>
                <c:pt idx="4">
                  <c:v>8.9</c:v>
                </c:pt>
                <c:pt idx="5">
                  <c:v>9.9</c:v>
                </c:pt>
                <c:pt idx="6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7A-4F0A-B18E-F965B102D82C}"/>
            </c:ext>
          </c:extLst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ΔΕΚ.2023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1.093505787043912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noAutofit/>
                </a:bodyPr>
                <a:lstStyle/>
                <a:p>
                  <a:pPr>
                    <a:defRPr sz="900" b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544000036506153E-2"/>
                      <c:h val="6.07891491985203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6478-453A-8B35-160CA1FEA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Οργή</c:v>
                </c:pt>
                <c:pt idx="1">
                  <c:v>Φόβος</c:v>
                </c:pt>
                <c:pt idx="2">
                  <c:v>Παραίτηση / Απογοήτευση</c:v>
                </c:pt>
                <c:pt idx="3">
                  <c:v>Ελπίδα</c:v>
                </c:pt>
                <c:pt idx="4">
                  <c:v>Περηφάνια</c:v>
                </c:pt>
                <c:pt idx="5">
                  <c:v>Σιγουριά</c:v>
                </c:pt>
                <c:pt idx="6">
                  <c:v>ΔΞ/ΔΑ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  <c:pt idx="0">
                  <c:v>43.6</c:v>
                </c:pt>
                <c:pt idx="1">
                  <c:v>48.6</c:v>
                </c:pt>
                <c:pt idx="2">
                  <c:v>40.299999999999997</c:v>
                </c:pt>
                <c:pt idx="3">
                  <c:v>31.3</c:v>
                </c:pt>
                <c:pt idx="4">
                  <c:v>10.7</c:v>
                </c:pt>
                <c:pt idx="5">
                  <c:v>12.8</c:v>
                </c:pt>
                <c:pt idx="6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78-453A-8B35-160CA1FEAFFC}"/>
            </c:ext>
          </c:extLst>
        </c:ser>
        <c:ser>
          <c:idx val="7"/>
          <c:order val="7"/>
          <c:tx>
            <c:strRef>
              <c:f>Sheet1!$J$1</c:f>
              <c:strCache>
                <c:ptCount val="1"/>
                <c:pt idx="0">
                  <c:v>ΙΟΥΛ.2024</c:v>
                </c:pt>
              </c:strCache>
            </c:strRef>
          </c:tx>
          <c:spPr>
            <a:solidFill>
              <a:srgbClr val="00B0F0">
                <a:alpha val="43922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Οργή</c:v>
                </c:pt>
                <c:pt idx="1">
                  <c:v>Φόβος</c:v>
                </c:pt>
                <c:pt idx="2">
                  <c:v>Παραίτηση / Απογοήτευση</c:v>
                </c:pt>
                <c:pt idx="3">
                  <c:v>Ελπίδα</c:v>
                </c:pt>
                <c:pt idx="4">
                  <c:v>Περηφάνια</c:v>
                </c:pt>
                <c:pt idx="5">
                  <c:v>Σιγουριά</c:v>
                </c:pt>
                <c:pt idx="6">
                  <c:v>ΔΞ/ΔΑ</c:v>
                </c:pt>
              </c:strCache>
            </c:strRef>
          </c:cat>
          <c:val>
            <c:numRef>
              <c:f>Sheet1!$J$2:$J$8</c:f>
              <c:numCache>
                <c:formatCode>General</c:formatCode>
                <c:ptCount val="7"/>
                <c:pt idx="0">
                  <c:v>49.6</c:v>
                </c:pt>
                <c:pt idx="1">
                  <c:v>51</c:v>
                </c:pt>
                <c:pt idx="2">
                  <c:v>39.5</c:v>
                </c:pt>
                <c:pt idx="3">
                  <c:v>25.4</c:v>
                </c:pt>
                <c:pt idx="4">
                  <c:v>10.3</c:v>
                </c:pt>
                <c:pt idx="5">
                  <c:v>9.6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8-4A30-B423-EBC545CB718B}"/>
            </c:ext>
          </c:extLst>
        </c:ser>
        <c:ser>
          <c:idx val="8"/>
          <c:order val="8"/>
          <c:tx>
            <c:strRef>
              <c:f>Sheet1!$K$1</c:f>
              <c:strCache>
                <c:ptCount val="1"/>
                <c:pt idx="0">
                  <c:v>ΔΕΚ.2024</c:v>
                </c:pt>
              </c:strCache>
            </c:strRef>
          </c:tx>
          <c:spPr>
            <a:solidFill>
              <a:srgbClr val="33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Οργή</c:v>
                </c:pt>
                <c:pt idx="1">
                  <c:v>Φόβος</c:v>
                </c:pt>
                <c:pt idx="2">
                  <c:v>Παραίτηση / Απογοήτευση</c:v>
                </c:pt>
                <c:pt idx="3">
                  <c:v>Ελπίδα</c:v>
                </c:pt>
                <c:pt idx="4">
                  <c:v>Περηφάνια</c:v>
                </c:pt>
                <c:pt idx="5">
                  <c:v>Σιγουριά</c:v>
                </c:pt>
                <c:pt idx="6">
                  <c:v>ΔΞ/ΔΑ</c:v>
                </c:pt>
              </c:strCache>
            </c:strRef>
          </c:cat>
          <c:val>
            <c:numRef>
              <c:f>Sheet1!$K$2:$K$8</c:f>
              <c:numCache>
                <c:formatCode>General</c:formatCode>
                <c:ptCount val="7"/>
                <c:pt idx="0">
                  <c:v>46.9</c:v>
                </c:pt>
                <c:pt idx="1">
                  <c:v>49.4</c:v>
                </c:pt>
                <c:pt idx="2">
                  <c:v>39.1</c:v>
                </c:pt>
                <c:pt idx="3">
                  <c:v>27.6</c:v>
                </c:pt>
                <c:pt idx="4">
                  <c:v>11.3</c:v>
                </c:pt>
                <c:pt idx="5">
                  <c:v>7.9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B5-4E1A-B1D0-A7D696F9CCCE}"/>
            </c:ext>
          </c:extLst>
        </c:ser>
        <c:ser>
          <c:idx val="9"/>
          <c:order val="9"/>
          <c:tx>
            <c:strRef>
              <c:f>Sheet1!$L$1</c:f>
              <c:strCache>
                <c:ptCount val="1"/>
                <c:pt idx="0">
                  <c:v>ΙΟΥΝ.2025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Οργή</c:v>
                </c:pt>
                <c:pt idx="1">
                  <c:v>Φόβος</c:v>
                </c:pt>
                <c:pt idx="2">
                  <c:v>Παραίτηση / Απογοήτευση</c:v>
                </c:pt>
                <c:pt idx="3">
                  <c:v>Ελπίδα</c:v>
                </c:pt>
                <c:pt idx="4">
                  <c:v>Περηφάνια</c:v>
                </c:pt>
                <c:pt idx="5">
                  <c:v>Σιγουριά</c:v>
                </c:pt>
                <c:pt idx="6">
                  <c:v>ΔΞ/ΔΑ</c:v>
                </c:pt>
              </c:strCache>
            </c:strRef>
          </c:cat>
          <c:val>
            <c:numRef>
              <c:f>Sheet1!$L$2:$L$8</c:f>
              <c:numCache>
                <c:formatCode>General</c:formatCode>
                <c:ptCount val="7"/>
                <c:pt idx="0">
                  <c:v>44.9</c:v>
                </c:pt>
                <c:pt idx="1">
                  <c:v>46.7</c:v>
                </c:pt>
                <c:pt idx="2">
                  <c:v>30.9</c:v>
                </c:pt>
                <c:pt idx="3">
                  <c:v>30</c:v>
                </c:pt>
                <c:pt idx="4">
                  <c:v>12.3</c:v>
                </c:pt>
                <c:pt idx="5">
                  <c:v>12.7</c:v>
                </c:pt>
                <c:pt idx="6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F9-4598-B5D3-8D0DC706897B}"/>
            </c:ext>
          </c:extLst>
        </c:ser>
        <c:ser>
          <c:idx val="10"/>
          <c:order val="10"/>
          <c:tx>
            <c:strRef>
              <c:f>Sheet1!$M$1</c:f>
              <c:strCache>
                <c:ptCount val="1"/>
                <c:pt idx="0">
                  <c:v>ΔΕΚ.2025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Οργή</c:v>
                </c:pt>
                <c:pt idx="1">
                  <c:v>Φόβος</c:v>
                </c:pt>
                <c:pt idx="2">
                  <c:v>Παραίτηση / Απογοήτευση</c:v>
                </c:pt>
                <c:pt idx="3">
                  <c:v>Ελπίδα</c:v>
                </c:pt>
                <c:pt idx="4">
                  <c:v>Περηφάνια</c:v>
                </c:pt>
                <c:pt idx="5">
                  <c:v>Σιγουριά</c:v>
                </c:pt>
                <c:pt idx="6">
                  <c:v>ΔΞ/ΔΑ</c:v>
                </c:pt>
              </c:strCache>
            </c:strRef>
          </c:cat>
          <c:val>
            <c:numRef>
              <c:f>Sheet1!$M$2:$M$8</c:f>
              <c:numCache>
                <c:formatCode>General</c:formatCode>
                <c:ptCount val="7"/>
                <c:pt idx="0">
                  <c:v>47.9</c:v>
                </c:pt>
                <c:pt idx="1">
                  <c:v>42.9</c:v>
                </c:pt>
                <c:pt idx="2">
                  <c:v>32.6</c:v>
                </c:pt>
                <c:pt idx="3">
                  <c:v>28.5</c:v>
                </c:pt>
                <c:pt idx="4">
                  <c:v>12.1</c:v>
                </c:pt>
                <c:pt idx="5">
                  <c:v>10.6</c:v>
                </c:pt>
                <c:pt idx="6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5A-4184-AB0F-D569FDF925AC}"/>
            </c:ext>
          </c:extLst>
        </c:ser>
        <c:ser>
          <c:idx val="11"/>
          <c:order val="11"/>
          <c:tx>
            <c:strRef>
              <c:f>Sheet1!$N$1</c:f>
              <c:strCache>
                <c:ptCount val="1"/>
                <c:pt idx="0">
                  <c:v>ΙΟΥΛ.2026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Οργή</c:v>
                </c:pt>
                <c:pt idx="1">
                  <c:v>Φόβος</c:v>
                </c:pt>
                <c:pt idx="2">
                  <c:v>Παραίτηση / Απογοήτευση</c:v>
                </c:pt>
                <c:pt idx="3">
                  <c:v>Ελπίδα</c:v>
                </c:pt>
                <c:pt idx="4">
                  <c:v>Περηφάνια</c:v>
                </c:pt>
                <c:pt idx="5">
                  <c:v>Σιγουριά</c:v>
                </c:pt>
                <c:pt idx="6">
                  <c:v>ΔΞ/ΔΑ</c:v>
                </c:pt>
              </c:strCache>
            </c:strRef>
          </c:cat>
          <c:val>
            <c:numRef>
              <c:f>Sheet1!$N$2:$N$8</c:f>
              <c:numCache>
                <c:formatCode>General</c:formatCode>
                <c:ptCount val="7"/>
                <c:pt idx="0">
                  <c:v>49.9</c:v>
                </c:pt>
                <c:pt idx="1">
                  <c:v>40</c:v>
                </c:pt>
                <c:pt idx="2">
                  <c:v>36.6</c:v>
                </c:pt>
                <c:pt idx="3">
                  <c:v>28.2</c:v>
                </c:pt>
                <c:pt idx="4">
                  <c:v>11.4</c:v>
                </c:pt>
                <c:pt idx="5">
                  <c:v>10.6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46-42C8-9880-83E9FA380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51264232"/>
        <c:axId val="351267760"/>
      </c:barChart>
      <c:catAx>
        <c:axId val="35126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51267760"/>
        <c:crosses val="autoZero"/>
        <c:auto val="0"/>
        <c:lblAlgn val="ctr"/>
        <c:lblOffset val="100"/>
        <c:noMultiLvlLbl val="0"/>
      </c:catAx>
      <c:valAx>
        <c:axId val="351267760"/>
        <c:scaling>
          <c:orientation val="minMax"/>
          <c:max val="10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51264232"/>
        <c:crosses val="max"/>
        <c:crossBetween val="between"/>
        <c:majorUnit val="50"/>
        <c:minorUnit val="4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4.3615559509815278E-2"/>
          <c:y val="7.8008874044875096E-2"/>
          <c:w val="0.84868783180028995"/>
          <c:h val="9.5062962998922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33350" cap="rnd">
              <a:solidFill>
                <a:srgbClr val="FF0000"/>
              </a:solidFill>
              <a:round/>
            </a:ln>
            <a:effectLst>
              <a:softEdge rad="0"/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>
                <a:softEdge rad="0"/>
              </a:effectLst>
            </c:spPr>
          </c:marker>
          <c:dLbls>
            <c:dLbl>
              <c:idx val="2"/>
              <c:layout>
                <c:manualLayout>
                  <c:x val="-3.6867797987939231E-2"/>
                  <c:y val="-6.3817802083186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9C-4F72-9934-C249550C1214}"/>
                </c:ext>
              </c:extLst>
            </c:dLbl>
            <c:dLbl>
              <c:idx val="4"/>
              <c:layout>
                <c:manualLayout>
                  <c:x val="-3.029502933076449E-2"/>
                  <c:y val="-7.990439245345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9C-4F72-9934-C249550C1214}"/>
                </c:ext>
              </c:extLst>
            </c:dLbl>
            <c:dLbl>
              <c:idx val="6"/>
              <c:layout>
                <c:manualLayout>
                  <c:x val="-2.3722260673589915E-2"/>
                  <c:y val="-6.6115886421795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9C-4F72-9934-C249550C1214}"/>
                </c:ext>
              </c:extLst>
            </c:dLbl>
            <c:dLbl>
              <c:idx val="7"/>
              <c:layout>
                <c:manualLayout>
                  <c:x val="-3.4676875102214157E-2"/>
                  <c:y val="-7.0712055099014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77-44CA-B793-1B108678888B}"/>
                </c:ext>
              </c:extLst>
            </c:dLbl>
            <c:dLbl>
              <c:idx val="9"/>
              <c:layout>
                <c:manualLayout>
                  <c:x val="-1.3863107687827647E-2"/>
                  <c:y val="-4.7731211712919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64-48D0-95F2-54D80845D5F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12A-4D35-8BF1-B78D8917EE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ΔΕΚΕΜΒΡΙΟΣ 2019</c:v>
                </c:pt>
                <c:pt idx="1">
                  <c:v>ΙΟΥΝΙΟΣ 2020</c:v>
                </c:pt>
                <c:pt idx="2">
                  <c:v>ΔΕΚΕΜΒΡΙΟΣ 2020</c:v>
                </c:pt>
                <c:pt idx="3">
                  <c:v>ΙΟΥΝΙΟΣ 2021</c:v>
                </c:pt>
                <c:pt idx="4">
                  <c:v>ΔΕΚΕΜΒΡΙΟΣ 2021</c:v>
                </c:pt>
                <c:pt idx="5">
                  <c:v>ΙΟΥΝΙΟΣ 2022</c:v>
                </c:pt>
                <c:pt idx="6">
                  <c:v>ΔΕΚΕΜΒΡΙΟΣ 2022</c:v>
                </c:pt>
                <c:pt idx="7">
                  <c:v>ΔΕΚΕΜΒΡΙΟΣ 2023</c:v>
                </c:pt>
                <c:pt idx="8">
                  <c:v>ΙΟΥΛΙΟΣ 2024</c:v>
                </c:pt>
                <c:pt idx="9">
                  <c:v>ΔΕΚΕΜΒΡΙΟΣ 2024</c:v>
                </c:pt>
                <c:pt idx="10">
                  <c:v>ΙΟΥΝΙΟΣ 2025</c:v>
                </c:pt>
                <c:pt idx="11">
                  <c:v>ΔΕΚΕΜΒΡΙΟΣ 2025</c:v>
                </c:pt>
                <c:pt idx="12">
                  <c:v>ΙΟΥΛΙΟΣ 2026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41</c:v>
                </c:pt>
                <c:pt idx="1">
                  <c:v>37.299999999999997</c:v>
                </c:pt>
                <c:pt idx="2">
                  <c:v>37.299999999999997</c:v>
                </c:pt>
                <c:pt idx="3">
                  <c:v>45.3</c:v>
                </c:pt>
                <c:pt idx="4">
                  <c:v>43.7</c:v>
                </c:pt>
                <c:pt idx="5">
                  <c:v>47.7</c:v>
                </c:pt>
                <c:pt idx="6">
                  <c:v>46.8</c:v>
                </c:pt>
                <c:pt idx="7">
                  <c:v>43.6</c:v>
                </c:pt>
                <c:pt idx="8">
                  <c:v>49.6</c:v>
                </c:pt>
                <c:pt idx="9">
                  <c:v>46.9</c:v>
                </c:pt>
                <c:pt idx="10">
                  <c:v>44.9</c:v>
                </c:pt>
                <c:pt idx="11">
                  <c:v>47.9</c:v>
                </c:pt>
                <c:pt idx="12">
                  <c:v>49.9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F3A-4F8A-9A94-98C066C8B5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2802992"/>
        <c:axId val="1942789264"/>
      </c:lineChart>
      <c:catAx>
        <c:axId val="194280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  <c:crossAx val="1942789264"/>
        <c:crosses val="autoZero"/>
        <c:auto val="1"/>
        <c:lblAlgn val="ctr"/>
        <c:lblOffset val="100"/>
        <c:noMultiLvlLbl val="0"/>
      </c:catAx>
      <c:valAx>
        <c:axId val="1942789264"/>
        <c:scaling>
          <c:orientation val="minMax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194280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l-G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33350" cap="rnd">
              <a:solidFill>
                <a:srgbClr val="FF0000"/>
              </a:solidFill>
              <a:round/>
            </a:ln>
            <a:effectLst>
              <a:softEdge rad="0"/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>
                <a:softEdge rad="0"/>
              </a:effectLst>
            </c:spPr>
          </c:marker>
          <c:dLbls>
            <c:dLbl>
              <c:idx val="0"/>
              <c:layout>
                <c:manualLayout>
                  <c:x val="-4.8917873859426246E-2"/>
                  <c:y val="-0.1452288245298853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00-4A47-8BC1-B8D111A0CE79}"/>
                </c:ext>
              </c:extLst>
            </c:dLbl>
            <c:dLbl>
              <c:idx val="3"/>
              <c:layout>
                <c:manualLayout>
                  <c:x val="-2.8104106445039578E-2"/>
                  <c:y val="-8.0979216944773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EC-4E2C-8168-15BA0B4CE367}"/>
                </c:ext>
              </c:extLst>
            </c:dLbl>
            <c:dLbl>
              <c:idx val="7"/>
              <c:layout>
                <c:manualLayout>
                  <c:x val="-1.8244953459277471E-2"/>
                  <c:y val="-6.3681245671858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EF-4430-94DB-EBFEF42CA8C2}"/>
                </c:ext>
              </c:extLst>
            </c:dLbl>
            <c:dLbl>
              <c:idx val="11"/>
              <c:layout>
                <c:manualLayout>
                  <c:x val="-4.1166405941092811E-2"/>
                  <c:y val="-8.7379466315752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21-4DDD-9B90-1A9058CB0AB8}"/>
                </c:ext>
              </c:extLst>
            </c:dLbl>
            <c:dLbl>
              <c:idx val="12"/>
              <c:layout>
                <c:manualLayout>
                  <c:x val="-2.4587675213451093E-2"/>
                  <c:y val="-5.132555190549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8B-416F-9C8B-ACE85331BA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ΔΕΚΕΜΒΡΙΟΣ 2019</c:v>
                </c:pt>
                <c:pt idx="1">
                  <c:v>ΙΟΥΝΙΟΣ 2020</c:v>
                </c:pt>
                <c:pt idx="2">
                  <c:v>ΔΕΚΕΜΒΡΙΟΣ 2020</c:v>
                </c:pt>
                <c:pt idx="3">
                  <c:v>ΙΟΥΝΙΟΣ 2021</c:v>
                </c:pt>
                <c:pt idx="4">
                  <c:v>ΔΕΚΕΜΒΡΙΟΣ 2021</c:v>
                </c:pt>
                <c:pt idx="5">
                  <c:v>ΙΟΥΝΙΟΣ 2022</c:v>
                </c:pt>
                <c:pt idx="6">
                  <c:v>ΔΕΚΕΜΒΡΙΟΣ 2022</c:v>
                </c:pt>
                <c:pt idx="7">
                  <c:v>ΔΕΚΕΜΒΡΙΟΣ 2023</c:v>
                </c:pt>
                <c:pt idx="8">
                  <c:v>ΙΟΥΛΙΟΣ 2024</c:v>
                </c:pt>
                <c:pt idx="9">
                  <c:v>ΔΕΚΕΜΒΡΙΟΣ 2024</c:v>
                </c:pt>
                <c:pt idx="10">
                  <c:v>ΙΟΥΝΙΟΣ 2025</c:v>
                </c:pt>
                <c:pt idx="11">
                  <c:v>ΔΕΚΕΜΒΡΙΟΣ 2025</c:v>
                </c:pt>
                <c:pt idx="12">
                  <c:v>ΙΟΥΛΙΟΣ 2026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35.6</c:v>
                </c:pt>
                <c:pt idx="1">
                  <c:v>49</c:v>
                </c:pt>
                <c:pt idx="2">
                  <c:v>54</c:v>
                </c:pt>
                <c:pt idx="3">
                  <c:v>45.1</c:v>
                </c:pt>
                <c:pt idx="4">
                  <c:v>47.5</c:v>
                </c:pt>
                <c:pt idx="5">
                  <c:v>50</c:v>
                </c:pt>
                <c:pt idx="6">
                  <c:v>46.8</c:v>
                </c:pt>
                <c:pt idx="7">
                  <c:v>48.6</c:v>
                </c:pt>
                <c:pt idx="8">
                  <c:v>51</c:v>
                </c:pt>
                <c:pt idx="9">
                  <c:v>49.4</c:v>
                </c:pt>
                <c:pt idx="10">
                  <c:v>46.7</c:v>
                </c:pt>
                <c:pt idx="11">
                  <c:v>42.9</c:v>
                </c:pt>
                <c:pt idx="12">
                  <c:v>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F3A-4F8A-9A94-98C066C8B5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2802992"/>
        <c:axId val="1942789264"/>
      </c:lineChart>
      <c:catAx>
        <c:axId val="194280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  <c:crossAx val="1942789264"/>
        <c:crosses val="autoZero"/>
        <c:auto val="1"/>
        <c:lblAlgn val="ctr"/>
        <c:lblOffset val="100"/>
        <c:noMultiLvlLbl val="0"/>
      </c:catAx>
      <c:valAx>
        <c:axId val="1942789264"/>
        <c:scaling>
          <c:orientation val="minMax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194280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33350" cap="rnd">
              <a:solidFill>
                <a:srgbClr val="FF0000"/>
              </a:solidFill>
              <a:round/>
            </a:ln>
            <a:effectLst>
              <a:softEdge rad="0"/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>
                <a:softEdge rad="0"/>
              </a:effectLst>
            </c:spPr>
          </c:marker>
          <c:dLbls>
            <c:dLbl>
              <c:idx val="2"/>
              <c:layout>
                <c:manualLayout>
                  <c:x val="-3.6867797987939231E-2"/>
                  <c:y val="-6.3817802083186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9C-4F72-9934-C249550C1214}"/>
                </c:ext>
              </c:extLst>
            </c:dLbl>
            <c:dLbl>
              <c:idx val="4"/>
              <c:layout>
                <c:manualLayout>
                  <c:x val="-3.029502933076449E-2"/>
                  <c:y val="-7.990439245345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9C-4F72-9934-C249550C1214}"/>
                </c:ext>
              </c:extLst>
            </c:dLbl>
            <c:dLbl>
              <c:idx val="5"/>
              <c:layout>
                <c:manualLayout>
                  <c:x val="-2.4817722116452209E-2"/>
                  <c:y val="-0.11667374187120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D9-4660-AEB4-DE503BD80228}"/>
                </c:ext>
              </c:extLst>
            </c:dLbl>
            <c:dLbl>
              <c:idx val="6"/>
              <c:layout>
                <c:manualLayout>
                  <c:x val="-4.6726950973701338E-2"/>
                  <c:y val="-0.112077573193986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9C-4F72-9934-C249550C1214}"/>
                </c:ext>
              </c:extLst>
            </c:dLbl>
            <c:dLbl>
              <c:idx val="7"/>
              <c:layout>
                <c:manualLayout>
                  <c:x val="-1.2767646244965351E-2"/>
                  <c:y val="-7.53082237762339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77-44CA-B793-1B1086788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ΙΟΥΝΙΟΣ 2022</c:v>
                </c:pt>
                <c:pt idx="1">
                  <c:v>ΔΕΚΕΜΒΡΙΟΣ 2022</c:v>
                </c:pt>
                <c:pt idx="2">
                  <c:v>ΔΕΚΕΜΒΡΙΟΣ 2023</c:v>
                </c:pt>
                <c:pt idx="3">
                  <c:v>ΙΟΥΛΙΟΣ 2024</c:v>
                </c:pt>
                <c:pt idx="4">
                  <c:v>ΔΕΚΕΜΒΡΙΟΣ 2024</c:v>
                </c:pt>
                <c:pt idx="5">
                  <c:v>ΙΟΥΝΙΟΣ 2025</c:v>
                </c:pt>
                <c:pt idx="6">
                  <c:v>ΔΕΚΕΜΒΡΙΟΣ 2025</c:v>
                </c:pt>
                <c:pt idx="7">
                  <c:v>ΙΟΥΛΙΟΣ 2026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36.6</c:v>
                </c:pt>
                <c:pt idx="1">
                  <c:v>35.5</c:v>
                </c:pt>
                <c:pt idx="2">
                  <c:v>40.299999999999997</c:v>
                </c:pt>
                <c:pt idx="3">
                  <c:v>39.5</c:v>
                </c:pt>
                <c:pt idx="4">
                  <c:v>39.1</c:v>
                </c:pt>
                <c:pt idx="5">
                  <c:v>30.9</c:v>
                </c:pt>
                <c:pt idx="6">
                  <c:v>32.6</c:v>
                </c:pt>
                <c:pt idx="7">
                  <c:v>36.6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F3A-4F8A-9A94-98C066C8B5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2802992"/>
        <c:axId val="1942789264"/>
      </c:lineChart>
      <c:catAx>
        <c:axId val="194280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  <c:crossAx val="1942789264"/>
        <c:crosses val="autoZero"/>
        <c:auto val="1"/>
        <c:lblAlgn val="ctr"/>
        <c:lblOffset val="100"/>
        <c:noMultiLvlLbl val="0"/>
      </c:catAx>
      <c:valAx>
        <c:axId val="1942789264"/>
        <c:scaling>
          <c:orientation val="minMax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194280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58147710263445"/>
          <c:y val="0.1177724501055334"/>
          <c:w val="0.76649008249136019"/>
          <c:h val="0.74933486225061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ΠΟΛΥ ΚΑΛΑ</c:v>
                </c:pt>
                <c:pt idx="1">
                  <c:v>ΑΡΚΕΤΑ ΚΑΛΑ</c:v>
                </c:pt>
                <c:pt idx="2">
                  <c:v>ΟΥΤΕ ΚΑΛΑ ΟΥΤΕ ΑΣΧΗΜΑ</c:v>
                </c:pt>
                <c:pt idx="3">
                  <c:v>ΑΡΚΕΤΑ ΑΣΧΗΜΑ</c:v>
                </c:pt>
                <c:pt idx="4">
                  <c:v>ΠΟΛΥ ΑΣΧΗΜΑ</c:v>
                </c:pt>
                <c:pt idx="5">
                  <c:v>ΔΞ/ΔΑ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11.2</c:v>
                </c:pt>
                <c:pt idx="2">
                  <c:v>21.8</c:v>
                </c:pt>
                <c:pt idx="3">
                  <c:v>30.4</c:v>
                </c:pt>
                <c:pt idx="4">
                  <c:v>34.5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66519240"/>
        <c:axId val="466523160"/>
      </c:barChart>
      <c:catAx>
        <c:axId val="466519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66523160"/>
        <c:crosses val="autoZero"/>
        <c:auto val="1"/>
        <c:lblAlgn val="ctr"/>
        <c:lblOffset val="100"/>
        <c:noMultiLvlLbl val="0"/>
      </c:catAx>
      <c:valAx>
        <c:axId val="466523160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665192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82301000371936E-3"/>
          <c:y val="2.561265958410321E-2"/>
          <c:w val="0.97589984825702591"/>
          <c:h val="0.850880235790474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33350" cap="rnd">
              <a:solidFill>
                <a:srgbClr val="00B0F0"/>
              </a:solidFill>
              <a:round/>
            </a:ln>
            <a:effectLst>
              <a:softEdge rad="0"/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F0"/>
                </a:solidFill>
              </a:ln>
              <a:effectLst>
                <a:softEdge rad="0"/>
              </a:effectLst>
            </c:spPr>
          </c:marker>
          <c:dLbls>
            <c:dLbl>
              <c:idx val="0"/>
              <c:layout>
                <c:manualLayout>
                  <c:x val="-3.0295029330764497E-2"/>
                  <c:y val="-8.5616135718861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00-4FB2-86FF-DF9EA192C16E}"/>
                </c:ext>
              </c:extLst>
            </c:dLbl>
            <c:dLbl>
              <c:idx val="1"/>
              <c:layout>
                <c:manualLayout>
                  <c:x val="-2.2626799230727315E-2"/>
                  <c:y val="-5.5346628937648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00-4FB2-86FF-DF9EA192C16E}"/>
                </c:ext>
              </c:extLst>
            </c:dLbl>
            <c:dLbl>
              <c:idx val="2"/>
              <c:layout>
                <c:manualLayout>
                  <c:x val="3.7789106938428509E-4"/>
                  <c:y val="-5.7675052536203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00-4FB2-86FF-DF9EA192C16E}"/>
                </c:ext>
              </c:extLst>
            </c:dLbl>
            <c:dLbl>
              <c:idx val="3"/>
              <c:layout>
                <c:manualLayout>
                  <c:x val="-1.1672184802102734E-2"/>
                  <c:y val="-6.2331899733313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00-4FB2-86FF-DF9EA192C16E}"/>
                </c:ext>
              </c:extLst>
            </c:dLbl>
            <c:dLbl>
              <c:idx val="4"/>
              <c:layout>
                <c:manualLayout>
                  <c:x val="-9.4812619163778221E-3"/>
                  <c:y val="-4.8361358141983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00-4FB2-86FF-DF9EA192C16E}"/>
                </c:ext>
              </c:extLst>
            </c:dLbl>
            <c:dLbl>
              <c:idx val="5"/>
              <c:layout>
                <c:manualLayout>
                  <c:x val="-1.8244953459277471E-2"/>
                  <c:y val="-7.630244132464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00-4FB2-86FF-DF9EA192C16E}"/>
                </c:ext>
              </c:extLst>
            </c:dLbl>
            <c:dLbl>
              <c:idx val="6"/>
              <c:layout>
                <c:manualLayout>
                  <c:x val="-2.9199567887902195E-2"/>
                  <c:y val="-6.4660323331867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CE-44D8-8D20-74ED66C9416C}"/>
                </c:ext>
              </c:extLst>
            </c:dLbl>
            <c:dLbl>
              <c:idx val="7"/>
              <c:layout>
                <c:manualLayout>
                  <c:x val="-1.3863107687827647E-2"/>
                  <c:y val="-6.0003476134758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27-4ED6-A9D3-18AB1D61CB45}"/>
                </c:ext>
              </c:extLst>
            </c:dLbl>
            <c:dLbl>
              <c:idx val="8"/>
              <c:layout>
                <c:manualLayout>
                  <c:x val="-2.153133778786484E-2"/>
                  <c:y val="-4.6032934543429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F3-4A1A-A34D-9D6AE425A7EB}"/>
                </c:ext>
              </c:extLst>
            </c:dLbl>
            <c:dLbl>
              <c:idx val="9"/>
              <c:layout>
                <c:manualLayout>
                  <c:x val="-3.577233654507677E-2"/>
                  <c:y val="-7.1645594127532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00-4FB2-86FF-DF9EA192C16E}"/>
                </c:ext>
              </c:extLst>
            </c:dLbl>
            <c:dLbl>
              <c:idx val="11"/>
              <c:layout>
                <c:manualLayout>
                  <c:x val="-1.2684408426668948E-2"/>
                  <c:y val="-4.9735128065131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C4-4EBE-8D70-E20C56E74BAE}"/>
                </c:ext>
              </c:extLst>
            </c:dLbl>
            <c:dLbl>
              <c:idx val="12"/>
              <c:layout>
                <c:manualLayout>
                  <c:x val="-6.2701797798864305E-3"/>
                  <c:y val="-7.06909404521248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B8-4208-BB11-578951336E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ΔΕΚΕΜΒΡΙΟΣ 2019</c:v>
                </c:pt>
                <c:pt idx="1">
                  <c:v>ΙΟΥΝΙΟΣ 2020</c:v>
                </c:pt>
                <c:pt idx="2">
                  <c:v>ΔΕΚΕΜΒΡΙΟΣ 2020</c:v>
                </c:pt>
                <c:pt idx="3">
                  <c:v>ΙΟΥΝΙΟΣ 2021</c:v>
                </c:pt>
                <c:pt idx="4">
                  <c:v>ΔΕΚΕΜΒΡΙΟΣ 2021</c:v>
                </c:pt>
                <c:pt idx="5">
                  <c:v>ΙΟΥΝΙΟΣ 2022</c:v>
                </c:pt>
                <c:pt idx="6">
                  <c:v>ΔΕΚΕΜΒΡΙΟΣ 2022</c:v>
                </c:pt>
                <c:pt idx="7">
                  <c:v>ΔΕΚΕΜΒΡΙΟΣ 2023</c:v>
                </c:pt>
                <c:pt idx="8">
                  <c:v>ΙΟΥΛΙΟΣ 2024</c:v>
                </c:pt>
                <c:pt idx="9">
                  <c:v>ΔΕΚΕΜΒΡΙΟΣ 2024</c:v>
                </c:pt>
                <c:pt idx="10">
                  <c:v>ΙΟΥΝΙΟΣ 2025</c:v>
                </c:pt>
                <c:pt idx="11">
                  <c:v>ΔΕΚΕΜΒΡΙΟΣ 2025</c:v>
                </c:pt>
                <c:pt idx="12">
                  <c:v>ΙΟΥΛΙΟΣ 2026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41.1</c:v>
                </c:pt>
                <c:pt idx="1">
                  <c:v>41.4</c:v>
                </c:pt>
                <c:pt idx="2">
                  <c:v>37.9</c:v>
                </c:pt>
                <c:pt idx="3">
                  <c:v>35.9</c:v>
                </c:pt>
                <c:pt idx="4">
                  <c:v>35.299999999999997</c:v>
                </c:pt>
                <c:pt idx="5">
                  <c:v>26.9</c:v>
                </c:pt>
                <c:pt idx="6">
                  <c:v>26.6</c:v>
                </c:pt>
                <c:pt idx="7">
                  <c:v>31.3</c:v>
                </c:pt>
                <c:pt idx="8">
                  <c:v>25.4</c:v>
                </c:pt>
                <c:pt idx="9">
                  <c:v>27.6</c:v>
                </c:pt>
                <c:pt idx="10">
                  <c:v>30</c:v>
                </c:pt>
                <c:pt idx="11">
                  <c:v>28.5</c:v>
                </c:pt>
                <c:pt idx="12">
                  <c:v>28.2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F3A-4F8A-9A94-98C066C8B5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2802992"/>
        <c:axId val="1942789264"/>
      </c:lineChart>
      <c:catAx>
        <c:axId val="194280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  <c:crossAx val="1942789264"/>
        <c:crosses val="autoZero"/>
        <c:auto val="1"/>
        <c:lblAlgn val="ctr"/>
        <c:lblOffset val="100"/>
        <c:noMultiLvlLbl val="0"/>
      </c:catAx>
      <c:valAx>
        <c:axId val="1942789264"/>
        <c:scaling>
          <c:orientation val="minMax"/>
          <c:max val="45"/>
          <c:min val="25"/>
        </c:scaling>
        <c:delete val="1"/>
        <c:axPos val="l"/>
        <c:numFmt formatCode="General" sourceLinked="1"/>
        <c:majorTickMark val="out"/>
        <c:minorTickMark val="none"/>
        <c:tickLblPos val="nextTo"/>
        <c:crossAx val="194280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99317761678245E-2"/>
          <c:y val="3.6335964869064583E-2"/>
          <c:w val="0.93326881360645042"/>
          <c:h val="0.70319069348255026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Sheet1!$A$1:$A$76</c:f>
              <c:strCache>
                <c:ptCount val="76"/>
                <c:pt idx="0">
                  <c:v>Μάι-88</c:v>
                </c:pt>
                <c:pt idx="1">
                  <c:v>Νοε-88</c:v>
                </c:pt>
                <c:pt idx="2">
                  <c:v>Μαρ-89</c:v>
                </c:pt>
                <c:pt idx="3">
                  <c:v>Μάι-89</c:v>
                </c:pt>
                <c:pt idx="4">
                  <c:v>Οκτ-89</c:v>
                </c:pt>
                <c:pt idx="5">
                  <c:v>Μαρ-90</c:v>
                </c:pt>
                <c:pt idx="6">
                  <c:v>Ιουν-90</c:v>
                </c:pt>
                <c:pt idx="7">
                  <c:v>Νοε-90</c:v>
                </c:pt>
                <c:pt idx="8">
                  <c:v>Μάι-91</c:v>
                </c:pt>
                <c:pt idx="9">
                  <c:v>Νοε-91</c:v>
                </c:pt>
                <c:pt idx="10">
                  <c:v>Ιουν-92</c:v>
                </c:pt>
                <c:pt idx="11">
                  <c:v>Νοε-92</c:v>
                </c:pt>
                <c:pt idx="12">
                  <c:v>Ιουν-93</c:v>
                </c:pt>
                <c:pt idx="13">
                  <c:v>Μάι-94</c:v>
                </c:pt>
                <c:pt idx="14">
                  <c:v>Δεκ-94</c:v>
                </c:pt>
                <c:pt idx="15">
                  <c:v>Ιουν-95</c:v>
                </c:pt>
                <c:pt idx="16">
                  <c:v>Δεκ-95</c:v>
                </c:pt>
                <c:pt idx="17">
                  <c:v>Ιουν-96</c:v>
                </c:pt>
                <c:pt idx="18">
                  <c:v>Δεκ-96</c:v>
                </c:pt>
                <c:pt idx="19">
                  <c:v>Ιουν-97</c:v>
                </c:pt>
                <c:pt idx="20">
                  <c:v>Δεκ-97</c:v>
                </c:pt>
                <c:pt idx="21">
                  <c:v>Ιουν-98</c:v>
                </c:pt>
                <c:pt idx="22">
                  <c:v>Δεκ-98</c:v>
                </c:pt>
                <c:pt idx="23">
                  <c:v>Μάι-99</c:v>
                </c:pt>
                <c:pt idx="24">
                  <c:v>Δεκ-99</c:v>
                </c:pt>
                <c:pt idx="25">
                  <c:v>Μαρ-00</c:v>
                </c:pt>
                <c:pt idx="26">
                  <c:v>Ιουν-00</c:v>
                </c:pt>
                <c:pt idx="27">
                  <c:v>Δεκ-00</c:v>
                </c:pt>
                <c:pt idx="28">
                  <c:v>Ιουν-01</c:v>
                </c:pt>
                <c:pt idx="29">
                  <c:v>Δεκ-01</c:v>
                </c:pt>
                <c:pt idx="30">
                  <c:v>Ιουν-02</c:v>
                </c:pt>
                <c:pt idx="31">
                  <c:v>Δεκ-02</c:v>
                </c:pt>
                <c:pt idx="32">
                  <c:v>Ιουν-03</c:v>
                </c:pt>
                <c:pt idx="33">
                  <c:v>Δεκ-03</c:v>
                </c:pt>
                <c:pt idx="34">
                  <c:v>Φεβ-04</c:v>
                </c:pt>
                <c:pt idx="35">
                  <c:v>Μάι-04</c:v>
                </c:pt>
                <c:pt idx="36">
                  <c:v>Δέκ-04</c:v>
                </c:pt>
                <c:pt idx="37">
                  <c:v>Ιουν-05</c:v>
                </c:pt>
                <c:pt idx="38">
                  <c:v>Δέκ-05</c:v>
                </c:pt>
                <c:pt idx="39">
                  <c:v>Ιουν-06</c:v>
                </c:pt>
                <c:pt idx="40">
                  <c:v>Δέκ-06</c:v>
                </c:pt>
                <c:pt idx="41">
                  <c:v>Ιούν-07</c:v>
                </c:pt>
                <c:pt idx="42">
                  <c:v>Δεκ-07</c:v>
                </c:pt>
                <c:pt idx="43">
                  <c:v>Ιούν-08</c:v>
                </c:pt>
                <c:pt idx="44">
                  <c:v>Δεκ-08</c:v>
                </c:pt>
                <c:pt idx="45">
                  <c:v>Ιουν-09</c:v>
                </c:pt>
                <c:pt idx="46">
                  <c:v>Δεκ-09</c:v>
                </c:pt>
                <c:pt idx="47">
                  <c:v>Ιουν-10</c:v>
                </c:pt>
                <c:pt idx="48">
                  <c:v>Δεκ-10</c:v>
                </c:pt>
                <c:pt idx="49">
                  <c:v>Ιουν-11</c:v>
                </c:pt>
                <c:pt idx="50">
                  <c:v>Δεκ-11</c:v>
                </c:pt>
                <c:pt idx="51">
                  <c:v>Δεκ-12</c:v>
                </c:pt>
                <c:pt idx="52">
                  <c:v>Ιουν-13</c:v>
                </c:pt>
                <c:pt idx="53">
                  <c:v>Δεκ-13</c:v>
                </c:pt>
                <c:pt idx="54">
                  <c:v>Ιουλ-14</c:v>
                </c:pt>
                <c:pt idx="55">
                  <c:v>Δεκ-14</c:v>
                </c:pt>
                <c:pt idx="56">
                  <c:v>Φεβ-16</c:v>
                </c:pt>
                <c:pt idx="57">
                  <c:v>Ιουν-16</c:v>
                </c:pt>
                <c:pt idx="58">
                  <c:v>Δεκ-16</c:v>
                </c:pt>
                <c:pt idx="59">
                  <c:v>Ιουν-17</c:v>
                </c:pt>
                <c:pt idx="60">
                  <c:v>Δεκ-17</c:v>
                </c:pt>
                <c:pt idx="61">
                  <c:v>Ιουν-18</c:v>
                </c:pt>
                <c:pt idx="62">
                  <c:v>Δεκ-18</c:v>
                </c:pt>
                <c:pt idx="63">
                  <c:v>Δεκ-19</c:v>
                </c:pt>
                <c:pt idx="64">
                  <c:v>Ιουν-20</c:v>
                </c:pt>
                <c:pt idx="65">
                  <c:v>Δεκ-20</c:v>
                </c:pt>
                <c:pt idx="66">
                  <c:v>Ιουν-21</c:v>
                </c:pt>
                <c:pt idx="67">
                  <c:v>Δεκ-21</c:v>
                </c:pt>
                <c:pt idx="68">
                  <c:v>Ιουν-22</c:v>
                </c:pt>
                <c:pt idx="69">
                  <c:v>Δεκ-22</c:v>
                </c:pt>
                <c:pt idx="70">
                  <c:v>Δεκ-23</c:v>
                </c:pt>
                <c:pt idx="71">
                  <c:v>Ιουλ-24</c:v>
                </c:pt>
                <c:pt idx="72">
                  <c:v>Δεκ-24</c:v>
                </c:pt>
                <c:pt idx="73">
                  <c:v>Ιουν-25</c:v>
                </c:pt>
                <c:pt idx="74">
                  <c:v>Δεκ-25</c:v>
                </c:pt>
                <c:pt idx="75">
                  <c:v>Ιουλ-26</c:v>
                </c:pt>
              </c:strCache>
            </c:strRef>
          </c:cat>
          <c:val>
            <c:numRef>
              <c:f>Sheet1!$B$1:$B$76</c:f>
              <c:numCache>
                <c:formatCode>General</c:formatCode>
                <c:ptCount val="76"/>
                <c:pt idx="0">
                  <c:v>-21</c:v>
                </c:pt>
                <c:pt idx="1">
                  <c:v>-31.6</c:v>
                </c:pt>
                <c:pt idx="2">
                  <c:v>-31.5</c:v>
                </c:pt>
                <c:pt idx="3">
                  <c:v>-24</c:v>
                </c:pt>
                <c:pt idx="4">
                  <c:v>-47</c:v>
                </c:pt>
                <c:pt idx="5">
                  <c:v>-72.8</c:v>
                </c:pt>
                <c:pt idx="6">
                  <c:v>-50</c:v>
                </c:pt>
                <c:pt idx="7">
                  <c:v>-42.4</c:v>
                </c:pt>
                <c:pt idx="8">
                  <c:v>-49.7</c:v>
                </c:pt>
                <c:pt idx="9">
                  <c:v>-60.9</c:v>
                </c:pt>
                <c:pt idx="10">
                  <c:v>-64.599999999999994</c:v>
                </c:pt>
                <c:pt idx="11">
                  <c:v>-59.8</c:v>
                </c:pt>
                <c:pt idx="12">
                  <c:v>-59</c:v>
                </c:pt>
                <c:pt idx="13">
                  <c:v>-57.8</c:v>
                </c:pt>
                <c:pt idx="14">
                  <c:v>-71</c:v>
                </c:pt>
                <c:pt idx="15">
                  <c:v>-65.099999999999994</c:v>
                </c:pt>
                <c:pt idx="16">
                  <c:v>-68.5</c:v>
                </c:pt>
                <c:pt idx="17">
                  <c:v>-64.599999999999994</c:v>
                </c:pt>
                <c:pt idx="18">
                  <c:v>-62.5</c:v>
                </c:pt>
                <c:pt idx="19">
                  <c:v>-48.9</c:v>
                </c:pt>
                <c:pt idx="20">
                  <c:v>-53.7</c:v>
                </c:pt>
                <c:pt idx="21">
                  <c:v>-53.4</c:v>
                </c:pt>
                <c:pt idx="22">
                  <c:v>-49.4</c:v>
                </c:pt>
                <c:pt idx="23">
                  <c:v>-42.9</c:v>
                </c:pt>
                <c:pt idx="24">
                  <c:v>-15.3</c:v>
                </c:pt>
                <c:pt idx="25">
                  <c:v>-19.600000000000001</c:v>
                </c:pt>
                <c:pt idx="26">
                  <c:v>-14.8</c:v>
                </c:pt>
                <c:pt idx="27">
                  <c:v>-28.4</c:v>
                </c:pt>
                <c:pt idx="28">
                  <c:v>-42.4</c:v>
                </c:pt>
                <c:pt idx="29">
                  <c:v>-29.9</c:v>
                </c:pt>
                <c:pt idx="30">
                  <c:v>-46.3</c:v>
                </c:pt>
                <c:pt idx="31">
                  <c:v>-35.4</c:v>
                </c:pt>
                <c:pt idx="32">
                  <c:v>-48.2</c:v>
                </c:pt>
                <c:pt idx="33">
                  <c:v>-39.4</c:v>
                </c:pt>
                <c:pt idx="34">
                  <c:v>-20.2</c:v>
                </c:pt>
                <c:pt idx="35">
                  <c:v>-9.6</c:v>
                </c:pt>
                <c:pt idx="36">
                  <c:v>-33</c:v>
                </c:pt>
                <c:pt idx="37">
                  <c:v>-45.7</c:v>
                </c:pt>
                <c:pt idx="38">
                  <c:v>-48.1</c:v>
                </c:pt>
                <c:pt idx="39">
                  <c:v>-39.5</c:v>
                </c:pt>
                <c:pt idx="40">
                  <c:v>-42.1</c:v>
                </c:pt>
                <c:pt idx="41">
                  <c:v>-34.4</c:v>
                </c:pt>
                <c:pt idx="42">
                  <c:v>-46.5</c:v>
                </c:pt>
                <c:pt idx="43">
                  <c:v>-62.1</c:v>
                </c:pt>
                <c:pt idx="44">
                  <c:v>-67.599999999999994</c:v>
                </c:pt>
                <c:pt idx="45">
                  <c:v>-66.5</c:v>
                </c:pt>
                <c:pt idx="46">
                  <c:v>-66</c:v>
                </c:pt>
                <c:pt idx="47">
                  <c:v>-90.5</c:v>
                </c:pt>
                <c:pt idx="48">
                  <c:v>-90.6</c:v>
                </c:pt>
                <c:pt idx="49">
                  <c:v>-93.3</c:v>
                </c:pt>
                <c:pt idx="50">
                  <c:v>-96.8</c:v>
                </c:pt>
                <c:pt idx="51">
                  <c:v>-94</c:v>
                </c:pt>
                <c:pt idx="52">
                  <c:v>-91.7</c:v>
                </c:pt>
                <c:pt idx="53">
                  <c:v>-93.2</c:v>
                </c:pt>
                <c:pt idx="54">
                  <c:v>-87.5</c:v>
                </c:pt>
                <c:pt idx="55">
                  <c:v>-88.9</c:v>
                </c:pt>
                <c:pt idx="56">
                  <c:v>-92.7</c:v>
                </c:pt>
                <c:pt idx="57">
                  <c:v>-91.9</c:v>
                </c:pt>
                <c:pt idx="58">
                  <c:v>-92.3</c:v>
                </c:pt>
                <c:pt idx="59">
                  <c:v>-91.1</c:v>
                </c:pt>
                <c:pt idx="60">
                  <c:v>-86</c:v>
                </c:pt>
                <c:pt idx="61">
                  <c:v>-84.4</c:v>
                </c:pt>
                <c:pt idx="62">
                  <c:v>-78.599999999999994</c:v>
                </c:pt>
                <c:pt idx="63">
                  <c:v>-39.200000000000003</c:v>
                </c:pt>
                <c:pt idx="64">
                  <c:v>-40.799999999999997</c:v>
                </c:pt>
                <c:pt idx="65">
                  <c:v>-54</c:v>
                </c:pt>
                <c:pt idx="66">
                  <c:v>-55</c:v>
                </c:pt>
                <c:pt idx="67">
                  <c:v>-45.5</c:v>
                </c:pt>
                <c:pt idx="68">
                  <c:v>-54.5</c:v>
                </c:pt>
                <c:pt idx="69">
                  <c:v>-50.2</c:v>
                </c:pt>
                <c:pt idx="70">
                  <c:v>-42.3</c:v>
                </c:pt>
                <c:pt idx="71">
                  <c:v>-54.2</c:v>
                </c:pt>
                <c:pt idx="72">
                  <c:v>-50.8</c:v>
                </c:pt>
                <c:pt idx="73">
                  <c:v>-47.6</c:v>
                </c:pt>
                <c:pt idx="74">
                  <c:v>-53.8</c:v>
                </c:pt>
                <c:pt idx="75">
                  <c:v>-51.8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AE3-48BC-96F6-05B6E7B0B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6522376"/>
        <c:axId val="466519632"/>
      </c:lineChart>
      <c:catAx>
        <c:axId val="46652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66519632"/>
        <c:crosses val="autoZero"/>
        <c:auto val="1"/>
        <c:lblAlgn val="ctr"/>
        <c:lblOffset val="100"/>
        <c:noMultiLvlLbl val="0"/>
      </c:catAx>
      <c:valAx>
        <c:axId val="46651963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  <c:crossAx val="466522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8964272537452"/>
          <c:y val="0.13011042193337768"/>
          <c:w val="0.76649008249136019"/>
          <c:h val="0.74933486225061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ΠΟΛΥ ΚΑΛΗ</c:v>
                </c:pt>
                <c:pt idx="1">
                  <c:v>ΚΑΛΗ</c:v>
                </c:pt>
                <c:pt idx="2">
                  <c:v>METPIA</c:v>
                </c:pt>
                <c:pt idx="3">
                  <c:v>KAKH</c:v>
                </c:pt>
                <c:pt idx="4">
                  <c:v>ΠΟΛΥ ΚΑΚΗ</c:v>
                </c:pt>
                <c:pt idx="5">
                  <c:v>ΔΞ/ΔΑ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1.7</c:v>
                </c:pt>
                <c:pt idx="1">
                  <c:v>10.5</c:v>
                </c:pt>
                <c:pt idx="2">
                  <c:v>23.7</c:v>
                </c:pt>
                <c:pt idx="3">
                  <c:v>32.799999999999997</c:v>
                </c:pt>
                <c:pt idx="4">
                  <c:v>31.1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51256784"/>
        <c:axId val="351250120"/>
      </c:barChart>
      <c:catAx>
        <c:axId val="351256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51250120"/>
        <c:crosses val="autoZero"/>
        <c:auto val="1"/>
        <c:lblAlgn val="ctr"/>
        <c:lblOffset val="100"/>
        <c:noMultiLvlLbl val="0"/>
      </c:catAx>
      <c:valAx>
        <c:axId val="351250120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512567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969177619596942"/>
          <c:y val="0.13011042193337768"/>
          <c:w val="0.76649008249136019"/>
          <c:h val="0.74933486225061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ΠΟΛΥ ΚΑΛΗ</c:v>
                </c:pt>
                <c:pt idx="1">
                  <c:v>ΚΑΛΗ</c:v>
                </c:pt>
                <c:pt idx="2">
                  <c:v>METPIA</c:v>
                </c:pt>
                <c:pt idx="3">
                  <c:v>KAKH</c:v>
                </c:pt>
                <c:pt idx="4">
                  <c:v>ΠΟΛΥ ΚΑΚΗ</c:v>
                </c:pt>
                <c:pt idx="5">
                  <c:v>ΔΞ/ΔΑ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1.2</c:v>
                </c:pt>
                <c:pt idx="1">
                  <c:v>13</c:v>
                </c:pt>
                <c:pt idx="2">
                  <c:v>37</c:v>
                </c:pt>
                <c:pt idx="3">
                  <c:v>28.5</c:v>
                </c:pt>
                <c:pt idx="4">
                  <c:v>20.2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466542760"/>
        <c:axId val="466539232"/>
      </c:barChart>
      <c:catAx>
        <c:axId val="466542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66539232"/>
        <c:crosses val="autoZero"/>
        <c:auto val="1"/>
        <c:lblAlgn val="ctr"/>
        <c:lblOffset val="100"/>
        <c:noMultiLvlLbl val="0"/>
      </c:catAx>
      <c:valAx>
        <c:axId val="466539232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4665427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59665494703363"/>
          <c:y val="0.1177724501055334"/>
          <c:w val="0.75347496129395397"/>
          <c:h val="0.74933486225061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ΘΑ ΒΕΛΤΙΩΘΕΙ ΣΗΜΑΝΤΙΚΑ</c:v>
                </c:pt>
                <c:pt idx="1">
                  <c:v>ΘΑ ΒΕΛΤΙΩΘΕΙ ΕΛΑΦΡΑ</c:v>
                </c:pt>
                <c:pt idx="2">
                  <c:v>ΘΑ ΜΕΙΝΕΙ ΣΤΑΣΙΜΗ</c:v>
                </c:pt>
                <c:pt idx="3">
                  <c:v>ΘΑ ΧΕΙΡΟΤΕΡΕΥΣΕΙ ΕΛΑΦΡΑ</c:v>
                </c:pt>
                <c:pt idx="4">
                  <c:v>ΘΑ ΧΕΙΡΟΤΕΡΕΥΣΕΙ ΣΗΜΑΝΤΙΚΑ</c:v>
                </c:pt>
                <c:pt idx="5">
                  <c:v>ΔΞ/ΔΑ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2.1</c:v>
                </c:pt>
                <c:pt idx="1">
                  <c:v>14.1</c:v>
                </c:pt>
                <c:pt idx="2">
                  <c:v>27.4</c:v>
                </c:pt>
                <c:pt idx="3">
                  <c:v>26.3</c:v>
                </c:pt>
                <c:pt idx="4">
                  <c:v>27.7</c:v>
                </c:pt>
                <c:pt idx="5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F-4511-A40A-63E788FE2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677073664"/>
        <c:axId val="677077584"/>
      </c:barChart>
      <c:catAx>
        <c:axId val="677073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77077584"/>
        <c:crosses val="autoZero"/>
        <c:auto val="1"/>
        <c:lblAlgn val="ctr"/>
        <c:lblOffset val="100"/>
        <c:noMultiLvlLbl val="0"/>
      </c:catAx>
      <c:valAx>
        <c:axId val="677077584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770736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59665494703363"/>
          <c:y val="0.1177724501055334"/>
          <c:w val="0.75347496129395397"/>
          <c:h val="0.74933486225061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2D2DB9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0D9-43D2-BD05-AC1F5D678904}"/>
              </c:ext>
            </c:extLst>
          </c:dPt>
          <c:dLbls>
            <c:dLbl>
              <c:idx val="2"/>
              <c:layout>
                <c:manualLayout>
                  <c:x val="7.1583446853133781E-2"/>
                  <c:y val="2.4675943655688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D9-43D2-BD05-AC1F5D6789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ΘΑ ΒΕΛΤΙΩΘΕΙ ΣΗΜΑΝΤΙΚΑ</c:v>
                </c:pt>
                <c:pt idx="1">
                  <c:v>ΘΑ ΒΕΛΤΙΩΘΕΙ ΕΛΑΦΡΑ</c:v>
                </c:pt>
                <c:pt idx="2">
                  <c:v>ΘΑ ΜΕΙΝΕΙ ΣΤΑΣΙΜΗ</c:v>
                </c:pt>
                <c:pt idx="3">
                  <c:v>ΘΑ ΧΕΙΡΟΤΕΡΕΥΣΕΙ ΕΛΑΦΡΑ</c:v>
                </c:pt>
                <c:pt idx="4">
                  <c:v>ΘΑ ΧΕΙΡΟΤΕΡΕΥΣΕΙ ΣΗΜΑΝΤΙΚΑ</c:v>
                </c:pt>
                <c:pt idx="5">
                  <c:v>ΔΞ/ΔΑ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1.7</c:v>
                </c:pt>
                <c:pt idx="1">
                  <c:v>16.600000000000001</c:v>
                </c:pt>
                <c:pt idx="2">
                  <c:v>33.299999999999997</c:v>
                </c:pt>
                <c:pt idx="3">
                  <c:v>23.5</c:v>
                </c:pt>
                <c:pt idx="4">
                  <c:v>22.5</c:v>
                </c:pt>
                <c:pt idx="5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677073664"/>
        <c:axId val="677077584"/>
      </c:barChart>
      <c:catAx>
        <c:axId val="677073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77077584"/>
        <c:crosses val="autoZero"/>
        <c:auto val="1"/>
        <c:lblAlgn val="ctr"/>
        <c:lblOffset val="100"/>
        <c:noMultiLvlLbl val="0"/>
      </c:catAx>
      <c:valAx>
        <c:axId val="67707758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6770736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893235546614302"/>
          <c:y val="0.11530485573996452"/>
          <c:w val="0.45422355234118983"/>
          <c:h val="0.74933486225061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D2DB9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0B-4A67-BD8F-178BAF2D0ECC}"/>
              </c:ext>
            </c:extLst>
          </c:dPt>
          <c:dPt>
            <c:idx val="1"/>
            <c:invertIfNegative val="0"/>
            <c:bubble3D val="0"/>
            <c:spPr>
              <a:solidFill>
                <a:srgbClr val="00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D0B-4A67-BD8F-178BAF2D0ECC}"/>
              </c:ext>
            </c:extLst>
          </c:dPt>
          <c:dPt>
            <c:idx val="2"/>
            <c:invertIfNegative val="0"/>
            <c:bubble3D val="0"/>
            <c:spPr>
              <a:solidFill>
                <a:srgbClr val="00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C37-4827-894B-8687609F040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C37-4827-894B-8687609F040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D0B-4A67-BD8F-178BAF2D0ECC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0B-4A67-BD8F-178BAF2D0ECC}"/>
              </c:ext>
            </c:extLst>
          </c:dPt>
          <c:dPt>
            <c:idx val="7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D0B-4A67-BD8F-178BAF2D0E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ΘΑ ΒΕΛΤΙΩΘΕΙ ΣΗΜΑΝΤΙΚΑ</c:v>
                </c:pt>
                <c:pt idx="1">
                  <c:v>ΘΑ ΒΕΛΤΙΩΘΕΙ ΕΛΑΦΡΑ</c:v>
                </c:pt>
                <c:pt idx="2">
                  <c:v>ΣΤΑΣΙΜΗ/ΤΩΡΑ ΠΟΛΥ ΚΑΛΗ-ΚΑΛΗ</c:v>
                </c:pt>
                <c:pt idx="3">
                  <c:v>ΣΤΑΣΙΜΗ/ΤΩΡΑ ΜΕΤΡΙΑ</c:v>
                </c:pt>
                <c:pt idx="4">
                  <c:v>ΣΤΑΣΙΜΗ/ΤΩΡΑ ΚΑΚΗ-ΠΟΛΥ ΚΑΚΗ</c:v>
                </c:pt>
                <c:pt idx="5">
                  <c:v>ΘΑ ΧΕΙΡΟΤΕΡΕΥΣΕΙ ΕΛΑΦΡΑ</c:v>
                </c:pt>
                <c:pt idx="6">
                  <c:v>ΘΑ ΧΕΙΡΟΤΕΡΕΥΣΕΙ ΣΗΜΑΝΤΙΚΑ</c:v>
                </c:pt>
                <c:pt idx="7">
                  <c:v>ΔΞ/ΔΑ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1.7</c:v>
                </c:pt>
                <c:pt idx="1">
                  <c:v>16.600000000000001</c:v>
                </c:pt>
                <c:pt idx="2">
                  <c:v>4.3</c:v>
                </c:pt>
                <c:pt idx="3">
                  <c:v>19.600000000000001</c:v>
                </c:pt>
                <c:pt idx="4">
                  <c:v>9.4</c:v>
                </c:pt>
                <c:pt idx="5">
                  <c:v>23.5</c:v>
                </c:pt>
                <c:pt idx="6">
                  <c:v>22.5</c:v>
                </c:pt>
                <c:pt idx="7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26-46DD-B8D7-53EF4E3D9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677073664"/>
        <c:axId val="677077584"/>
      </c:barChart>
      <c:catAx>
        <c:axId val="677073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77077584"/>
        <c:crosses val="autoZero"/>
        <c:auto val="1"/>
        <c:lblAlgn val="ctr"/>
        <c:lblOffset val="100"/>
        <c:noMultiLvlLbl val="0"/>
      </c:catAx>
      <c:valAx>
        <c:axId val="67707758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6770736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CCCCFF">
        <a:alpha val="14902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161497487933441"/>
          <c:y val="5.4630656296284309E-2"/>
          <c:w val="0.44806564702687357"/>
          <c:h val="0.712169895332322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explosion val="5"/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65-47E9-AF04-A15F3B2FEC5B}"/>
              </c:ext>
            </c:extLst>
          </c:dPt>
          <c:dPt>
            <c:idx val="1"/>
            <c:bubble3D val="0"/>
            <c:spPr>
              <a:solidFill>
                <a:srgbClr val="2D2DB9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65-47E9-AF04-A15F3B2FEC5B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65-47E9-AF04-A15F3B2FEC5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65-47E9-AF04-A15F3B2FEC5B}"/>
              </c:ext>
            </c:extLst>
          </c:dPt>
          <c:dPt>
            <c:idx val="4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365-47E9-AF04-A15F3B2FEC5B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365-47E9-AF04-A15F3B2FEC5B}"/>
              </c:ext>
            </c:extLst>
          </c:dPt>
          <c:dLbls>
            <c:dLbl>
              <c:idx val="1"/>
              <c:layout>
                <c:manualLayout>
                  <c:x val="0"/>
                  <c:y val="-4.26388341193692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65-47E9-AF04-A15F3B2FEC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ΘΑ ΑΝΑΠΤΥΧΘΕΙ ΔΥΝΑΜΙΚΑ</c:v>
                </c:pt>
                <c:pt idx="1">
                  <c:v>ΘΑ ΕΧΕΙ ΜΙΑ ΣΥΝΤΗΡΗΤΙΚΗ ΑΝΑΠΤΥΞΗ</c:v>
                </c:pt>
                <c:pt idx="2">
                  <c:v>ΘΑ ΜΕΙΝΕΙ ΣΤΑΣΙΜΗ</c:v>
                </c:pt>
                <c:pt idx="3">
                  <c:v>ΘΑ ΥΠΟΧΩΡΗΣΕΙ/ΘΑ ΣΥΡΡΙΚΝΩΘΕΙ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6.2</c:v>
                </c:pt>
                <c:pt idx="1">
                  <c:v>23.6</c:v>
                </c:pt>
                <c:pt idx="2">
                  <c:v>29.5</c:v>
                </c:pt>
                <c:pt idx="3">
                  <c:v>34.700000000000003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5-47E9-AF04-A15F3B2FE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060496364601463"/>
          <c:y val="0.86031450090143657"/>
          <c:w val="0.86763708353392821"/>
          <c:h val="0.10789278706110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0.79808</cdr:y>
    </cdr:from>
    <cdr:to>
      <cdr:x>0.06259</cdr:x>
      <cdr:y>0.83553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0" y="4195608"/>
          <a:ext cx="752726" cy="1968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l-GR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23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78" y="0"/>
            <a:ext cx="2945222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260"/>
            <a:ext cx="2945223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b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b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i="0"/>
            </a:lvl1pPr>
          </a:lstStyle>
          <a:p>
            <a:pPr>
              <a:defRPr/>
            </a:pPr>
            <a:fld id="{D86B4D42-C3FA-47A3-81B7-3A7A9B613F2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527710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23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78" y="0"/>
            <a:ext cx="2945222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22" y="4715848"/>
            <a:ext cx="4983259" cy="44707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260"/>
            <a:ext cx="2945223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b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b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i="0"/>
            </a:lvl1pPr>
          </a:lstStyle>
          <a:p>
            <a:pPr>
              <a:defRPr/>
            </a:pPr>
            <a:fld id="{F6200620-60B4-48E1-8EE8-BC4305A1F8C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612550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00620-60B4-48E1-8EE8-BC4305A1F8CD}" type="slidenum">
              <a:rPr lang="en-GB" altLang="el-GR" smtClean="0"/>
              <a:pPr>
                <a:defRPr/>
              </a:pPr>
              <a:t>1</a:t>
            </a:fld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123013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8388B-7461-9A29-52F2-611B5293A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816B2EFB-1969-5F2F-3E39-3600D9546C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58666-E4C9-4D6C-8BD5-6C576928152C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155" name="Rectangle 2050">
            <a:extLst>
              <a:ext uri="{FF2B5EF4-FFF2-40B4-BE49-F238E27FC236}">
                <a16:creationId xmlns:a16="http://schemas.microsoft.com/office/drawing/2014/main" id="{BE7B47CF-39BB-72B6-7FA4-972229893A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49156" name="Rectangle 2051">
            <a:extLst>
              <a:ext uri="{FF2B5EF4-FFF2-40B4-BE49-F238E27FC236}">
                <a16:creationId xmlns:a16="http://schemas.microsoft.com/office/drawing/2014/main" id="{D6B108A8-418E-8A0A-D10E-B01D0E21A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91421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8987"/>
            <a:ext cx="4983259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55361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E4A506B5-57B8-4E5C-B6C5-986CA0C8830F}" type="slidenum">
              <a:rPr lang="en-GB" altLang="el-GR" sz="1200" i="0"/>
              <a:pPr algn="r" eaLnBrk="1" hangingPunct="1"/>
              <a:t>21</a:t>
            </a:fld>
            <a:endParaRPr lang="en-GB" altLang="el-GR" sz="1200" i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5846"/>
            <a:ext cx="4983259" cy="44722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9294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E4A506B5-57B8-4E5C-B6C5-986CA0C8830F}" type="slidenum">
              <a:rPr lang="en-GB" altLang="el-GR" sz="1200" i="0"/>
              <a:pPr algn="r" eaLnBrk="1" hangingPunct="1"/>
              <a:t>22</a:t>
            </a:fld>
            <a:endParaRPr lang="en-GB" altLang="el-GR" sz="1200" i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5846"/>
            <a:ext cx="4983259" cy="44722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203200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8987"/>
            <a:ext cx="4983259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99517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8987"/>
            <a:ext cx="4983259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35874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8987"/>
            <a:ext cx="4983259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62296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8987"/>
            <a:ext cx="4983259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871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598EA-DA00-FB89-46D9-1559E59DD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4A55E0D-852B-9A1A-E452-5A556C2E3D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A310E5-A619-4872-840C-B6F9C98BE57E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267" name="Rectangle 1026">
            <a:extLst>
              <a:ext uri="{FF2B5EF4-FFF2-40B4-BE49-F238E27FC236}">
                <a16:creationId xmlns:a16="http://schemas.microsoft.com/office/drawing/2014/main" id="{8247E3A2-9DFA-9187-1231-5ADFB61CE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11268" name="Rectangle 1027">
            <a:extLst>
              <a:ext uri="{FF2B5EF4-FFF2-40B4-BE49-F238E27FC236}">
                <a16:creationId xmlns:a16="http://schemas.microsoft.com/office/drawing/2014/main" id="{04B0E391-31FD-CD9D-3234-473C5F8C9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345532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0CA310E5-A619-4872-840C-B6F9C98BE57E}" type="slidenum">
              <a:rPr lang="en-GB" altLang="el-GR" sz="1200" i="0"/>
              <a:pPr algn="r" eaLnBrk="1" hangingPunct="1"/>
              <a:t>5</a:t>
            </a:fld>
            <a:endParaRPr lang="en-GB" altLang="el-GR" sz="1200" i="0" dirty="0"/>
          </a:p>
        </p:txBody>
      </p:sp>
      <p:sp>
        <p:nvSpPr>
          <p:cNvPr id="11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98748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13B5D528-391B-47B8-A2B6-7DBD2D695D56}" type="slidenum">
              <a:rPr lang="en-GB" altLang="el-GR" sz="1200" i="0"/>
              <a:pPr algn="r" eaLnBrk="1" hangingPunct="1"/>
              <a:t>6</a:t>
            </a:fld>
            <a:endParaRPr lang="en-GB" altLang="el-GR" sz="1200" i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71996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2676136B-BCAC-4671-85F9-DFD05E558752}" type="slidenum">
              <a:rPr lang="en-GB" altLang="el-GR" sz="1200" i="0"/>
              <a:pPr algn="r" eaLnBrk="1" hangingPunct="1"/>
              <a:t>7</a:t>
            </a:fld>
            <a:endParaRPr lang="en-GB" altLang="el-GR" sz="1200" i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6883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1CE90A40-2868-4143-A14B-3FBC4F001C24}" type="slidenum">
              <a:rPr lang="en-GB" altLang="el-GR" sz="1200" i="0"/>
              <a:pPr algn="r" eaLnBrk="1" hangingPunct="1"/>
              <a:t>8</a:t>
            </a:fld>
            <a:endParaRPr lang="en-GB" altLang="el-GR" sz="1200" i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6204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F36A7BD-8FC9-4549-B2C3-C1D5B8AA6F98}" type="slidenum">
              <a:rPr lang="en-GB" altLang="el-GR" sz="1200" i="0"/>
              <a:pPr algn="r" eaLnBrk="1" hangingPunct="1"/>
              <a:t>9</a:t>
            </a:fld>
            <a:endParaRPr lang="en-GB" altLang="el-GR" sz="120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21236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C92601C8-170A-4627-BEFA-00FD8CE9D1E5}" type="slidenum">
              <a:rPr lang="en-GB" altLang="el-GR" sz="1200" i="0"/>
              <a:pPr algn="r" eaLnBrk="1" hangingPunct="1"/>
              <a:t>10</a:t>
            </a:fld>
            <a:endParaRPr lang="en-GB" altLang="el-GR" sz="1200" i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94110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58666-E4C9-4D6C-8BD5-6C576928152C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15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4915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2289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w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04255318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1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3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3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7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8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7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8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33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44146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59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6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832304" y="6505463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537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36360" y="6093296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656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AD676114-D84F-A946-AD8C-6A0FA2FB23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2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9851" y="6553200"/>
            <a:ext cx="5590117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76520" y="6538912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27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8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48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40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July 8,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7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July 8,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6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2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w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6323427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82992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1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5002" r:id="rId2"/>
    <p:sldLayoutId id="2147485003" r:id="rId3"/>
    <p:sldLayoutId id="2147485004" r:id="rId4"/>
    <p:sldLayoutId id="2147485068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July 8,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34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62" r:id="rId1"/>
    <p:sldLayoutId id="2147484963" r:id="rId2"/>
    <p:sldLayoutId id="2147484964" r:id="rId3"/>
    <p:sldLayoutId id="2147484965" r:id="rId4"/>
    <p:sldLayoutId id="2147484966" r:id="rId5"/>
    <p:sldLayoutId id="2147484967" r:id="rId6"/>
    <p:sldLayoutId id="2147484968" r:id="rId7"/>
    <p:sldLayoutId id="2147484969" r:id="rId8"/>
    <p:sldLayoutId id="2147484970" r:id="rId9"/>
    <p:sldLayoutId id="2147484971" r:id="rId10"/>
    <p:sldLayoutId id="21474849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249680" imgH="1249680" progId="Word.Picture.8">
                  <p:embed/>
                </p:oleObj>
              </mc:Choice>
              <mc:Fallback>
                <p:oleObj name="Picture" r:id="rId5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46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  <p:sldLayoutId id="2147484987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1249680" imgH="1249680" progId="Word.Picture.8">
                  <p:embed/>
                </p:oleObj>
              </mc:Choice>
              <mc:Fallback>
                <p:oleObj name="Picture" r:id="rId7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521450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00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6" r:id="rId3"/>
    <p:sldLayoutId id="214748506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4594"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700448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sz="2400" b="1" i="0" dirty="0"/>
              <a:t>ΚΟΙΝΩΝΙΚΟ, ΠΟΛΙΤΙΚΟ &amp; ΟΙΚΟΝΟΜΙΚΟ ΠΕΡΙΒΑΛΛΟΝ</a:t>
            </a:r>
            <a:endParaRPr lang="en-US" altLang="el-GR" sz="2400" b="1" i="0" dirty="0"/>
          </a:p>
          <a:p>
            <a:pPr eaLnBrk="1" hangingPunct="1"/>
            <a:endParaRPr lang="el-GR" altLang="el-GR" sz="2400" b="1" i="0" dirty="0"/>
          </a:p>
          <a:p>
            <a:pPr eaLnBrk="1" hangingPunct="1"/>
            <a:r>
              <a:rPr lang="el-GR" altLang="el-GR" b="1" i="0" dirty="0"/>
              <a:t>( Δείκτες αξιολόγησης καθημερινής ζωής</a:t>
            </a:r>
            <a:r>
              <a:rPr lang="en-US" altLang="el-GR" b="1" i="0" dirty="0"/>
              <a:t> </a:t>
            </a:r>
            <a:r>
              <a:rPr lang="el-GR" altLang="el-GR" b="1" i="0" dirty="0"/>
              <a:t>του πολίτη )</a:t>
            </a:r>
            <a:r>
              <a:rPr lang="en-US" altLang="el-GR" b="1" i="0" dirty="0"/>
              <a:t> </a:t>
            </a:r>
            <a:endParaRPr lang="el-GR" altLang="el-GR" b="1" i="0" dirty="0"/>
          </a:p>
          <a:p>
            <a:pPr eaLnBrk="1" hangingPunct="1"/>
            <a:endParaRPr lang="el-GR" altLang="el-GR" b="1" i="0" dirty="0"/>
          </a:p>
          <a:p>
            <a:pPr eaLnBrk="1" hangingPunct="1"/>
            <a:endParaRPr lang="en-GB" altLang="el-GR" sz="1400" i="0" dirty="0">
              <a:solidFill>
                <a:srgbClr val="FFFF00"/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2060848"/>
            <a:ext cx="9930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17BAA8-231F-1F29-6633-AE6C1CE7C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432844"/>
            <a:ext cx="6070714" cy="14773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1800" i="0" u="none" dirty="0"/>
              <a:t>Τα αποτελέσματα παρουσιάζονται σε επίπεδο συνολικού δείγματος. Τα διαχρονικά στοιχεία, οι αναλύσεις σε σημαντικά υποκοινά (πχ δημογραφικά στοιχεία, ψηφοφόροι κομμάτων </a:t>
            </a:r>
            <a:r>
              <a:rPr lang="el-GR" altLang="en-US" sz="1800" i="0" u="none" dirty="0" err="1"/>
              <a:t>κλπ</a:t>
            </a:r>
            <a:r>
              <a:rPr lang="el-GR" altLang="en-US" sz="1800" i="0" u="none" dirty="0"/>
              <a:t>)</a:t>
            </a:r>
            <a:r>
              <a:rPr lang="en-US" altLang="en-US" sz="1800" i="0" u="none" dirty="0"/>
              <a:t> </a:t>
            </a:r>
            <a:r>
              <a:rPr lang="el-GR" altLang="en-US" sz="1800" i="0" u="none" dirty="0"/>
              <a:t>και συγκεκριμένες ερωτήσεις συμπεριλαμβάνονται στην πλήρη έκθεση της έρευνας/μελέτης	</a:t>
            </a:r>
          </a:p>
        </p:txBody>
      </p:sp>
    </p:spTree>
    <p:extLst>
      <p:ext uri="{BB962C8B-B14F-4D97-AF65-F5344CB8AC3E}">
        <p14:creationId xmlns:p14="http://schemas.microsoft.com/office/powerpoint/2010/main" val="421417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13"/>
          <p:cNvSpPr>
            <a:spLocks noChangeArrowheads="1"/>
          </p:cNvSpPr>
          <p:nvPr/>
        </p:nvSpPr>
        <p:spPr bwMode="auto">
          <a:xfrm>
            <a:off x="22650" y="4615"/>
            <a:ext cx="9241702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l-GR" altLang="el-GR" sz="1600" b="1" i="0" dirty="0">
                <a:solidFill>
                  <a:srgbClr val="990000"/>
                </a:solidFill>
              </a:rPr>
              <a:t>Ι.</a:t>
            </a:r>
            <a:r>
              <a:rPr lang="el-GR" altLang="el-GR" sz="1600" b="1" i="0" dirty="0">
                <a:solidFill>
                  <a:schemeClr val="tx2"/>
                </a:solidFill>
              </a:rPr>
              <a:t> Δείκτες Αισιοδοξίας</a:t>
            </a:r>
            <a:br>
              <a:rPr lang="el-GR" altLang="el-GR" sz="1600" b="1" i="0" dirty="0">
                <a:solidFill>
                  <a:schemeClr val="tx2"/>
                </a:solidFill>
              </a:rPr>
            </a:br>
            <a:r>
              <a:rPr lang="el-GR" altLang="el-GR" sz="1200" i="0" dirty="0">
                <a:solidFill>
                  <a:srgbClr val="5F5F5F"/>
                </a:solidFill>
              </a:rPr>
              <a:t>Και όσον αφορά </a:t>
            </a:r>
            <a:r>
              <a:rPr lang="el-GR" altLang="el-GR" sz="1400" b="1" i="0" dirty="0">
                <a:solidFill>
                  <a:srgbClr val="A50021"/>
                </a:solidFill>
              </a:rPr>
              <a:t>την</a:t>
            </a:r>
            <a:r>
              <a:rPr lang="el-GR" altLang="el-GR" sz="1200" i="0" dirty="0">
                <a:solidFill>
                  <a:srgbClr val="5F5F5F"/>
                </a:solidFill>
              </a:rPr>
              <a:t> </a:t>
            </a:r>
            <a:r>
              <a:rPr lang="el-GR" altLang="el-GR" b="1" i="0" dirty="0">
                <a:solidFill>
                  <a:srgbClr val="A50021"/>
                </a:solidFill>
              </a:rPr>
              <a:t>προσωπική</a:t>
            </a:r>
            <a:r>
              <a:rPr lang="el-GR" altLang="el-GR" sz="1400" b="1" i="0" dirty="0">
                <a:solidFill>
                  <a:srgbClr val="A50021"/>
                </a:solidFill>
              </a:rPr>
              <a:t> σας οικονομική κατάσταση</a:t>
            </a:r>
            <a:r>
              <a:rPr lang="en-US" altLang="el-GR" sz="1200" i="0" dirty="0">
                <a:solidFill>
                  <a:srgbClr val="5F5F5F"/>
                </a:solidFill>
              </a:rPr>
              <a:t> </a:t>
            </a:r>
            <a:r>
              <a:rPr lang="el-GR" altLang="el-GR" sz="1200" i="0" dirty="0">
                <a:solidFill>
                  <a:srgbClr val="5F5F5F"/>
                </a:solidFill>
              </a:rPr>
              <a:t>στην διάρκεια </a:t>
            </a:r>
            <a:r>
              <a:rPr lang="el-GR" altLang="el-GR" sz="1400" b="1" i="0" dirty="0">
                <a:solidFill>
                  <a:srgbClr val="A50021"/>
                </a:solidFill>
              </a:rPr>
              <a:t>των επόμενων 12 μηνών</a:t>
            </a:r>
            <a:r>
              <a:rPr lang="el-GR" altLang="el-GR" sz="1200" i="0" dirty="0">
                <a:solidFill>
                  <a:srgbClr val="5F5F5F"/>
                </a:solidFill>
              </a:rPr>
              <a:t> θα λέγατε ότι…</a:t>
            </a:r>
            <a:br>
              <a:rPr lang="el-GR" altLang="el-GR" sz="1200" i="0" dirty="0">
                <a:solidFill>
                  <a:srgbClr val="5F5F5F"/>
                </a:solidFill>
              </a:rPr>
            </a:br>
            <a:r>
              <a:rPr lang="el-GR" altLang="el-GR" sz="1200" b="1" i="0" dirty="0">
                <a:solidFill>
                  <a:srgbClr val="5F5F5F"/>
                </a:solidFill>
              </a:rPr>
              <a:t>Σύνολο ερωτηθέντων (Ν=2000)</a:t>
            </a:r>
            <a:endParaRPr lang="en-GB" altLang="el-GR" sz="1200" i="0" dirty="0">
              <a:solidFill>
                <a:srgbClr val="5F5F5F"/>
              </a:solidFill>
            </a:endParaRPr>
          </a:p>
        </p:txBody>
      </p:sp>
      <p:sp>
        <p:nvSpPr>
          <p:cNvPr id="39942" name="Text Box 14"/>
          <p:cNvSpPr txBox="1">
            <a:spLocks noChangeArrowheads="1"/>
          </p:cNvSpPr>
          <p:nvPr/>
        </p:nvSpPr>
        <p:spPr bwMode="auto">
          <a:xfrm>
            <a:off x="6338889" y="58769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l-GR" sz="1200" b="1" i="0"/>
              <a:t>%</a:t>
            </a:r>
            <a:endParaRPr lang="en-GB" altLang="el-GR" sz="1200" b="1" i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414629210"/>
              </p:ext>
            </p:extLst>
          </p:nvPr>
        </p:nvGraphicFramePr>
        <p:xfrm>
          <a:off x="263352" y="1236643"/>
          <a:ext cx="7806274" cy="514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698176" y="2282007"/>
            <a:ext cx="936625" cy="4318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800" b="1" i="0" kern="0" dirty="0">
                <a:solidFill>
                  <a:srgbClr val="FFFFFF"/>
                </a:solidFill>
                <a:cs typeface="Calibri" panose="020F0502020204030204" pitchFamily="34" charset="0"/>
              </a:rPr>
              <a:t>18,</a:t>
            </a:r>
            <a:r>
              <a:rPr lang="el-GR" altLang="en-US" sz="1800" b="1" i="0" kern="0" dirty="0">
                <a:solidFill>
                  <a:srgbClr val="FFFFFF"/>
                </a:solidFill>
                <a:cs typeface="Calibri" panose="020F0502020204030204" pitchFamily="34" charset="0"/>
              </a:rPr>
              <a:t>3%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4007768" y="4185208"/>
            <a:ext cx="936625" cy="431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800" b="1" i="0" dirty="0">
                <a:solidFill>
                  <a:srgbClr val="FFFFFF"/>
                </a:solidFill>
                <a:cs typeface="Calibri" panose="020F0502020204030204" pitchFamily="34" charset="0"/>
              </a:rPr>
              <a:t>46%</a:t>
            </a:r>
          </a:p>
        </p:txBody>
      </p:sp>
      <p:sp>
        <p:nvSpPr>
          <p:cNvPr id="11" name="AutoShape 4"/>
          <p:cNvSpPr>
            <a:spLocks/>
          </p:cNvSpPr>
          <p:nvPr/>
        </p:nvSpPr>
        <p:spPr bwMode="auto">
          <a:xfrm>
            <a:off x="3503712" y="2014915"/>
            <a:ext cx="45719" cy="1030453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>
            <a:off x="3791744" y="3861048"/>
            <a:ext cx="72008" cy="1080120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242319" y="6525344"/>
            <a:ext cx="2540000" cy="457200"/>
          </a:xfrm>
        </p:spPr>
        <p:txBody>
          <a:bodyPr/>
          <a:lstStyle/>
          <a:p>
            <a:pPr>
              <a:defRPr/>
            </a:pPr>
            <a:fld id="{E689E396-4E8E-4BC1-9FFE-DBADFC5D39AF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943B3F9C-6088-DF20-5E50-29A92F7FD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995"/>
            <a:ext cx="2123716" cy="1556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A989913-DB53-357C-6F64-B81FF5AFF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391063"/>
              </p:ext>
            </p:extLst>
          </p:nvPr>
        </p:nvGraphicFramePr>
        <p:xfrm>
          <a:off x="6516417" y="1412775"/>
          <a:ext cx="5861464" cy="45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AutoShape 4">
            <a:extLst>
              <a:ext uri="{FF2B5EF4-FFF2-40B4-BE49-F238E27FC236}">
                <a16:creationId xmlns:a16="http://schemas.microsoft.com/office/drawing/2014/main" id="{05566E93-E196-FDE2-49DA-55DA467A8D0D}"/>
              </a:ext>
            </a:extLst>
          </p:cNvPr>
          <p:cNvSpPr>
            <a:spLocks/>
          </p:cNvSpPr>
          <p:nvPr/>
        </p:nvSpPr>
        <p:spPr bwMode="auto">
          <a:xfrm>
            <a:off x="9951242" y="2014915"/>
            <a:ext cx="173886" cy="1126053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rgbClr val="0099FF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endParaRPr lang="el-GR" altLang="el-GR" sz="24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7050A73B-E776-668F-62E6-CDFD11807F44}"/>
              </a:ext>
            </a:extLst>
          </p:cNvPr>
          <p:cNvSpPr>
            <a:spLocks/>
          </p:cNvSpPr>
          <p:nvPr/>
        </p:nvSpPr>
        <p:spPr bwMode="auto">
          <a:xfrm>
            <a:off x="10459283" y="3663757"/>
            <a:ext cx="160846" cy="1199162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endParaRPr lang="el-GR" altLang="el-GR" sz="24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80A37D67-B013-F19D-6F0C-F2BAD7D8E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1896" y="2423758"/>
            <a:ext cx="936625" cy="43180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</a:pPr>
            <a:r>
              <a:rPr lang="el-GR" altLang="en-US" sz="1800" b="1" i="0" kern="0" dirty="0">
                <a:solidFill>
                  <a:srgbClr val="FFFFFF"/>
                </a:solidFill>
                <a:cs typeface="Calibri" panose="020F0502020204030204" pitchFamily="34" charset="0"/>
              </a:rPr>
              <a:t>22,6%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AF68900A-84A6-60FC-3846-6FAD1FC5A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9549" y="4077257"/>
            <a:ext cx="936625" cy="431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el-GR" altLang="en-US" sz="1800" b="1" i="0" dirty="0">
                <a:solidFill>
                  <a:srgbClr val="FFFFFF"/>
                </a:solidFill>
                <a:cs typeface="Calibri" panose="020F0502020204030204" pitchFamily="34" charset="0"/>
              </a:rPr>
              <a:t>55,4%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61E7D110-0586-A1A1-D7B3-7B870CA330A0}"/>
              </a:ext>
            </a:extLst>
          </p:cNvPr>
          <p:cNvSpPr/>
          <p:nvPr/>
        </p:nvSpPr>
        <p:spPr bwMode="auto">
          <a:xfrm>
            <a:off x="5498377" y="2855558"/>
            <a:ext cx="441931" cy="1221699"/>
          </a:xfrm>
          <a:prstGeom prst="leftBrace">
            <a:avLst>
              <a:gd name="adj1" fmla="val 8333"/>
              <a:gd name="adj2" fmla="val 45442"/>
            </a:avLst>
          </a:prstGeom>
          <a:noFill/>
          <a:ln w="38100" cap="flat" cmpd="sng" algn="ctr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442CE-D224-9446-BE7B-6A2E70C0146E}"/>
              </a:ext>
            </a:extLst>
          </p:cNvPr>
          <p:cNvSpPr txBox="1"/>
          <p:nvPr/>
        </p:nvSpPr>
        <p:spPr>
          <a:xfrm>
            <a:off x="5205646" y="4154141"/>
            <a:ext cx="1359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Ανάλυση του % </a:t>
            </a:r>
          </a:p>
          <a:p>
            <a:pPr algn="ctr"/>
            <a:r>
              <a:rPr lang="el-GR" sz="1100" dirty="0"/>
              <a:t>«Θα Παραμείνει Στάσιμη»</a:t>
            </a:r>
          </a:p>
          <a:p>
            <a:pPr algn="ctr"/>
            <a:r>
              <a:rPr lang="el-GR" sz="1100" dirty="0"/>
              <a:t>ως προς τις προσδοκίες για το μέλλον. </a:t>
            </a:r>
          </a:p>
        </p:txBody>
      </p:sp>
    </p:spTree>
    <p:extLst>
      <p:ext uri="{BB962C8B-B14F-4D97-AF65-F5344CB8AC3E}">
        <p14:creationId xmlns:p14="http://schemas.microsoft.com/office/powerpoint/2010/main" val="270551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4594"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1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ΠΟΛΙΤΙΚΟ &amp; ΟΙΚΟΝΟΜΙΚΟ ΠΕΡΙΒΑΛΛΟΝ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 Δείκτες αξιολόγησης καθημερινής ζωής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του πολίτη )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1028">
            <a:extLst>
              <a:ext uri="{FF2B5EF4-FFF2-40B4-BE49-F238E27FC236}">
                <a16:creationId xmlns:a16="http://schemas.microsoft.com/office/drawing/2014/main" id="{CF252CB0-7CB3-C895-9A62-D2EDA94C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3573016"/>
            <a:ext cx="8667750" cy="36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Εκτιμήσεις για την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ανάκαμψη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της οικονομίας</a:t>
            </a:r>
            <a:endParaRPr kumimoji="0" lang="el-GR" altLang="el-G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79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 txBox="1">
            <a:spLocks noGrp="1"/>
          </p:cNvSpPr>
          <p:nvPr/>
        </p:nvSpPr>
        <p:spPr bwMode="auto">
          <a:xfrm>
            <a:off x="9749719" y="654386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89B58-433E-4ACB-B969-2857065E776D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5662531" y="6040328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5360" y="49415"/>
            <a:ext cx="1066408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Εκτιμήσεις για την πορεία της οικονομίας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Ποια πιστεύετε ότι θα είναι η πορεία της Ελληνικής οικονομίας τα επόμενα χρόνια;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708CCC-28D3-E214-BE39-FA1CC2A013CF}"/>
              </a:ext>
            </a:extLst>
          </p:cNvPr>
          <p:cNvSpPr txBox="1"/>
          <p:nvPr/>
        </p:nvSpPr>
        <p:spPr>
          <a:xfrm>
            <a:off x="4151137" y="1641633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i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29,8%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637E1E-34EC-4E0B-9344-DC71C047F7A8}"/>
              </a:ext>
            </a:extLst>
          </p:cNvPr>
          <p:cNvSpPr txBox="1"/>
          <p:nvPr/>
        </p:nvSpPr>
        <p:spPr>
          <a:xfrm>
            <a:off x="1775520" y="1007749"/>
            <a:ext cx="193303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800" b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</a:lstStyle>
          <a:p>
            <a:r>
              <a:rPr lang="el-GR" i="0" dirty="0"/>
              <a:t>ΙΟΥΛΙΟΣ 2026</a:t>
            </a:r>
            <a:endParaRPr lang="en-US" i="0" dirty="0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F2FFD598-7276-4517-9E22-2080D384B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233901"/>
              </p:ext>
            </p:extLst>
          </p:nvPr>
        </p:nvGraphicFramePr>
        <p:xfrm>
          <a:off x="-528736" y="1932092"/>
          <a:ext cx="6192688" cy="407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Right Brace 26">
            <a:extLst>
              <a:ext uri="{FF2B5EF4-FFF2-40B4-BE49-F238E27FC236}">
                <a16:creationId xmlns:a16="http://schemas.microsoft.com/office/drawing/2014/main" id="{D0BF97FF-AC10-3DAC-3684-B5C4F583C4F6}"/>
              </a:ext>
            </a:extLst>
          </p:cNvPr>
          <p:cNvSpPr/>
          <p:nvPr/>
        </p:nvSpPr>
        <p:spPr bwMode="auto">
          <a:xfrm rot="18668450">
            <a:off x="3927240" y="1588443"/>
            <a:ext cx="270985" cy="1056630"/>
          </a:xfrm>
          <a:prstGeom prst="rightBrace">
            <a:avLst/>
          </a:prstGeom>
          <a:noFill/>
          <a:ln w="9525" cap="flat" cmpd="sng" algn="ctr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1094243541"/>
              </p:ext>
            </p:extLst>
          </p:nvPr>
        </p:nvGraphicFramePr>
        <p:xfrm>
          <a:off x="5663952" y="1932092"/>
          <a:ext cx="6264696" cy="431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044443"/>
              </p:ext>
            </p:extLst>
          </p:nvPr>
        </p:nvGraphicFramePr>
        <p:xfrm>
          <a:off x="9890604" y="4533398"/>
          <a:ext cx="2016224" cy="484317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468439414"/>
                    </a:ext>
                  </a:extLst>
                </a:gridCol>
              </a:tblGrid>
              <a:tr h="22824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Θα αναπτυχθεί δυναμικά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03328"/>
                  </a:ext>
                </a:extLst>
              </a:tr>
              <a:tr h="25607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Θα έχει μια συντηρητική ανάπτυξη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01136"/>
                  </a:ext>
                </a:extLst>
              </a:tr>
            </a:tbl>
          </a:graphicData>
        </a:graphic>
      </p:graphicFrame>
      <p:sp>
        <p:nvSpPr>
          <p:cNvPr id="30" name="Right Brace 29"/>
          <p:cNvSpPr/>
          <p:nvPr/>
        </p:nvSpPr>
        <p:spPr bwMode="auto">
          <a:xfrm>
            <a:off x="9653708" y="4487524"/>
            <a:ext cx="96011" cy="576064"/>
          </a:xfrm>
          <a:prstGeom prst="rightBrace">
            <a:avLst/>
          </a:prstGeom>
          <a:noFill/>
          <a:ln w="38100" cap="flat" cmpd="sng" algn="ctr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4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4594"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1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ΠΟΛΙΤΙΚΟ &amp; ΟΙΚΟΝΟΜΙΚΟ ΠΕΡΙΒΑΛΛΟΝ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 Δείκτες αξιολόγησης καθημερινής ζωής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του πολίτη )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1028">
            <a:extLst>
              <a:ext uri="{FF2B5EF4-FFF2-40B4-BE49-F238E27FC236}">
                <a16:creationId xmlns:a16="http://schemas.microsoft.com/office/drawing/2014/main" id="{CF252CB0-7CB3-C895-9A62-D2EDA94C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84" y="3573016"/>
            <a:ext cx="866775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2000" b="1" i="0" dirty="0">
                <a:solidFill>
                  <a:srgbClr val="FFFF00"/>
                </a:solidFill>
              </a:rPr>
              <a:t>ΙΙ.</a:t>
            </a:r>
            <a:r>
              <a:rPr lang="el-GR" altLang="el-GR" sz="2000" b="1" i="0" dirty="0">
                <a:solidFill>
                  <a:schemeClr val="tx2"/>
                </a:solidFill>
              </a:rPr>
              <a:t> Τα σημαντικότερα προβλήματα της χώρας</a:t>
            </a:r>
            <a:endParaRPr kumimoji="0" lang="el-GR" altLang="el-G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45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26031" y="0"/>
            <a:ext cx="9448800" cy="10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10000"/>
              </a:lnSpc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Τα σημαντικότερα </a:t>
            </a:r>
            <a:r>
              <a:rPr lang="el-GR" altLang="el-GR" sz="1600" b="1" i="0" dirty="0">
                <a:solidFill>
                  <a:srgbClr val="000000"/>
                </a:solidFill>
              </a:rPr>
              <a:t>προβλήματα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της χώρας</a:t>
            </a:r>
            <a:b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Κατά καιρούς αναφέρονται τα παρακάτω προβλήματα που αντιμετωπίζει η χώρα μας σήμερα, Άσχετα με το αν επηρεάζεται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από αυτά η προσωπική σας κατάσταση, ποια από αυτά που θα σας δείξω θεωρείτε ότι είναι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τρία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σημαντικότερα; </a:t>
            </a:r>
            <a:endParaRPr kumimoji="0" lang="el-GR" altLang="el-GR" sz="5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7237413" y="506414"/>
            <a:ext cx="3429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Μεθοδολογία ερώτησης:</a:t>
            </a:r>
            <a:r>
              <a:rPr kumimoji="0" lang="el-GR" altLang="el-GR" sz="800" b="0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Προκωδικοποιημένη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Δυνατότητα 3 απαντήσεων </a:t>
            </a:r>
            <a:endParaRPr kumimoji="0" lang="en-GB" altLang="el-GR" sz="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159" name="Text Box 170"/>
          <p:cNvSpPr txBox="1">
            <a:spLocks noChangeArrowheads="1"/>
          </p:cNvSpPr>
          <p:nvPr/>
        </p:nvSpPr>
        <p:spPr bwMode="auto">
          <a:xfrm>
            <a:off x="10482264" y="5338764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88174663"/>
              </p:ext>
            </p:extLst>
          </p:nvPr>
        </p:nvGraphicFramePr>
        <p:xfrm>
          <a:off x="46430" y="965200"/>
          <a:ext cx="10801200" cy="553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1826671" y="2027596"/>
            <a:ext cx="950751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798333" y="5972145"/>
            <a:ext cx="2397451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ΤΑΣΕΙΣ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IOY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ΛΙΟΣ 2026</a:t>
            </a:r>
            <a:endParaRPr kumimoji="0" lang="en-US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F218D57-1B4F-42AF-917D-F4A8CA58F297}"/>
              </a:ext>
            </a:extLst>
          </p:cNvPr>
          <p:cNvCxnSpPr/>
          <p:nvPr/>
        </p:nvCxnSpPr>
        <p:spPr bwMode="auto">
          <a:xfrm>
            <a:off x="1631504" y="3429000"/>
            <a:ext cx="957951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20336" y="6500043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C1B65F0D-E169-C4CB-749C-9458E0CC8F50}"/>
              </a:ext>
            </a:extLst>
          </p:cNvPr>
          <p:cNvSpPr/>
          <p:nvPr/>
        </p:nvSpPr>
        <p:spPr bwMode="auto">
          <a:xfrm>
            <a:off x="7608168" y="1844824"/>
            <a:ext cx="1296144" cy="15051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A2D1B-C021-0F1A-15F4-3D6AAF9F166E}"/>
              </a:ext>
            </a:extLst>
          </p:cNvPr>
          <p:cNvSpPr txBox="1"/>
          <p:nvPr/>
        </p:nvSpPr>
        <p:spPr>
          <a:xfrm>
            <a:off x="8877913" y="1694086"/>
            <a:ext cx="1806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00000"/>
                </a:solidFill>
              </a:rPr>
              <a:t>Νέο στην Λίστα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396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19E7A-60D5-B2FA-6E86-6DF9441CE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6">
            <a:extLst>
              <a:ext uri="{FF2B5EF4-FFF2-40B4-BE49-F238E27FC236}">
                <a16:creationId xmlns:a16="http://schemas.microsoft.com/office/drawing/2014/main" id="{D49868E2-BE82-3BF9-7737-90851897F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1" y="0"/>
            <a:ext cx="9448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Τα σημαντικότερα προβλήματα της χώρας- Συγκριτικά Στοιχεία μεταξύ 2 τελευταίων μετρήσεων</a:t>
            </a:r>
            <a:b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Κατά καιρούς αναφέρονται τα παρακάτω προβλήματα που αντιμετωπίζει η χώρα μας σήμερα, Άσχετα με το αν επηρεάζεται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από αυτά η προσωπική σας κατάσταση, ποια από αυτά που θα σας δείξω θεωρείτε ότι είναι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τρία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σημαντικότερα; </a:t>
            </a:r>
            <a:endParaRPr kumimoji="0" lang="el-GR" altLang="el-GR" sz="5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48132" name="Text Box 8">
            <a:extLst>
              <a:ext uri="{FF2B5EF4-FFF2-40B4-BE49-F238E27FC236}">
                <a16:creationId xmlns:a16="http://schemas.microsoft.com/office/drawing/2014/main" id="{426A5E58-9B28-E24E-DD7C-347671771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216" y="5852292"/>
            <a:ext cx="3429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Μεθοδολογία ερώτησης: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Προκωδικοποιημένη</a:t>
            </a: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Δυνατότητα 3 απαντήσεων </a:t>
            </a:r>
            <a:endParaRPr kumimoji="0" lang="en-GB" altLang="el-G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159" name="Text Box 170">
            <a:extLst>
              <a:ext uri="{FF2B5EF4-FFF2-40B4-BE49-F238E27FC236}">
                <a16:creationId xmlns:a16="http://schemas.microsoft.com/office/drawing/2014/main" id="{35488175-36C5-ADA6-89FF-B4BA64820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2264" y="5338764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50E5D6-9F5F-7BD9-6E64-F5ECF8893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54352"/>
              </p:ext>
            </p:extLst>
          </p:nvPr>
        </p:nvGraphicFramePr>
        <p:xfrm>
          <a:off x="46430" y="836716"/>
          <a:ext cx="10801200" cy="5663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9D61E3-7C13-FF7C-0792-05052468051B}"/>
              </a:ext>
            </a:extLst>
          </p:cNvPr>
          <p:cNvCxnSpPr/>
          <p:nvPr/>
        </p:nvCxnSpPr>
        <p:spPr bwMode="auto">
          <a:xfrm>
            <a:off x="1415480" y="1988840"/>
            <a:ext cx="950751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8C40B96-7AC4-AFFC-97DC-6B63DD5F1D57}"/>
              </a:ext>
            </a:extLst>
          </p:cNvPr>
          <p:cNvCxnSpPr/>
          <p:nvPr/>
        </p:nvCxnSpPr>
        <p:spPr bwMode="auto">
          <a:xfrm>
            <a:off x="1268111" y="3409703"/>
            <a:ext cx="957951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74DDF-1287-D0DD-571B-64401244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0336" y="6500043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740B2904-E8C8-2F22-F376-D39A11EC55F2}"/>
              </a:ext>
            </a:extLst>
          </p:cNvPr>
          <p:cNvSpPr/>
          <p:nvPr/>
        </p:nvSpPr>
        <p:spPr bwMode="auto">
          <a:xfrm>
            <a:off x="7686845" y="1765947"/>
            <a:ext cx="1296144" cy="15051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C7617E-0EB0-7757-7D42-3606476BFA66}"/>
              </a:ext>
            </a:extLst>
          </p:cNvPr>
          <p:cNvSpPr txBox="1"/>
          <p:nvPr/>
        </p:nvSpPr>
        <p:spPr>
          <a:xfrm>
            <a:off x="8956590" y="1615209"/>
            <a:ext cx="1806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00000"/>
                </a:solidFill>
              </a:rPr>
              <a:t>Νέο στην Λίστα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5341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2704"/>
            <a:ext cx="8991600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Τα σημαντικότερα προβλήματα της χώρας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ΑΚΡΙΒΕΙΑ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Συγκριτική ανάλυση στις τελευταίες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μετρήσεις ΤΑΣΕΩΝ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59092" y="6588181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82F5E9-4B98-D4A9-B22A-695F24E8B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923825"/>
              </p:ext>
            </p:extLst>
          </p:nvPr>
        </p:nvGraphicFramePr>
        <p:xfrm>
          <a:off x="335360" y="999002"/>
          <a:ext cx="11593288" cy="513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578" name="Picture 2" descr="Ακρίβεια: Market Pass, «καλάθι» και πλαφόν κέρδους σε νέα προϊόντα | in.gr">
            <a:extLst>
              <a:ext uri="{FF2B5EF4-FFF2-40B4-BE49-F238E27FC236}">
                <a16:creationId xmlns:a16="http://schemas.microsoft.com/office/drawing/2014/main" id="{9BF40E0D-1E04-023B-FBC8-5AEF03FD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5" y="1124745"/>
            <a:ext cx="3672409" cy="205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50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3167" y="69362"/>
            <a:ext cx="11521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i="0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Τα Σημαντικότερα Προβλήματα </a:t>
            </a:r>
            <a:r>
              <a:rPr lang="el-GR" sz="2200" b="1" i="0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Σε Κόμματα – Ανάλυση βάσει </a:t>
            </a:r>
            <a:r>
              <a:rPr lang="en-US" sz="2200" b="1" i="0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Πρόθεση</a:t>
            </a:r>
            <a:r>
              <a:rPr lang="el-GR" sz="2200" b="1" i="0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ς Ψήφου</a:t>
            </a:r>
            <a:endParaRPr lang="en-US" sz="2200" b="1" i="0" dirty="0"/>
          </a:p>
        </p:txBody>
      </p:sp>
      <p:sp>
        <p:nvSpPr>
          <p:cNvPr id="3" name="Text 1"/>
          <p:cNvSpPr/>
          <p:nvPr/>
        </p:nvSpPr>
        <p:spPr>
          <a:xfrm>
            <a:off x="281130" y="548680"/>
            <a:ext cx="11521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l-GR" sz="11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5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</a:t>
            </a:r>
            <a:r>
              <a:rPr lang="en-US" sz="11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αφοροποίηση (μονάδες %) κάθε κομματικού ακροατηρίου από το ΣΥΝΟΛΟ του πληθυσμού </a:t>
            </a:r>
            <a:endParaRPr lang="el-GR" sz="1150" dirty="0">
              <a:solidFill>
                <a:srgbClr val="6B728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1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l-GR" sz="1150" dirty="0">
                <a:solidFill>
                  <a:srgbClr val="6B7280"/>
                </a:solidFill>
                <a:ea typeface="Calibri" pitchFamily="34" charset="-122"/>
                <a:cs typeface="Calibri" pitchFamily="34" charset="-120"/>
              </a:rPr>
              <a:t>Π</a:t>
            </a:r>
            <a:r>
              <a:rPr lang="en-US" sz="115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ράσινο</a:t>
            </a:r>
            <a:r>
              <a:rPr lang="en-US" sz="11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l-GR" sz="11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 </a:t>
            </a:r>
            <a:r>
              <a:rPr lang="en-US" sz="11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</a:t>
            </a:r>
            <a:r>
              <a:rPr lang="en-US" sz="115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άνω</a:t>
            </a:r>
            <a:r>
              <a:rPr lang="en-US" sz="11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από το</a:t>
            </a:r>
            <a:r>
              <a:rPr lang="el-GR" sz="11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σύνολο των ερωτηθέντων</a:t>
            </a:r>
            <a:r>
              <a:rPr lang="en-US" sz="11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 ·  </a:t>
            </a:r>
            <a:r>
              <a:rPr lang="el-GR" sz="11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</a:t>
            </a:r>
            <a:r>
              <a:rPr lang="en-US" sz="115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όκκινο</a:t>
            </a:r>
            <a:r>
              <a:rPr lang="en-US" sz="11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l-GR" sz="11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 </a:t>
            </a:r>
            <a:r>
              <a:rPr lang="en-US" sz="115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κάτω</a:t>
            </a:r>
            <a:r>
              <a:rPr lang="en-US" sz="11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50" dirty="0">
                <a:solidFill>
                  <a:srgbClr val="6B7280"/>
                </a:solidFill>
                <a:ea typeface="Calibri" pitchFamily="34" charset="-122"/>
                <a:cs typeface="Calibri" pitchFamily="34" charset="-120"/>
              </a:rPr>
              <a:t>από </a:t>
            </a:r>
            <a:r>
              <a:rPr lang="en-US" sz="1150" dirty="0" err="1">
                <a:solidFill>
                  <a:srgbClr val="6B7280"/>
                </a:solidFill>
                <a:ea typeface="Calibri" pitchFamily="34" charset="-122"/>
                <a:cs typeface="Calibri" pitchFamily="34" charset="-120"/>
              </a:rPr>
              <a:t>το</a:t>
            </a:r>
            <a:r>
              <a:rPr lang="el-GR" sz="1150" dirty="0">
                <a:solidFill>
                  <a:srgbClr val="6B7280"/>
                </a:solidFill>
                <a:ea typeface="Calibri" pitchFamily="34" charset="-122"/>
                <a:cs typeface="Calibri" pitchFamily="34" charset="-120"/>
              </a:rPr>
              <a:t> σύνολο των ερωτηθέντων</a:t>
            </a:r>
            <a:endParaRPr lang="en-US" sz="115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67779"/>
              </p:ext>
            </p:extLst>
          </p:nvPr>
        </p:nvGraphicFramePr>
        <p:xfrm>
          <a:off x="274320" y="1005840"/>
          <a:ext cx="11612880" cy="5475930"/>
        </p:xfrm>
        <a:graphic>
          <a:graphicData uri="http://schemas.openxmlformats.org/drawingml/2006/table">
            <a:tbl>
              <a:tblPr/>
              <a:tblGrid>
                <a:gridCol w="233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366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Πρόβλημα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ΣΥΝΟΛΟ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3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ΝΔ</a:t>
                      </a:r>
                      <a:endParaRPr lang="en-US" sz="8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ΕΛ.Α.Σ.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3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ΕΛΠΙΔΑ</a:t>
                      </a:r>
                      <a:endParaRPr lang="en-US" sz="8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3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ΠΑΣΟΚ</a:t>
                      </a:r>
                      <a:endParaRPr lang="en-US" sz="8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3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ΚΚΕ</a:t>
                      </a:r>
                      <a:endParaRPr lang="en-US" sz="8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3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ΕΛΛ.ΛΥΣΗ</a:t>
                      </a:r>
                      <a:endParaRPr lang="en-US" sz="8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3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ΠΛΕΥΣΗ ΕΛ.</a:t>
                      </a:r>
                      <a:endParaRPr lang="en-US" sz="8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3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ΜΕΡΑ25</a:t>
                      </a:r>
                      <a:endParaRPr lang="en-US" sz="8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3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ΦΩΝΗ ΛΟΓ.</a:t>
                      </a:r>
                      <a:endParaRPr lang="en-US" sz="8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3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ΑΔΙΕΥΚΡ.</a:t>
                      </a:r>
                      <a:endParaRPr lang="en-US" sz="8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6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Πληθωρισμός / ακρίβεια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49,5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+0,1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+6,6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+2,4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+14,8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7B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-11,2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261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-6,5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-17,1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261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-4,4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6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Υγεία / περίθαλψη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34,7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-5,8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+5,9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-5,3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+6,6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+17,7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7B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-7,9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+2,5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-1,5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-8,6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+2,5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6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Χαμηλοί μισθοί χαμηλά εισοδήματα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33,5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+13,2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7B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+7,3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-3,4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+6,8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-12,8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261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-2,2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-4,5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6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Θέματα διαφάνειας / διαφθοράς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24,5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-8,8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+6,9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+9,9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+6,9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+9,1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-6,5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+10,4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7B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-10,8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261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-3,7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6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Στεγαστικό (ενοίκια - τιμές κατοικίας)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17,1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+3,7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-2,9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-5,9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-0,2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-0,7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+5,5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+13,6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7B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-0,6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6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Ανεργία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13,8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-0,7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-1,3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+0,4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-1,2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+0,7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-3,5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+3,5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+5,1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6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Μεταναστευτικό / προσφυγικό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13,1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-6,2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+9,9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-5,8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-6,9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+5,1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-0,3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+22,7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7B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+0,2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6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Δημογραφικό πρόβλημα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12,7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+3,8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-0,9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-6,6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-8,3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+0,5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-7,1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+4,2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+4,6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6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Παιδεία / εκπαίδευση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12,5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-0,8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+6,3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-3,4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-3,1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-2,4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+11,6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7B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-0,4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+4,4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6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Φορολογικό σύστημα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11,6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-1,4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-2,9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-3,7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+3,8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+6,7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+4,7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+11,7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7B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-6,3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6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Εγκληματικότητα - δημόσια τάξη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11,6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-4,6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-2,6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-4,4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-4,2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+8,2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+3,3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6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Οικονομική ανάπτυξη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11,5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-1,6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-0,5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+3,6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-2,5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+0,2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-4,9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-2,9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6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Έμφυλη βία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7,4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-4,3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-3,9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+5,7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-2,2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+0,8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6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Μόλυνση περιβάλλοντος / κλιματική αλλαγή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6,3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-3,5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-2,3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+0,8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-2,5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-5,1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-5,1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-1,2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66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Κοινωνική σύγκλιση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-3,1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+5,7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-1,7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+3,3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-5,3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+0,5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2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+0,6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4594"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0081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ΠΟΛΙΤΙΚΟ &amp; ΟΙΚΟΝΟΜΙΚΟ ΠΕΡΙΒΑΛΛΟΝ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1028">
            <a:extLst>
              <a:ext uri="{FF2B5EF4-FFF2-40B4-BE49-F238E27FC236}">
                <a16:creationId xmlns:a16="http://schemas.microsoft.com/office/drawing/2014/main" id="{CF252CB0-7CB3-C895-9A62-D2EDA94C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81" y="3075057"/>
            <a:ext cx="6362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1800" b="1" i="0" dirty="0">
                <a:solidFill>
                  <a:srgbClr val="FFFF00"/>
                </a:solidFill>
              </a:rPr>
              <a:t>ΙΙΙ</a:t>
            </a:r>
            <a:r>
              <a:rPr lang="en-US" altLang="el-GR" sz="1800" b="1" i="0" dirty="0">
                <a:solidFill>
                  <a:srgbClr val="FFFF00"/>
                </a:solidFill>
              </a:rPr>
              <a:t>. </a:t>
            </a:r>
            <a:r>
              <a:rPr lang="el-GR" altLang="el-GR" sz="1800" b="1" i="0" dirty="0">
                <a:solidFill>
                  <a:prstClr val="white"/>
                </a:solidFill>
              </a:rPr>
              <a:t>Βασικότερο πολιτικό διακύβευμα της επόμενης εκλογικής αναμέτρησης</a:t>
            </a:r>
          </a:p>
        </p:txBody>
      </p:sp>
    </p:spTree>
    <p:extLst>
      <p:ext uri="{BB962C8B-B14F-4D97-AF65-F5344CB8AC3E}">
        <p14:creationId xmlns:p14="http://schemas.microsoft.com/office/powerpoint/2010/main" val="150366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0" y="17757"/>
            <a:ext cx="115212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1800" b="1" i="0" dirty="0">
                <a:solidFill>
                  <a:srgbClr val="990000"/>
                </a:solidFill>
              </a:rPr>
              <a:t>ΙΙΙ</a:t>
            </a:r>
            <a:r>
              <a:rPr lang="en-US" altLang="el-GR" sz="1800" b="1" i="0" dirty="0">
                <a:solidFill>
                  <a:srgbClr val="990000"/>
                </a:solidFill>
              </a:rPr>
              <a:t>.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Βασικότερο πολιτικό διακύβευμα της επόμενης εκλογικής αναμέτρησης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Ποιο από τα παρακάτω θεωρείτε ότι θα είναι το βασικότερο πολιτικό διακύβευμα της επόμενης εκλογικής αναμέτρησης και ποιο το δεύτερο πιο σημαντικό; </a:t>
            </a:r>
            <a:endParaRPr kumimoji="0" lang="en-US" altLang="el-GR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64230" y="6492875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64064446"/>
              </p:ext>
            </p:extLst>
          </p:nvPr>
        </p:nvGraphicFramePr>
        <p:xfrm>
          <a:off x="335360" y="846263"/>
          <a:ext cx="10585176" cy="508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10">
            <a:extLst>
              <a:ext uri="{FF2B5EF4-FFF2-40B4-BE49-F238E27FC236}">
                <a16:creationId xmlns:a16="http://schemas.microsoft.com/office/drawing/2014/main" id="{B2581209-41D7-3509-580A-DEFE5B42C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333" y="5972145"/>
            <a:ext cx="2397451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ΤΑΣΕΙΣ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IOY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ΛΙΟΣ 2026</a:t>
            </a:r>
            <a:endParaRPr kumimoji="0" lang="en-US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A9A52-2BE0-324E-0B09-DD463D6CC151}"/>
              </a:ext>
            </a:extLst>
          </p:cNvPr>
          <p:cNvSpPr txBox="1"/>
          <p:nvPr/>
        </p:nvSpPr>
        <p:spPr>
          <a:xfrm>
            <a:off x="9672451" y="846263"/>
            <a:ext cx="218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i="0" dirty="0"/>
              <a:t>Μέχρι 2 απαντήσεις </a:t>
            </a:r>
          </a:p>
        </p:txBody>
      </p:sp>
    </p:spTree>
    <p:extLst>
      <p:ext uri="{BB962C8B-B14F-4D97-AF65-F5344CB8AC3E}">
        <p14:creationId xmlns:p14="http://schemas.microsoft.com/office/powerpoint/2010/main" val="218479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4594"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1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b="1" i="0" dirty="0"/>
              <a:t>ΚΟΙΝΩΝΙΚΟ, ΠΟΛΙΤΙΚΟ &amp; ΟΙΚΟΝΟΜΙΚΟ ΠΕΡΙΒΑΛΛΟΝ</a:t>
            </a:r>
            <a:endParaRPr lang="en-US" altLang="el-GR" b="1" i="0" dirty="0"/>
          </a:p>
          <a:p>
            <a:pPr eaLnBrk="1" hangingPunct="1"/>
            <a:endParaRPr lang="el-GR" altLang="el-GR" b="1" i="0" dirty="0"/>
          </a:p>
          <a:p>
            <a:pPr eaLnBrk="1" hangingPunct="1"/>
            <a:r>
              <a:rPr lang="el-GR" altLang="el-GR" sz="1400" b="1" i="0" dirty="0"/>
              <a:t>( Δείκτες αξιολόγησης καθημερινής ζωής</a:t>
            </a:r>
            <a:r>
              <a:rPr lang="en-US" altLang="el-GR" sz="1400" b="1" i="0" dirty="0"/>
              <a:t> </a:t>
            </a:r>
            <a:r>
              <a:rPr lang="el-GR" altLang="el-GR" sz="1400" b="1" i="0" dirty="0"/>
              <a:t>του πολίτη )</a:t>
            </a:r>
            <a:r>
              <a:rPr lang="en-US" altLang="el-GR" sz="1400" b="1" i="0" dirty="0"/>
              <a:t> </a:t>
            </a:r>
            <a:endParaRPr lang="en-GB" altLang="el-GR" sz="1400" b="1" i="0" dirty="0"/>
          </a:p>
          <a:p>
            <a:pPr eaLnBrk="1" hangingPunct="1"/>
            <a:endParaRPr lang="en-GB" altLang="el-GR" sz="1400" i="0" dirty="0">
              <a:solidFill>
                <a:srgbClr val="FFFF00"/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BB3D95F-3BB5-3195-F038-44BEF8743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324" y="3259248"/>
            <a:ext cx="81700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</a:t>
            </a:r>
            <a:r>
              <a:rPr lang="el-GR" altLang="el-GR" sz="1600" b="1" i="0" dirty="0">
                <a:solidFill>
                  <a:srgbClr val="FFFF00"/>
                </a:solidFill>
              </a:rPr>
              <a:t>Αισιοδοξίας</a:t>
            </a:r>
            <a:endParaRPr lang="en-GB" altLang="el-GR" sz="1600" b="1" i="0" dirty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600" b="1" i="0" dirty="0">
                <a:solidFill>
                  <a:srgbClr val="FFFF00"/>
                </a:solidFill>
              </a:rPr>
              <a:t> </a:t>
            </a:r>
            <a:endParaRPr lang="en-GB" altLang="el-GR" sz="1600" b="1" i="0" dirty="0">
              <a:solidFill>
                <a:srgbClr val="FFFF00"/>
              </a:solidFill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B40E4B58-8CD8-23C1-0001-B05A88FE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324" y="4048770"/>
            <a:ext cx="6705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 σημαντικότερα </a:t>
            </a:r>
            <a:r>
              <a:rPr lang="el-GR" altLang="el-GR" sz="1600" b="1" i="0" dirty="0">
                <a:solidFill>
                  <a:srgbClr val="FFFF00"/>
                </a:solidFill>
              </a:rPr>
              <a:t>προβλήματα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της χώρας</a:t>
            </a:r>
            <a:endParaRPr kumimoji="0" lang="en-GB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264E204-5455-6373-C5FB-DAFB7F317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627" y="4944241"/>
            <a:ext cx="62102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1600" b="1" i="0" dirty="0">
                <a:solidFill>
                  <a:srgbClr val="FFFF00"/>
                </a:solidFill>
              </a:rPr>
              <a:t>Ι</a:t>
            </a:r>
            <a:r>
              <a:rPr lang="en-US" altLang="en-US" sz="1600" b="1" i="0" dirty="0">
                <a:solidFill>
                  <a:srgbClr val="FFFF00"/>
                </a:solidFill>
              </a:rPr>
              <a:t>V</a:t>
            </a:r>
            <a:r>
              <a:rPr lang="el-GR" altLang="en-US" sz="1600" b="1" i="0" dirty="0">
                <a:solidFill>
                  <a:srgbClr val="FFFF00"/>
                </a:solidFill>
              </a:rPr>
              <a:t>.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l-GR" sz="1600" b="1" i="0" dirty="0">
                <a:solidFill>
                  <a:srgbClr val="FFFF00"/>
                </a:solidFill>
              </a:rPr>
              <a:t>Λέξεις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που εκφράζουν περισσότερο τον Έλληνα για το παρόν &amp; το μέλλον της χώρας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1028">
            <a:extLst>
              <a:ext uri="{FF2B5EF4-FFF2-40B4-BE49-F238E27FC236}">
                <a16:creationId xmlns:a16="http://schemas.microsoft.com/office/drawing/2014/main" id="{CF252CB0-7CB3-C895-9A62-D2EDA94C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324" y="3604262"/>
            <a:ext cx="8667750" cy="36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600" b="1" i="0" dirty="0">
                <a:solidFill>
                  <a:srgbClr val="FFFF00"/>
                </a:solidFill>
              </a:rPr>
              <a:t>Ι</a:t>
            </a:r>
            <a:r>
              <a:rPr lang="en-GB" altLang="el-GR" sz="1600" b="1" i="0" dirty="0">
                <a:solidFill>
                  <a:srgbClr val="FFFF00"/>
                </a:solidFill>
              </a:rPr>
              <a:t>B</a:t>
            </a:r>
            <a:r>
              <a:rPr lang="el-GR" altLang="el-GR" sz="1600" b="1" i="0" dirty="0">
                <a:solidFill>
                  <a:srgbClr val="FFFF00"/>
                </a:solidFill>
              </a:rPr>
              <a:t>.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Εκτιμήσεις για την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</a:rPr>
              <a:t>ανάκαμψη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της οικονομίας</a:t>
            </a:r>
            <a:endParaRPr kumimoji="0" lang="el-GR" altLang="el-GR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3264E204-5455-6373-C5FB-DAFB7F317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50" y="874172"/>
            <a:ext cx="6229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0723" y="1366556"/>
            <a:ext cx="5716801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8253" y="4463783"/>
            <a:ext cx="6705520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l-GR" altLang="el-GR" sz="1600" b="1" i="0" dirty="0">
                <a:solidFill>
                  <a:srgbClr val="FFFF00"/>
                </a:solidFill>
              </a:rPr>
              <a:t>ΙΙΙ</a:t>
            </a:r>
            <a:r>
              <a:rPr lang="en-US" altLang="el-GR" sz="1600" b="1" i="0" dirty="0">
                <a:solidFill>
                  <a:srgbClr val="FFFF00"/>
                </a:solidFill>
              </a:rPr>
              <a:t>. </a:t>
            </a:r>
            <a:r>
              <a:rPr lang="el-GR" altLang="el-GR" sz="1600" b="1" i="0" dirty="0">
                <a:solidFill>
                  <a:prstClr val="white"/>
                </a:solidFill>
              </a:rPr>
              <a:t>Βασικότερο πολιτικό διακύβευμα της επόμενης εκλογικής αναμέτρησης</a:t>
            </a:r>
          </a:p>
        </p:txBody>
      </p:sp>
    </p:spTree>
    <p:extLst>
      <p:ext uri="{BB962C8B-B14F-4D97-AF65-F5344CB8AC3E}">
        <p14:creationId xmlns:p14="http://schemas.microsoft.com/office/powerpoint/2010/main" val="2535236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4594"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1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ΠΟΛΙΤΙΚΟ &amp; ΟΙΚΟΝΟΜΙΚΟ ΠΕΡΙΒΑΛΛΟΝ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 Δείκτες αξιολόγησης καθημερινής ζωής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του πολίτη )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264E204-5455-6373-C5FB-DAFB7F317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12" y="3700806"/>
            <a:ext cx="62295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1600" b="1" i="0" dirty="0">
                <a:solidFill>
                  <a:srgbClr val="FFFF00"/>
                </a:solidFill>
              </a:rPr>
              <a:t>Ι</a:t>
            </a:r>
            <a:r>
              <a:rPr lang="en-US" altLang="en-US" sz="1600" b="1" i="0" dirty="0">
                <a:solidFill>
                  <a:srgbClr val="FFFF00"/>
                </a:solidFill>
              </a:rPr>
              <a:t>V</a:t>
            </a:r>
            <a:r>
              <a:rPr lang="el-GR" altLang="en-US" sz="1600" b="1" i="0" dirty="0">
                <a:solidFill>
                  <a:srgbClr val="FFFF00"/>
                </a:solidFill>
              </a:rPr>
              <a:t>.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Λέξεις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που εκφράζουν περισσότερο τον Έλληνα για το παρόν &amp; το μέλλον της χώρας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000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3"/>
          <p:cNvSpPr>
            <a:spLocks noChangeArrowheads="1"/>
          </p:cNvSpPr>
          <p:nvPr/>
        </p:nvSpPr>
        <p:spPr bwMode="auto">
          <a:xfrm>
            <a:off x="128916" y="40300"/>
            <a:ext cx="9144000" cy="1081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l-GR" altLang="el-GR" sz="1600" b="1" i="0" dirty="0">
                <a:solidFill>
                  <a:srgbClr val="990000"/>
                </a:solidFill>
              </a:rPr>
              <a:t>Ι</a:t>
            </a:r>
            <a:r>
              <a:rPr lang="en-US" altLang="el-GR" sz="1600" b="1" i="0" dirty="0">
                <a:solidFill>
                  <a:srgbClr val="990000"/>
                </a:solidFill>
              </a:rPr>
              <a:t>V. </a:t>
            </a:r>
            <a:r>
              <a:rPr lang="el-GR" altLang="el-GR" sz="1600" b="1" i="0" dirty="0">
                <a:solidFill>
                  <a:srgbClr val="FF0000"/>
                </a:solidFill>
              </a:rPr>
              <a:t>Λέξεις</a:t>
            </a:r>
            <a:r>
              <a:rPr lang="el-GR" altLang="el-GR" sz="1600" b="1" i="0" dirty="0"/>
              <a:t> που εκφράζουν περισσότερο τον Έλληνα για το παρόν </a:t>
            </a:r>
            <a:r>
              <a:rPr lang="en-US" altLang="el-GR" sz="1600" b="1" i="0" dirty="0"/>
              <a:t>&amp;</a:t>
            </a:r>
            <a:r>
              <a:rPr lang="el-GR" altLang="el-GR" sz="1600" b="1" i="0" dirty="0"/>
              <a:t> το μέλλον της χώρας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1200" i="0" dirty="0">
                <a:solidFill>
                  <a:srgbClr val="5F5F5F"/>
                </a:solidFill>
              </a:rPr>
              <a:t>Λαμβάνοντας υπόψη την γενικότερη κατάσταση της ελληνικής οικονομίας, θα ήθελα να μου πείτε ποιες 2  λέξεις / φράσεις από αυτές που θα σας διαβάσω εκφράζουν εσάς προσωπικά περισσότερο ως Έλληνα πολίτη για το παρόν και το μέλλον της χώρας….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1200" b="1" i="0" dirty="0">
                <a:solidFill>
                  <a:schemeClr val="bg2"/>
                </a:solidFill>
              </a:rPr>
              <a:t>Σύνολο ερωτηθέντων (Ν=2000)</a:t>
            </a:r>
            <a:r>
              <a:rPr lang="el-GR" altLang="el-GR" sz="1600" b="1" i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9342" name="Text Box 24"/>
          <p:cNvSpPr txBox="1">
            <a:spLocks noChangeArrowheads="1"/>
          </p:cNvSpPr>
          <p:nvPr/>
        </p:nvSpPr>
        <p:spPr bwMode="auto">
          <a:xfrm>
            <a:off x="9514054" y="718241"/>
            <a:ext cx="21814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b="1" i="0"/>
              <a:t>Μέχρι 2 απαντήσεις </a:t>
            </a:r>
            <a:endParaRPr lang="en-GB" altLang="el-GR" b="1" i="0" dirty="0"/>
          </a:p>
        </p:txBody>
      </p:sp>
      <p:sp>
        <p:nvSpPr>
          <p:cNvPr id="34" name="TextBox 33"/>
          <p:cNvSpPr txBox="1"/>
          <p:nvPr/>
        </p:nvSpPr>
        <p:spPr>
          <a:xfrm>
            <a:off x="4700916" y="936722"/>
            <a:ext cx="14049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i="0" dirty="0"/>
              <a:t>Ιούλιος 2026</a:t>
            </a:r>
            <a:endParaRPr lang="en-US" b="1" i="0" dirty="0"/>
          </a:p>
        </p:txBody>
      </p:sp>
      <p:graphicFrame>
        <p:nvGraphicFramePr>
          <p:cNvPr id="3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71216"/>
              </p:ext>
            </p:extLst>
          </p:nvPr>
        </p:nvGraphicFramePr>
        <p:xfrm>
          <a:off x="1555751" y="1308894"/>
          <a:ext cx="8747125" cy="514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155485" y="6525344"/>
            <a:ext cx="2540000" cy="457200"/>
          </a:xfrm>
        </p:spPr>
        <p:txBody>
          <a:bodyPr/>
          <a:lstStyle/>
          <a:p>
            <a:pPr>
              <a:defRPr/>
            </a:pPr>
            <a:fld id="{E689E396-4E8E-4BC1-9FFE-DBADFC5D39AF}" type="slidenum">
              <a:rPr lang="en-GB" altLang="en-US" smtClean="0"/>
              <a:pPr>
                <a:defRPr/>
              </a:pPr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625428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3"/>
          <p:cNvSpPr>
            <a:spLocks noChangeArrowheads="1"/>
          </p:cNvSpPr>
          <p:nvPr/>
        </p:nvSpPr>
        <p:spPr bwMode="auto">
          <a:xfrm>
            <a:off x="128916" y="44165"/>
            <a:ext cx="9144000" cy="1081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l-GR" altLang="el-GR" sz="1600" b="1" i="0" dirty="0">
                <a:solidFill>
                  <a:srgbClr val="990000"/>
                </a:solidFill>
              </a:rPr>
              <a:t>Ι</a:t>
            </a:r>
            <a:r>
              <a:rPr lang="en-US" altLang="el-GR" sz="1600" b="1" i="0" dirty="0">
                <a:solidFill>
                  <a:srgbClr val="990000"/>
                </a:solidFill>
              </a:rPr>
              <a:t>V. </a:t>
            </a:r>
            <a:r>
              <a:rPr lang="el-GR" altLang="el-GR" sz="1600" b="1" i="0" dirty="0">
                <a:solidFill>
                  <a:srgbClr val="FF0000"/>
                </a:solidFill>
              </a:rPr>
              <a:t>Λέξεις</a:t>
            </a:r>
            <a:r>
              <a:rPr lang="el-GR" altLang="el-GR" sz="1600" b="1" i="0" dirty="0"/>
              <a:t> που εκφράζουν περισσότερο τον Έλληνα για το παρόν </a:t>
            </a:r>
            <a:r>
              <a:rPr lang="en-US" altLang="el-GR" sz="1600" b="1" i="0" dirty="0"/>
              <a:t>&amp;</a:t>
            </a:r>
            <a:r>
              <a:rPr lang="el-GR" altLang="el-GR" sz="1600" b="1" i="0" dirty="0"/>
              <a:t> το μέλλον της χώρας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1200" i="0" dirty="0">
                <a:solidFill>
                  <a:srgbClr val="5F5F5F"/>
                </a:solidFill>
              </a:rPr>
              <a:t>Λαμβάνοντας υπόψη την γενικότερη κατάσταση της ελληνικής οικονομίας, θα ήθελα να μου πείτε ποιες 2  λέξεις / φράσεις από αυτές που θα σας διαβάσω εκφράζουν εσάς προσωπικά περισσότερο ως Έλληνα πολίτη για το παρόν και το μέλλον της χώρας….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1200" b="1" i="0" dirty="0">
                <a:solidFill>
                  <a:schemeClr val="bg2"/>
                </a:solidFill>
              </a:rPr>
              <a:t>Σύνολο ερωτηθέντων (Ν=2000)</a:t>
            </a:r>
            <a:r>
              <a:rPr lang="el-GR" altLang="el-GR" sz="1600" b="1" i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9342" name="Text Box 24"/>
          <p:cNvSpPr txBox="1">
            <a:spLocks noChangeArrowheads="1"/>
          </p:cNvSpPr>
          <p:nvPr/>
        </p:nvSpPr>
        <p:spPr bwMode="auto">
          <a:xfrm>
            <a:off x="9840416" y="903507"/>
            <a:ext cx="21814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b="1" i="0" dirty="0"/>
              <a:t>Μέχρι 2 απαντήσεις </a:t>
            </a:r>
            <a:endParaRPr lang="en-GB" altLang="el-GR" b="1" i="0" dirty="0"/>
          </a:p>
        </p:txBody>
      </p:sp>
      <p:sp>
        <p:nvSpPr>
          <p:cNvPr id="34" name="TextBox 33"/>
          <p:cNvSpPr txBox="1"/>
          <p:nvPr/>
        </p:nvSpPr>
        <p:spPr>
          <a:xfrm>
            <a:off x="4700916" y="936722"/>
            <a:ext cx="208409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i="0" dirty="0"/>
              <a:t>Συγκριτικά στοιχεία</a:t>
            </a:r>
            <a:endParaRPr lang="en-US" b="1" i="0" dirty="0"/>
          </a:p>
        </p:txBody>
      </p:sp>
      <p:graphicFrame>
        <p:nvGraphicFramePr>
          <p:cNvPr id="3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374481"/>
              </p:ext>
            </p:extLst>
          </p:nvPr>
        </p:nvGraphicFramePr>
        <p:xfrm>
          <a:off x="407368" y="1308894"/>
          <a:ext cx="11614479" cy="514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20336" y="6514242"/>
            <a:ext cx="2540000" cy="457200"/>
          </a:xfrm>
        </p:spPr>
        <p:txBody>
          <a:bodyPr/>
          <a:lstStyle/>
          <a:p>
            <a:pPr>
              <a:defRPr/>
            </a:pPr>
            <a:fld id="{E689E396-4E8E-4BC1-9FFE-DBADFC5D39AF}" type="slidenum">
              <a:rPr lang="en-GB" altLang="en-US" smtClean="0"/>
              <a:pPr>
                <a:defRPr/>
              </a:pPr>
              <a:t>22</a:t>
            </a:fld>
            <a:endParaRPr lang="en-GB" altLang="en-US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3647728" y="3887655"/>
            <a:ext cx="576064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600" dirty="0"/>
              <a:t>*</a:t>
            </a:r>
            <a:r>
              <a:rPr lang="en-US" sz="600" dirty="0"/>
              <a:t> *</a:t>
            </a:r>
            <a:r>
              <a:rPr lang="el-GR" sz="600" dirty="0"/>
              <a:t>Η ντροπή αντικαταστάθηκε με την Παραίτηση / Απογοήτευση στην παρούσα μέτρηση (ΤΑΣΕΙΣ ΙΟΥΝΙΟΣ 22)</a:t>
            </a:r>
          </a:p>
        </p:txBody>
      </p:sp>
    </p:spTree>
    <p:extLst>
      <p:ext uri="{BB962C8B-B14F-4D97-AF65-F5344CB8AC3E}">
        <p14:creationId xmlns:p14="http://schemas.microsoft.com/office/powerpoint/2010/main" val="109761056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2704"/>
            <a:ext cx="8991600" cy="11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10000"/>
              </a:lnSpc>
              <a:defRPr/>
            </a:pPr>
            <a:r>
              <a:rPr lang="el-GR" altLang="el-GR" sz="1600" b="1" i="0" dirty="0">
                <a:solidFill>
                  <a:srgbClr val="990000"/>
                </a:solidFill>
              </a:rPr>
              <a:t>Ι</a:t>
            </a:r>
            <a:r>
              <a:rPr lang="en-US" altLang="el-GR" sz="1600" b="1" i="0" dirty="0">
                <a:solidFill>
                  <a:srgbClr val="990000"/>
                </a:solidFill>
              </a:rPr>
              <a:t>V.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ΕΞΕΛΙΞΗ ΤΗΣ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ΟΡΓΗΣ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Συγκριτική ανάλυση στις τελευταίες 13 μετρήσεις ΤΑΣΕΩΝ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59092" y="6588181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82F5E9-4B98-D4A9-B22A-695F24E8B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01165"/>
              </p:ext>
            </p:extLst>
          </p:nvPr>
        </p:nvGraphicFramePr>
        <p:xfrm>
          <a:off x="335360" y="999002"/>
          <a:ext cx="11593288" cy="552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5D3E5B2-C71C-03FD-B8D0-14700C22C4F2}"/>
              </a:ext>
            </a:extLst>
          </p:cNvPr>
          <p:cNvSpPr txBox="1"/>
          <p:nvPr/>
        </p:nvSpPr>
        <p:spPr>
          <a:xfrm>
            <a:off x="9336360" y="3446522"/>
            <a:ext cx="1656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ΟΡΓΗ</a:t>
            </a:r>
            <a:endParaRPr lang="el-GR" sz="2800" dirty="0"/>
          </a:p>
        </p:txBody>
      </p:sp>
      <p:pic>
        <p:nvPicPr>
          <p:cNvPr id="13314" name="Picture 2" descr="Θυμός: Ένα παρεξηγημένο συναίσθημα - Προϊόντα της Φύσης">
            <a:extLst>
              <a:ext uri="{FF2B5EF4-FFF2-40B4-BE49-F238E27FC236}">
                <a16:creationId xmlns:a16="http://schemas.microsoft.com/office/drawing/2014/main" id="{75340814-396F-15CC-D3B6-73740E4E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032578"/>
            <a:ext cx="2592288" cy="17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34B873-3249-E59F-B383-014345E70DB0}"/>
              </a:ext>
            </a:extLst>
          </p:cNvPr>
          <p:cNvSpPr txBox="1"/>
          <p:nvPr/>
        </p:nvSpPr>
        <p:spPr>
          <a:xfrm>
            <a:off x="191344" y="2291113"/>
            <a:ext cx="504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%</a:t>
            </a:r>
            <a:endParaRPr lang="el-GR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C2C4F4-FF71-865B-3336-C18C36988BF4}"/>
              </a:ext>
            </a:extLst>
          </p:cNvPr>
          <p:cNvCxnSpPr>
            <a:cxnSpLocks/>
          </p:cNvCxnSpPr>
          <p:nvPr/>
        </p:nvCxnSpPr>
        <p:spPr bwMode="auto">
          <a:xfrm flipV="1">
            <a:off x="551384" y="2420888"/>
            <a:ext cx="10729192" cy="1800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01949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2704"/>
            <a:ext cx="8991600" cy="11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10000"/>
              </a:lnSpc>
              <a:defRPr/>
            </a:pPr>
            <a:r>
              <a:rPr lang="el-GR" altLang="el-GR" sz="1600" b="1" i="0" dirty="0">
                <a:solidFill>
                  <a:srgbClr val="990000"/>
                </a:solidFill>
              </a:rPr>
              <a:t>Ι</a:t>
            </a:r>
            <a:r>
              <a:rPr lang="en-US" altLang="el-GR" sz="1600" b="1" i="0" dirty="0">
                <a:solidFill>
                  <a:srgbClr val="990000"/>
                </a:solidFill>
              </a:rPr>
              <a:t>V.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ΕΞΕΛΙΞΗ ΤΟΥ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ΦΟΒΟΥ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Συγκριτική ανάλυση στις τελευταίες 13 μετρήσεις ΤΑΣΕΩΝ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59092" y="6588181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82F5E9-4B98-D4A9-B22A-695F24E8B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329690"/>
              </p:ext>
            </p:extLst>
          </p:nvPr>
        </p:nvGraphicFramePr>
        <p:xfrm>
          <a:off x="335360" y="999002"/>
          <a:ext cx="11593288" cy="513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C5856C-4643-1A3E-14A5-09A772A04C6A}"/>
              </a:ext>
            </a:extLst>
          </p:cNvPr>
          <p:cNvSpPr txBox="1"/>
          <p:nvPr/>
        </p:nvSpPr>
        <p:spPr>
          <a:xfrm>
            <a:off x="8331000" y="3625385"/>
            <a:ext cx="1656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ΦΟΒΟΣ</a:t>
            </a:r>
            <a:endParaRPr lang="el-GR" sz="2800" dirty="0"/>
          </a:p>
        </p:txBody>
      </p:sp>
      <p:pic>
        <p:nvPicPr>
          <p:cNvPr id="12290" name="Picture 2" descr="Φόβος">
            <a:extLst>
              <a:ext uri="{FF2B5EF4-FFF2-40B4-BE49-F238E27FC236}">
                <a16:creationId xmlns:a16="http://schemas.microsoft.com/office/drawing/2014/main" id="{DA0B712C-4653-21F6-D0B0-97A938FF7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0" r="16013"/>
          <a:stretch/>
        </p:blipFill>
        <p:spPr bwMode="auto">
          <a:xfrm>
            <a:off x="8155868" y="4155532"/>
            <a:ext cx="2360984" cy="14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EF6E7-9E55-51EC-1C0C-959C28F7E209}"/>
              </a:ext>
            </a:extLst>
          </p:cNvPr>
          <p:cNvSpPr txBox="1"/>
          <p:nvPr/>
        </p:nvSpPr>
        <p:spPr>
          <a:xfrm>
            <a:off x="119336" y="2130722"/>
            <a:ext cx="504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254479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2704"/>
            <a:ext cx="8991600" cy="114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10000"/>
              </a:lnSpc>
              <a:defRPr/>
            </a:pPr>
            <a:r>
              <a:rPr lang="el-GR" altLang="el-GR" sz="1600" b="1" i="0" dirty="0">
                <a:solidFill>
                  <a:srgbClr val="990000"/>
                </a:solidFill>
              </a:rPr>
              <a:t>Ι</a:t>
            </a:r>
            <a:r>
              <a:rPr lang="en-US" altLang="el-GR" sz="1600" b="1" i="0" dirty="0">
                <a:solidFill>
                  <a:srgbClr val="990000"/>
                </a:solidFill>
              </a:rPr>
              <a:t>V.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ΕΞΕΛΙΞΗ ΤΗΣ </a:t>
            </a:r>
            <a:r>
              <a:rPr lang="el-GR" altLang="el-GR" sz="3200" b="1" i="0" noProof="0" dirty="0">
                <a:solidFill>
                  <a:srgbClr val="FF0000"/>
                </a:solidFill>
              </a:rPr>
              <a:t>ΠΑΡΑΙΤΗΣΗΣ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Συγκριτική ανάλυση στις τελευταίες 8 μετρήσεις ΤΑΣΕΩΝ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59092" y="6588181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82F5E9-4B98-D4A9-B22A-695F24E8B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485489"/>
              </p:ext>
            </p:extLst>
          </p:nvPr>
        </p:nvGraphicFramePr>
        <p:xfrm>
          <a:off x="335360" y="999002"/>
          <a:ext cx="11593288" cy="552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5D3E5B2-C71C-03FD-B8D0-14700C22C4F2}"/>
              </a:ext>
            </a:extLst>
          </p:cNvPr>
          <p:cNvSpPr txBox="1"/>
          <p:nvPr/>
        </p:nvSpPr>
        <p:spPr>
          <a:xfrm>
            <a:off x="4718590" y="3435621"/>
            <a:ext cx="2362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i="0" dirty="0">
                <a:solidFill>
                  <a:srgbClr val="FF0000"/>
                </a:solidFill>
              </a:rPr>
              <a:t>ΠΑΡΑΙΤΗΣΗ</a:t>
            </a:r>
            <a:endParaRPr lang="el-GR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4B873-3249-E59F-B383-014345E70DB0}"/>
              </a:ext>
            </a:extLst>
          </p:cNvPr>
          <p:cNvSpPr txBox="1"/>
          <p:nvPr/>
        </p:nvSpPr>
        <p:spPr>
          <a:xfrm>
            <a:off x="83332" y="2348880"/>
            <a:ext cx="504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%</a:t>
            </a:r>
            <a:endParaRPr lang="el-GR" sz="3200" dirty="0">
              <a:solidFill>
                <a:srgbClr val="FF0000"/>
              </a:solidFill>
            </a:endParaRPr>
          </a:p>
        </p:txBody>
      </p:sp>
      <p:pic>
        <p:nvPicPr>
          <p:cNvPr id="8" name="Picture 2" descr="Παραίτηση ή απόλυση: Τίτλοι τέλους - Ξένια Κυβέλλο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58841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80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2704"/>
            <a:ext cx="8991600" cy="11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10000"/>
              </a:lnSpc>
              <a:defRPr/>
            </a:pPr>
            <a:r>
              <a:rPr lang="el-GR" altLang="el-GR" sz="1600" b="1" i="0" dirty="0">
                <a:solidFill>
                  <a:srgbClr val="990000"/>
                </a:solidFill>
              </a:rPr>
              <a:t>Ι</a:t>
            </a:r>
            <a:r>
              <a:rPr lang="en-US" altLang="el-GR" sz="1600" b="1" i="0" dirty="0">
                <a:solidFill>
                  <a:srgbClr val="990000"/>
                </a:solidFill>
              </a:rPr>
              <a:t>V.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ΕΞΕΛΙΞΗ Τ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ΕΛΠΙΔΑΣ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Συγκριτική ανάλυση στις τελευταίες </a:t>
            </a:r>
            <a:r>
              <a:rPr lang="el-GR" altLang="en-US" b="1" i="0" dirty="0">
                <a:solidFill>
                  <a:srgbClr val="A50021"/>
                </a:solidFill>
              </a:rPr>
              <a:t>13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μετρήσεις ΤΑΣΕΩΝ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59092" y="6588181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82F5E9-4B98-D4A9-B22A-695F24E8B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546657"/>
              </p:ext>
            </p:extLst>
          </p:nvPr>
        </p:nvGraphicFramePr>
        <p:xfrm>
          <a:off x="335360" y="999003"/>
          <a:ext cx="11593288" cy="545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D6906CA-742C-64E3-C363-6B5C39D07164}"/>
              </a:ext>
            </a:extLst>
          </p:cNvPr>
          <p:cNvSpPr txBox="1"/>
          <p:nvPr/>
        </p:nvSpPr>
        <p:spPr>
          <a:xfrm>
            <a:off x="9264352" y="861351"/>
            <a:ext cx="1656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ΕΛΠΙΔΑ</a:t>
            </a:r>
            <a:endParaRPr lang="el-GR" sz="2800" dirty="0">
              <a:solidFill>
                <a:srgbClr val="00B0F0"/>
              </a:solidFill>
            </a:endParaRPr>
          </a:p>
        </p:txBody>
      </p:sp>
      <p:pic>
        <p:nvPicPr>
          <p:cNvPr id="14338" name="Picture 2" descr="Η Ελπίδα ως Πολύτιμη Συνοδοιπόρος - PsychologyNow.gr">
            <a:extLst>
              <a:ext uri="{FF2B5EF4-FFF2-40B4-BE49-F238E27FC236}">
                <a16:creationId xmlns:a16="http://schemas.microsoft.com/office/drawing/2014/main" id="{0148A1D3-9986-5A69-AA40-DC9E15C1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1333761"/>
            <a:ext cx="2448272" cy="13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9D608-1A8D-BBC5-881B-D439BAC4A112}"/>
              </a:ext>
            </a:extLst>
          </p:cNvPr>
          <p:cNvSpPr txBox="1"/>
          <p:nvPr/>
        </p:nvSpPr>
        <p:spPr>
          <a:xfrm>
            <a:off x="191344" y="2916718"/>
            <a:ext cx="504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764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4594"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700448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ΠΟΛΙΤΙΚΟ &amp; ΟΙΚΟΝΟΜΙΚΟ ΠΕΡΙΒΑΛΛΟΝ</a:t>
            </a:r>
            <a:endParaRPr kumimoji="0" lang="en-US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 Δείκτες αξιολόγησης καθημερινής ζωής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του πολίτη )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2060848"/>
            <a:ext cx="9930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26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4594"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1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ΠΟΛΙΤΙΚΟ &amp; ΟΙΚΟΝΟΜΙΚΟ ΠΕΡΙΒΑΛΛΟΝ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 Δείκτες αξιολόγησης καθημερινής ζωής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του πολίτη )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BB3D95F-3BB5-3195-F038-44BEF8743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3512505"/>
            <a:ext cx="81700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Αισιοδοξίας </a:t>
            </a:r>
            <a:endParaRPr kumimoji="0" lang="en-GB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17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30BD9-8309-0BE5-6955-279ABC874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9FCF6105-F307-4641-EBB7-38BC3AA74C88}"/>
              </a:ext>
            </a:extLst>
          </p:cNvPr>
          <p:cNvSpPr txBox="1">
            <a:spLocks noGrp="1"/>
          </p:cNvSpPr>
          <p:nvPr/>
        </p:nvSpPr>
        <p:spPr bwMode="auto">
          <a:xfrm>
            <a:off x="9768408" y="652534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ACF84-0DF9-47C8-ADE6-B17DF5E2C807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5746EB6F-ABC7-116C-3AFF-DC3F8A28EB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39616" y="83695"/>
            <a:ext cx="7696200" cy="685800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l-GR" altLang="el-GR" sz="2000" b="1" dirty="0">
                <a:solidFill>
                  <a:srgbClr val="990000"/>
                </a:solidFill>
              </a:rPr>
              <a:t>Ι.</a:t>
            </a:r>
            <a:r>
              <a:rPr lang="el-GR" altLang="el-GR" sz="2000" b="1" dirty="0"/>
              <a:t> Οι βασικοί δείκτες Πορείας της Χώρας και της Κοινωνίας</a:t>
            </a:r>
            <a:br>
              <a:rPr lang="el-GR" altLang="el-GR" sz="2000" b="1" dirty="0"/>
            </a:br>
            <a:endParaRPr lang="en-US" altLang="el-GR" sz="1600" b="1" dirty="0">
              <a:solidFill>
                <a:srgbClr val="5F5F5F"/>
              </a:solidFill>
            </a:endParaRP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57785FDD-F282-ED80-63E6-EF5AAFDDF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386" y="594995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C847E79-94B5-2D42-30AC-05068BFB6FF3}"/>
              </a:ext>
            </a:extLst>
          </p:cNvPr>
          <p:cNvGraphicFramePr/>
          <p:nvPr/>
        </p:nvGraphicFramePr>
        <p:xfrm>
          <a:off x="1919536" y="1093531"/>
          <a:ext cx="10209701" cy="515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4A3C0F-7D49-C816-11CA-CADEEF93E06D}"/>
              </a:ext>
            </a:extLst>
          </p:cNvPr>
          <p:cNvCxnSpPr>
            <a:cxnSpLocks/>
          </p:cNvCxnSpPr>
          <p:nvPr/>
        </p:nvCxnSpPr>
        <p:spPr bwMode="auto">
          <a:xfrm>
            <a:off x="0" y="4149080"/>
            <a:ext cx="120726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12312E8-1CFA-7F95-FA7E-CAC0A3971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3019"/>
            <a:ext cx="1571450" cy="15714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00BCBB-8973-40A2-3B89-C871078D0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516240"/>
            <a:ext cx="1984767" cy="19847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087145-500E-3B9F-3495-9537BF9D9A8A}"/>
              </a:ext>
            </a:extLst>
          </p:cNvPr>
          <p:cNvSpPr txBox="1"/>
          <p:nvPr/>
        </p:nvSpPr>
        <p:spPr>
          <a:xfrm>
            <a:off x="11241101" y="812782"/>
            <a:ext cx="88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Δείκτης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Θετικά – Αρνητικά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0458F-A8D9-89E1-5B11-4857C5819F92}"/>
              </a:ext>
            </a:extLst>
          </p:cNvPr>
          <p:cNvSpPr txBox="1"/>
          <p:nvPr/>
        </p:nvSpPr>
        <p:spPr>
          <a:xfrm>
            <a:off x="11346235" y="1684234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-52%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DAD98-5C3E-3F39-985B-6B9A3F4A2B2C}"/>
              </a:ext>
            </a:extLst>
          </p:cNvPr>
          <p:cNvSpPr txBox="1"/>
          <p:nvPr/>
        </p:nvSpPr>
        <p:spPr>
          <a:xfrm>
            <a:off x="11346235" y="2547325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-52%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90FB9-88D4-9771-5AD5-1364A784C579}"/>
              </a:ext>
            </a:extLst>
          </p:cNvPr>
          <p:cNvSpPr txBox="1"/>
          <p:nvPr/>
        </p:nvSpPr>
        <p:spPr>
          <a:xfrm>
            <a:off x="11315668" y="4390921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-35%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A0788B-9F03-124C-4CDF-53B7C3CAFC70}"/>
              </a:ext>
            </a:extLst>
          </p:cNvPr>
          <p:cNvSpPr txBox="1"/>
          <p:nvPr/>
        </p:nvSpPr>
        <p:spPr>
          <a:xfrm>
            <a:off x="11346235" y="3449533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-38%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B8BC6-F668-E9DA-A537-62044D7AD899}"/>
              </a:ext>
            </a:extLst>
          </p:cNvPr>
          <p:cNvSpPr txBox="1"/>
          <p:nvPr/>
        </p:nvSpPr>
        <p:spPr>
          <a:xfrm>
            <a:off x="11315668" y="5301632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-28%</a:t>
            </a:r>
          </a:p>
        </p:txBody>
      </p:sp>
    </p:spTree>
    <p:extLst>
      <p:ext uri="{BB962C8B-B14F-4D97-AF65-F5344CB8AC3E}">
        <p14:creationId xmlns:p14="http://schemas.microsoft.com/office/powerpoint/2010/main" val="74104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 txBox="1">
            <a:spLocks noGrp="1"/>
          </p:cNvSpPr>
          <p:nvPr/>
        </p:nvSpPr>
        <p:spPr bwMode="auto">
          <a:xfrm>
            <a:off x="9768408" y="652534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CCACF84-0DF9-47C8-ADE6-B17DF5E2C807}" type="slidenum">
              <a:rPr lang="en-GB" altLang="el-GR" sz="1200" i="0">
                <a:solidFill>
                  <a:schemeClr val="bg1"/>
                </a:solidFill>
              </a:rPr>
              <a:pPr algn="r" eaLnBrk="1" hangingPunct="1"/>
              <a:t>5</a:t>
            </a:fld>
            <a:endParaRPr lang="en-GB" altLang="el-GR" sz="1200" i="0" dirty="0">
              <a:solidFill>
                <a:schemeClr val="bg1"/>
              </a:solidFill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8514" y="116632"/>
            <a:ext cx="7696200" cy="685800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z="1600" b="1" dirty="0">
                <a:solidFill>
                  <a:srgbClr val="990000"/>
                </a:solidFill>
              </a:rPr>
              <a:t>Ι.</a:t>
            </a:r>
            <a:r>
              <a:rPr lang="el-GR" altLang="el-GR" sz="1600" b="1" dirty="0"/>
              <a:t> Δείκτες Αισιοδοξίας</a:t>
            </a:r>
            <a:br>
              <a:rPr lang="el-GR" altLang="el-GR" sz="1600" b="1" dirty="0"/>
            </a:br>
            <a:r>
              <a:rPr lang="el-GR" altLang="el-GR" sz="1200" dirty="0">
                <a:solidFill>
                  <a:srgbClr val="5F5F5F"/>
                </a:solidFill>
              </a:rPr>
              <a:t>Κατ' αρχάς θα ήθελα να μου πείτε, πώς πιστεύετε </a:t>
            </a:r>
            <a:r>
              <a:rPr lang="el-GR" altLang="el-GR" sz="1400" dirty="0">
                <a:solidFill>
                  <a:srgbClr val="5F5F5F"/>
                </a:solidFill>
              </a:rPr>
              <a:t>ότι πάνε τα πράγματα </a:t>
            </a:r>
            <a:r>
              <a:rPr lang="el-GR" altLang="el-GR" sz="1400" b="1" dirty="0">
                <a:solidFill>
                  <a:srgbClr val="A50021"/>
                </a:solidFill>
              </a:rPr>
              <a:t>γενικά,</a:t>
            </a:r>
            <a:r>
              <a:rPr lang="el-GR" altLang="el-GR" sz="1400" dirty="0">
                <a:solidFill>
                  <a:srgbClr val="5F5F5F"/>
                </a:solidFill>
              </a:rPr>
              <a:t> στην χώρα μας</a:t>
            </a:r>
            <a:r>
              <a:rPr lang="en-US" altLang="el-GR" sz="1200" dirty="0">
                <a:solidFill>
                  <a:srgbClr val="5F5F5F"/>
                </a:solidFill>
              </a:rPr>
              <a:t>…</a:t>
            </a:r>
            <a:br>
              <a:rPr lang="en-US" altLang="el-GR" sz="1200" dirty="0">
                <a:solidFill>
                  <a:srgbClr val="5F5F5F"/>
                </a:solidFill>
              </a:rPr>
            </a:br>
            <a:r>
              <a:rPr lang="el-GR" altLang="el-GR" sz="1200" b="1" dirty="0">
                <a:solidFill>
                  <a:srgbClr val="5F5F5F"/>
                </a:solidFill>
              </a:rPr>
              <a:t>Σύνολο ερωτηθέντων (Ν=2000)</a:t>
            </a:r>
            <a:endParaRPr lang="en-US" altLang="el-GR" sz="1200" b="1" dirty="0">
              <a:solidFill>
                <a:srgbClr val="5F5F5F"/>
              </a:solidFill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6234114" y="594995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l-GR" sz="1200" b="1" i="0" dirty="0"/>
              <a:t>%</a:t>
            </a:r>
            <a:endParaRPr lang="en-GB" altLang="el-GR" sz="1200" b="1" i="0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976245681"/>
              </p:ext>
            </p:extLst>
          </p:nvPr>
        </p:nvGraphicFramePr>
        <p:xfrm>
          <a:off x="1643104" y="1006437"/>
          <a:ext cx="7662257" cy="514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727848" y="1844824"/>
            <a:ext cx="936625" cy="41638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800" b="1" i="0" kern="0" dirty="0">
                <a:solidFill>
                  <a:srgbClr val="FFFFFF"/>
                </a:solidFill>
                <a:cs typeface="Calibri" panose="020F0502020204030204" pitchFamily="34" charset="0"/>
              </a:rPr>
              <a:t>13,1</a:t>
            </a:r>
            <a:r>
              <a:rPr lang="el-GR" altLang="en-US" sz="1800" b="1" i="0" kern="0" dirty="0">
                <a:solidFill>
                  <a:srgbClr val="FFFFFF"/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6502699" y="3975961"/>
            <a:ext cx="936625" cy="431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800" b="1" i="0" dirty="0">
                <a:solidFill>
                  <a:srgbClr val="FFFFFF"/>
                </a:solidFill>
                <a:cs typeface="Calibri" panose="020F0502020204030204" pitchFamily="34" charset="0"/>
              </a:rPr>
              <a:t>64,9%</a:t>
            </a:r>
          </a:p>
        </p:txBody>
      </p:sp>
      <p:sp>
        <p:nvSpPr>
          <p:cNvPr id="11" name="AutoShape 4"/>
          <p:cNvSpPr>
            <a:spLocks/>
          </p:cNvSpPr>
          <p:nvPr/>
        </p:nvSpPr>
        <p:spPr bwMode="auto">
          <a:xfrm>
            <a:off x="4439816" y="1556792"/>
            <a:ext cx="81698" cy="1167574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>
            <a:off x="6092188" y="3579793"/>
            <a:ext cx="118886" cy="1224137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0108A7D9-C171-DE7D-5AF5-6AA282DB9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49" y="1628800"/>
            <a:ext cx="3914451" cy="2868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7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706229083"/>
              </p:ext>
            </p:extLst>
          </p:nvPr>
        </p:nvGraphicFramePr>
        <p:xfrm>
          <a:off x="0" y="1124744"/>
          <a:ext cx="12026296" cy="542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0000" y="116633"/>
            <a:ext cx="7696200" cy="685800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z="1600" b="1" dirty="0">
                <a:solidFill>
                  <a:srgbClr val="990000"/>
                </a:solidFill>
              </a:rPr>
              <a:t>Ι.</a:t>
            </a:r>
            <a:r>
              <a:rPr lang="el-GR" altLang="el-GR" sz="1600" b="1" dirty="0"/>
              <a:t> Δείκτες Αισιοδοξίας</a:t>
            </a:r>
            <a:br>
              <a:rPr lang="el-GR" altLang="el-GR" sz="1600" b="1" dirty="0"/>
            </a:br>
            <a:r>
              <a:rPr lang="el-GR" altLang="el-GR" sz="1200" dirty="0">
                <a:solidFill>
                  <a:srgbClr val="5F5F5F"/>
                </a:solidFill>
              </a:rPr>
              <a:t>Κατ' αρχάς θα ήθελα να μου πείτε, πώς πιστεύετε ότι πάνε τα πράγματα </a:t>
            </a:r>
            <a:r>
              <a:rPr lang="el-GR" altLang="el-GR" sz="1200" b="1" dirty="0">
                <a:solidFill>
                  <a:srgbClr val="A50021"/>
                </a:solidFill>
              </a:rPr>
              <a:t>γενικά</a:t>
            </a:r>
            <a:r>
              <a:rPr lang="el-GR" altLang="el-GR" sz="1200" dirty="0">
                <a:solidFill>
                  <a:srgbClr val="5F5F5F"/>
                </a:solidFill>
              </a:rPr>
              <a:t>, στην χώρα μας</a:t>
            </a:r>
            <a:r>
              <a:rPr lang="en-US" altLang="el-GR" sz="1200" dirty="0">
                <a:solidFill>
                  <a:srgbClr val="5F5F5F"/>
                </a:solidFill>
              </a:rPr>
              <a:t>…</a:t>
            </a:r>
            <a:br>
              <a:rPr lang="en-US" altLang="el-GR" sz="1200" dirty="0">
                <a:solidFill>
                  <a:srgbClr val="5F5F5F"/>
                </a:solidFill>
              </a:rPr>
            </a:br>
            <a:r>
              <a:rPr lang="el-GR" altLang="el-GR" sz="1200" b="1" dirty="0">
                <a:solidFill>
                  <a:srgbClr val="5F5F5F"/>
                </a:solidFill>
              </a:rPr>
              <a:t>Σύνολο ερωτηθέντων  – Διαχρονικά στοιχεία ΤΑΣΕΙΣ Μ</a:t>
            </a:r>
            <a:r>
              <a:rPr lang="en-US" altLang="el-GR" sz="1200" b="1" dirty="0">
                <a:solidFill>
                  <a:srgbClr val="5F5F5F"/>
                </a:solidFill>
              </a:rPr>
              <a:t>RB</a:t>
            </a:r>
            <a:endParaRPr lang="en-GB" altLang="el-GR" sz="1200" b="1" dirty="0">
              <a:solidFill>
                <a:srgbClr val="5F5F5F"/>
              </a:solidFill>
            </a:endParaRP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4223792" y="5897067"/>
            <a:ext cx="46482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l-GR" altLang="el-GR" sz="900" dirty="0">
                <a:solidFill>
                  <a:srgbClr val="5F5F5F"/>
                </a:solidFill>
              </a:rPr>
              <a:t>Δείκτης = (πολύ καλά &amp; αρκετά καλά) – (πολύ άσχημα &amp; αρκετά άσχημα)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l-GR" altLang="el-GR" sz="900" dirty="0">
                <a:solidFill>
                  <a:srgbClr val="5F5F5F"/>
                </a:solidFill>
              </a:rPr>
              <a:t>Ο δείκτης προκύπτει από διαφορά </a:t>
            </a:r>
            <a:r>
              <a:rPr lang="en-US" altLang="el-GR" sz="900" dirty="0">
                <a:solidFill>
                  <a:srgbClr val="5F5F5F"/>
                </a:solidFill>
              </a:rPr>
              <a:t>“</a:t>
            </a:r>
            <a:r>
              <a:rPr lang="el-GR" altLang="el-GR" sz="900" dirty="0">
                <a:solidFill>
                  <a:srgbClr val="5F5F5F"/>
                </a:solidFill>
              </a:rPr>
              <a:t> θετικής – αρνητικής</a:t>
            </a:r>
            <a:r>
              <a:rPr lang="en-US" altLang="el-GR" sz="900" dirty="0">
                <a:solidFill>
                  <a:srgbClr val="5F5F5F"/>
                </a:solidFill>
              </a:rPr>
              <a:t>” </a:t>
            </a:r>
            <a:r>
              <a:rPr lang="el-GR" altLang="el-GR" sz="900" dirty="0">
                <a:solidFill>
                  <a:srgbClr val="5F5F5F"/>
                </a:solidFill>
              </a:rPr>
              <a:t>αξιολόγησης</a:t>
            </a:r>
            <a:endParaRPr lang="en-GB" altLang="el-GR" sz="900" dirty="0">
              <a:solidFill>
                <a:srgbClr val="5F5F5F"/>
              </a:solidFill>
            </a:endParaRP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407368" y="1835634"/>
            <a:ext cx="11449272" cy="8541"/>
          </a:xfrm>
          <a:prstGeom prst="line">
            <a:avLst/>
          </a:prstGeom>
          <a:noFill/>
          <a:ln w="57150">
            <a:solidFill>
              <a:srgbClr val="C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l-GR" sz="1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9984432" y="1927335"/>
            <a:ext cx="0" cy="3600400"/>
          </a:xfrm>
          <a:prstGeom prst="line">
            <a:avLst/>
          </a:prstGeom>
          <a:noFill/>
          <a:ln w="19050">
            <a:solidFill>
              <a:srgbClr val="D2D2F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9828295" y="5435402"/>
            <a:ext cx="921266" cy="461665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800" i="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/>
              </a:rPr>
              <a:t>Ευρωεκλογές &amp;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800" i="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/>
              </a:rPr>
              <a:t>Βουλευτικές 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59897" y="1470899"/>
            <a:ext cx="2394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0" dirty="0"/>
              <a:t>ΚΑΤΑΣΤΑΣΗ ΣΤΗ ΧΩΡΑ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1065082" y="1268309"/>
            <a:ext cx="0" cy="4247550"/>
          </a:xfrm>
          <a:prstGeom prst="line">
            <a:avLst/>
          </a:prstGeom>
          <a:noFill/>
          <a:ln w="19050">
            <a:solidFill>
              <a:srgbClr val="D2D2F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97653" y="6553666"/>
            <a:ext cx="2528125" cy="340293"/>
          </a:xfrm>
        </p:spPr>
        <p:txBody>
          <a:bodyPr/>
          <a:lstStyle/>
          <a:p>
            <a:pPr>
              <a:defRPr/>
            </a:pPr>
            <a:fld id="{E689E396-4E8E-4BC1-9FFE-DBADFC5D39AF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800650" y="1098562"/>
            <a:ext cx="921266" cy="338554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800" i="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/>
              </a:rPr>
              <a:t>Βουλευτικές 2023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208568" y="1305225"/>
            <a:ext cx="0" cy="4247550"/>
          </a:xfrm>
          <a:prstGeom prst="line">
            <a:avLst/>
          </a:prstGeom>
          <a:noFill/>
          <a:ln w="19050">
            <a:solidFill>
              <a:srgbClr val="D2D2F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1065082" y="5515859"/>
            <a:ext cx="921266" cy="461665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800" i="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/>
              </a:rPr>
              <a:t>Ευρωεκλογές 2024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800" i="0" kern="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EC8CA-F869-4256-906B-432F9B314A31}"/>
              </a:ext>
            </a:extLst>
          </p:cNvPr>
          <p:cNvSpPr txBox="1"/>
          <p:nvPr/>
        </p:nvSpPr>
        <p:spPr>
          <a:xfrm>
            <a:off x="11246026" y="2678732"/>
            <a:ext cx="1066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i="0" dirty="0">
                <a:solidFill>
                  <a:srgbClr val="FF0000"/>
                </a:solidFill>
              </a:rPr>
              <a:t>-</a:t>
            </a:r>
            <a:r>
              <a:rPr lang="en-US" sz="2800" b="1" i="0" dirty="0">
                <a:solidFill>
                  <a:srgbClr val="FF0000"/>
                </a:solidFill>
              </a:rPr>
              <a:t>5</a:t>
            </a:r>
            <a:r>
              <a:rPr lang="el-GR" sz="2800" b="1" i="0" dirty="0">
                <a:solidFill>
                  <a:srgbClr val="FF0000"/>
                </a:solidFill>
              </a:rPr>
              <a:t>2%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0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9696400" y="652534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8C61EFDA-3E32-45E6-A553-B78F4156E229}" type="slidenum">
              <a:rPr lang="en-GB" altLang="el-GR" sz="1200" i="0">
                <a:solidFill>
                  <a:schemeClr val="bg1"/>
                </a:solidFill>
              </a:rPr>
              <a:pPr algn="r" eaLnBrk="1" hangingPunct="1"/>
              <a:t>7</a:t>
            </a:fld>
            <a:endParaRPr lang="en-GB" altLang="el-GR" sz="1200" i="0">
              <a:solidFill>
                <a:schemeClr val="bg1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506" y="188640"/>
            <a:ext cx="7696200" cy="6858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z="1600" b="1" dirty="0">
                <a:solidFill>
                  <a:srgbClr val="990000"/>
                </a:solidFill>
              </a:rPr>
              <a:t>Ι.</a:t>
            </a:r>
            <a:r>
              <a:rPr lang="el-GR" altLang="el-GR" sz="1600" b="1" dirty="0"/>
              <a:t> Δείκτες Αισιοδοξίας</a:t>
            </a:r>
            <a:br>
              <a:rPr lang="el-GR" altLang="el-GR" sz="1600" b="1" dirty="0"/>
            </a:br>
            <a:r>
              <a:rPr lang="el-GR" altLang="el-GR" sz="1200" dirty="0">
                <a:solidFill>
                  <a:srgbClr val="5F5F5F"/>
                </a:solidFill>
              </a:rPr>
              <a:t>Πώς κρίνετε σήμερα σε γενικές γραμμές την </a:t>
            </a:r>
            <a:r>
              <a:rPr lang="el-GR" altLang="el-GR" sz="1400" b="1" dirty="0">
                <a:solidFill>
                  <a:srgbClr val="A50021"/>
                </a:solidFill>
              </a:rPr>
              <a:t>οικονομική κατάσταση</a:t>
            </a:r>
            <a:r>
              <a:rPr lang="el-GR" altLang="el-GR" sz="1200" dirty="0">
                <a:solidFill>
                  <a:srgbClr val="5F5F5F"/>
                </a:solidFill>
              </a:rPr>
              <a:t> της Ελλάδας;</a:t>
            </a:r>
            <a:br>
              <a:rPr lang="en-US" altLang="el-GR" sz="500" dirty="0">
                <a:solidFill>
                  <a:srgbClr val="5F5F5F"/>
                </a:solidFill>
              </a:rPr>
            </a:br>
            <a:r>
              <a:rPr lang="el-GR" altLang="el-GR" sz="1200" b="1" dirty="0">
                <a:solidFill>
                  <a:srgbClr val="5F5F5F"/>
                </a:solidFill>
              </a:rPr>
              <a:t>Σύνολο ερωτηθέντων (Ν=2000)</a:t>
            </a:r>
            <a:r>
              <a:rPr lang="el-GR" altLang="el-GR" sz="1200" dirty="0">
                <a:solidFill>
                  <a:srgbClr val="5F5F5F"/>
                </a:solidFill>
              </a:rPr>
              <a:t> </a:t>
            </a:r>
            <a:endParaRPr lang="en-GB" altLang="el-GR" sz="1200" dirty="0">
              <a:solidFill>
                <a:srgbClr val="5F5F5F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936322859"/>
              </p:ext>
            </p:extLst>
          </p:nvPr>
        </p:nvGraphicFramePr>
        <p:xfrm>
          <a:off x="1482747" y="1236643"/>
          <a:ext cx="7662257" cy="514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943872" y="2172758"/>
            <a:ext cx="936625" cy="431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800" b="1" i="0" kern="0" dirty="0">
                <a:solidFill>
                  <a:srgbClr val="FFFFFF"/>
                </a:solidFill>
                <a:cs typeface="Calibri" panose="020F0502020204030204" pitchFamily="34" charset="0"/>
              </a:rPr>
              <a:t>1</a:t>
            </a:r>
            <a:r>
              <a:rPr lang="el-GR" altLang="en-US" sz="1800" b="1" i="0" kern="0" dirty="0">
                <a:solidFill>
                  <a:srgbClr val="FFFFFF"/>
                </a:solidFill>
                <a:cs typeface="Calibri" panose="020F0502020204030204" pitchFamily="34" charset="0"/>
              </a:rPr>
              <a:t>2,2%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816081" y="4136881"/>
            <a:ext cx="936625" cy="431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 dirty="0">
                <a:solidFill>
                  <a:srgbClr val="FFFFFF"/>
                </a:solidFill>
                <a:cs typeface="Calibri" panose="020F0502020204030204" pitchFamily="34" charset="0"/>
              </a:rPr>
              <a:t>6</a:t>
            </a:r>
            <a:r>
              <a:rPr lang="el-GR" altLang="en-US" sz="1800" b="1" i="0" dirty="0">
                <a:solidFill>
                  <a:srgbClr val="FFFFFF"/>
                </a:solidFill>
                <a:cs typeface="Calibri" panose="020F0502020204030204" pitchFamily="34" charset="0"/>
              </a:rPr>
              <a:t>3</a:t>
            </a:r>
            <a:r>
              <a:rPr lang="en-US" altLang="en-US" sz="1800" b="1" i="0" dirty="0">
                <a:solidFill>
                  <a:srgbClr val="FFFFFF"/>
                </a:solidFill>
                <a:cs typeface="Calibri" panose="020F0502020204030204" pitchFamily="34" charset="0"/>
              </a:rPr>
              <a:t>,</a:t>
            </a:r>
            <a:r>
              <a:rPr lang="el-GR" altLang="en-US" sz="1800" b="1" i="0" dirty="0">
                <a:solidFill>
                  <a:srgbClr val="FFFFFF"/>
                </a:solidFill>
                <a:cs typeface="Calibri" panose="020F0502020204030204" pitchFamily="34" charset="0"/>
              </a:rPr>
              <a:t>9%</a:t>
            </a:r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4601794" y="1915973"/>
            <a:ext cx="68462" cy="943653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6389703" y="3717032"/>
            <a:ext cx="144016" cy="1271499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23AEC8D9-B0BC-FAF8-BAB2-03CB0CBC2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978" y="1916832"/>
            <a:ext cx="3914451" cy="2868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3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655" y="79396"/>
            <a:ext cx="7696200" cy="685800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z="1600" b="1" dirty="0">
                <a:solidFill>
                  <a:srgbClr val="990000"/>
                </a:solidFill>
              </a:rPr>
              <a:t>Ι.</a:t>
            </a:r>
            <a:r>
              <a:rPr lang="el-GR" altLang="el-GR" sz="1600" b="1" dirty="0"/>
              <a:t> Δείκτες Αισιοδοξίας</a:t>
            </a:r>
            <a:br>
              <a:rPr lang="el-GR" altLang="el-GR" sz="1600" b="1" dirty="0"/>
            </a:br>
            <a:r>
              <a:rPr lang="el-GR" altLang="el-GR" sz="1200" dirty="0">
                <a:solidFill>
                  <a:srgbClr val="5F5F5F"/>
                </a:solidFill>
              </a:rPr>
              <a:t>Και πώς κρίνετε </a:t>
            </a:r>
            <a:r>
              <a:rPr lang="el-GR" altLang="el-GR" sz="1400" b="1" dirty="0">
                <a:solidFill>
                  <a:srgbClr val="A50021"/>
                </a:solidFill>
              </a:rPr>
              <a:t>την </a:t>
            </a:r>
            <a:r>
              <a:rPr lang="el-GR" altLang="el-GR" b="1" dirty="0">
                <a:solidFill>
                  <a:srgbClr val="A50021"/>
                </a:solidFill>
              </a:rPr>
              <a:t>προσωπική σας</a:t>
            </a:r>
            <a:r>
              <a:rPr lang="el-GR" altLang="el-GR" sz="1200" dirty="0">
                <a:solidFill>
                  <a:srgbClr val="5F5F5F"/>
                </a:solidFill>
              </a:rPr>
              <a:t> </a:t>
            </a:r>
            <a:r>
              <a:rPr lang="el-GR" altLang="el-GR" sz="1400" b="1" dirty="0">
                <a:solidFill>
                  <a:srgbClr val="A50021"/>
                </a:solidFill>
              </a:rPr>
              <a:t>οικονομική κατάσταση σήμερα;</a:t>
            </a:r>
            <a:br>
              <a:rPr lang="en-US" altLang="el-GR" sz="1400" dirty="0">
                <a:solidFill>
                  <a:srgbClr val="5F5F5F"/>
                </a:solidFill>
              </a:rPr>
            </a:br>
            <a:r>
              <a:rPr lang="el-GR" altLang="el-GR" sz="1200" b="1" dirty="0">
                <a:solidFill>
                  <a:srgbClr val="5F5F5F"/>
                </a:solidFill>
              </a:rPr>
              <a:t>Σύνολο ερωτηθέντων (Ν=2000)</a:t>
            </a:r>
            <a:endParaRPr lang="en-GB" altLang="el-GR" sz="1200" b="1" dirty="0">
              <a:solidFill>
                <a:srgbClr val="5F5F5F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660950361"/>
              </p:ext>
            </p:extLst>
          </p:nvPr>
        </p:nvGraphicFramePr>
        <p:xfrm>
          <a:off x="2423593" y="1236644"/>
          <a:ext cx="7662257" cy="514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469110" y="2366989"/>
            <a:ext cx="936625" cy="431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800" b="1" i="0" kern="0" dirty="0">
                <a:solidFill>
                  <a:srgbClr val="FFFFFF"/>
                </a:solidFill>
                <a:cs typeface="Calibri" panose="020F0502020204030204" pitchFamily="34" charset="0"/>
              </a:rPr>
              <a:t>1</a:t>
            </a:r>
            <a:r>
              <a:rPr lang="el-GR" altLang="en-US" sz="1800" b="1" i="0" kern="0" dirty="0">
                <a:solidFill>
                  <a:srgbClr val="FFFFFF"/>
                </a:solidFill>
                <a:cs typeface="Calibri" panose="020F0502020204030204" pitchFamily="34" charset="0"/>
              </a:rPr>
              <a:t>4,2%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960096" y="4275596"/>
            <a:ext cx="936625" cy="431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 dirty="0">
                <a:solidFill>
                  <a:srgbClr val="FFFFFF"/>
                </a:solidFill>
                <a:cs typeface="Calibri" panose="020F0502020204030204" pitchFamily="34" charset="0"/>
              </a:rPr>
              <a:t>48</a:t>
            </a:r>
            <a:r>
              <a:rPr lang="el-GR" altLang="en-US" sz="1800" b="1" i="0" dirty="0">
                <a:solidFill>
                  <a:srgbClr val="FFFFFF"/>
                </a:solidFill>
                <a:cs typeface="Calibri" panose="020F0502020204030204" pitchFamily="34" charset="0"/>
              </a:rPr>
              <a:t>,7%</a:t>
            </a:r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5087888" y="2132856"/>
            <a:ext cx="45719" cy="860567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6600056" y="4077072"/>
            <a:ext cx="45719" cy="972865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120336" y="6525344"/>
            <a:ext cx="2540000" cy="457200"/>
          </a:xfrm>
        </p:spPr>
        <p:txBody>
          <a:bodyPr/>
          <a:lstStyle/>
          <a:p>
            <a:pPr>
              <a:defRPr/>
            </a:pPr>
            <a:fld id="{E689E396-4E8E-4BC1-9FFE-DBADFC5D39AF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3DA3B7F1-ED99-33F0-A07E-D0289FD2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742" y="1844824"/>
            <a:ext cx="3914451" cy="2646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451054591"/>
              </p:ext>
            </p:extLst>
          </p:nvPr>
        </p:nvGraphicFramePr>
        <p:xfrm>
          <a:off x="1415480" y="1048679"/>
          <a:ext cx="7806274" cy="514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9696400" y="652534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8ED9249C-196F-414C-A0CA-7C8ECF03B9D0}" type="slidenum">
              <a:rPr lang="en-GB" altLang="el-GR" sz="1200" i="0">
                <a:solidFill>
                  <a:schemeClr val="bg1"/>
                </a:solidFill>
              </a:rPr>
              <a:pPr algn="r" eaLnBrk="1" hangingPunct="1"/>
              <a:t>9</a:t>
            </a:fld>
            <a:endParaRPr lang="en-GB" altLang="el-GR" sz="1200" i="0">
              <a:solidFill>
                <a:schemeClr val="bg1"/>
              </a:solidFill>
            </a:endParaRPr>
          </a:p>
        </p:txBody>
      </p:sp>
      <p:sp>
        <p:nvSpPr>
          <p:cNvPr id="33797" name="Rectangle 13"/>
          <p:cNvSpPr>
            <a:spLocks noChangeArrowheads="1"/>
          </p:cNvSpPr>
          <p:nvPr/>
        </p:nvSpPr>
        <p:spPr bwMode="auto">
          <a:xfrm>
            <a:off x="0" y="46218"/>
            <a:ext cx="7696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l-GR" altLang="el-GR" sz="1600" b="1" i="0" dirty="0">
                <a:solidFill>
                  <a:srgbClr val="990000"/>
                </a:solidFill>
              </a:rPr>
              <a:t>Ι.</a:t>
            </a:r>
            <a:r>
              <a:rPr lang="el-GR" altLang="el-GR" sz="1600" b="1" i="0" dirty="0">
                <a:solidFill>
                  <a:schemeClr val="tx2"/>
                </a:solidFill>
              </a:rPr>
              <a:t> Δείκτες Αισιοδοξίας</a:t>
            </a:r>
            <a:br>
              <a:rPr lang="el-GR" altLang="el-GR" sz="1600" b="1" i="0" dirty="0">
                <a:solidFill>
                  <a:schemeClr val="tx2"/>
                </a:solidFill>
              </a:rPr>
            </a:br>
            <a:r>
              <a:rPr lang="el-GR" altLang="el-GR" sz="1200" i="0" dirty="0">
                <a:solidFill>
                  <a:srgbClr val="5F5F5F"/>
                </a:solidFill>
              </a:rPr>
              <a:t>Στη διάρκεια </a:t>
            </a:r>
            <a:r>
              <a:rPr lang="el-GR" altLang="el-GR" sz="1400" b="1" i="0" dirty="0">
                <a:solidFill>
                  <a:srgbClr val="A50021"/>
                </a:solidFill>
              </a:rPr>
              <a:t>των επόμενων 12 μηνών</a:t>
            </a:r>
            <a:r>
              <a:rPr lang="el-GR" altLang="el-GR" sz="1200" i="0" dirty="0">
                <a:solidFill>
                  <a:srgbClr val="5F5F5F"/>
                </a:solidFill>
              </a:rPr>
              <a:t>, θα λέγατε ότι η </a:t>
            </a:r>
            <a:r>
              <a:rPr lang="el-GR" altLang="el-GR" sz="1400" b="1" i="0" dirty="0">
                <a:solidFill>
                  <a:srgbClr val="A50021"/>
                </a:solidFill>
              </a:rPr>
              <a:t>οικονομική κατάσταση της χώρας…</a:t>
            </a:r>
            <a:br>
              <a:rPr lang="el-GR" altLang="el-GR" sz="1200" i="0" dirty="0">
                <a:solidFill>
                  <a:srgbClr val="5F5F5F"/>
                </a:solidFill>
              </a:rPr>
            </a:br>
            <a:r>
              <a:rPr lang="el-GR" altLang="el-GR" sz="1200" b="1" i="0" dirty="0">
                <a:solidFill>
                  <a:srgbClr val="5F5F5F"/>
                </a:solidFill>
              </a:rPr>
              <a:t>Σύνολο ερωτηθέντων (Ν=2000)</a:t>
            </a:r>
            <a:endParaRPr lang="en-GB" altLang="el-GR" sz="1200" b="1" i="0" dirty="0">
              <a:solidFill>
                <a:srgbClr val="5F5F5F"/>
              </a:solidFill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474792" y="568896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l-GR" sz="1200" b="1" i="0">
                <a:cs typeface="Calibri" panose="020F0502020204030204" pitchFamily="34" charset="0"/>
              </a:rPr>
              <a:t>%</a:t>
            </a:r>
            <a:endParaRPr lang="en-GB" altLang="el-GR" sz="1200" b="1" i="0">
              <a:cs typeface="Calibri" panose="020F0502020204030204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5121391" y="2050750"/>
            <a:ext cx="936625" cy="4318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800" b="1" i="0" kern="0" dirty="0">
                <a:solidFill>
                  <a:srgbClr val="FFFFFF"/>
                </a:solidFill>
                <a:cs typeface="Calibri" panose="020F0502020204030204" pitchFamily="34" charset="0"/>
              </a:rPr>
              <a:t>16</a:t>
            </a:r>
            <a:r>
              <a:rPr lang="el-GR" altLang="en-US" sz="1800" b="1" i="0" kern="0" dirty="0">
                <a:solidFill>
                  <a:srgbClr val="FFFFFF"/>
                </a:solidFill>
                <a:cs typeface="Calibri" panose="020F0502020204030204" pitchFamily="34" charset="0"/>
              </a:rPr>
              <a:t>,2%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5770067" y="3946195"/>
            <a:ext cx="936625" cy="431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800" b="1" i="0" dirty="0">
                <a:solidFill>
                  <a:srgbClr val="FFFFFF"/>
                </a:solidFill>
                <a:cs typeface="Calibri" panose="020F0502020204030204" pitchFamily="34" charset="0"/>
              </a:rPr>
              <a:t>54%</a:t>
            </a:r>
          </a:p>
        </p:txBody>
      </p:sp>
      <p:sp>
        <p:nvSpPr>
          <p:cNvPr id="28" name="AutoShape 4"/>
          <p:cNvSpPr>
            <a:spLocks/>
          </p:cNvSpPr>
          <p:nvPr/>
        </p:nvSpPr>
        <p:spPr bwMode="auto">
          <a:xfrm>
            <a:off x="4799855" y="1751423"/>
            <a:ext cx="45719" cy="1030453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" name="AutoShape 6"/>
          <p:cNvSpPr>
            <a:spLocks/>
          </p:cNvSpPr>
          <p:nvPr/>
        </p:nvSpPr>
        <p:spPr bwMode="auto">
          <a:xfrm>
            <a:off x="5517695" y="3622035"/>
            <a:ext cx="72008" cy="1080120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943B3F9C-6088-DF20-5E50-29A92F7FD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04" y="753869"/>
            <a:ext cx="3914451" cy="2868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171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Default Design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Default Design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Default Design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Default Design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Default Design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Default Design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47365</TotalTime>
  <Words>1514</Words>
  <Application>Microsoft Office PowerPoint</Application>
  <PresentationFormat>Widescreen</PresentationFormat>
  <Paragraphs>368</Paragraphs>
  <Slides>27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Avenir Next LT Pro</vt:lpstr>
      <vt:lpstr>Calibri</vt:lpstr>
      <vt:lpstr>Cambria</vt:lpstr>
      <vt:lpstr>Sagona Book</vt:lpstr>
      <vt:lpstr>Tahoma</vt:lpstr>
      <vt:lpstr>The Hand Extrablack</vt:lpstr>
      <vt:lpstr>Default Design</vt:lpstr>
      <vt:lpstr>BlobVTI</vt:lpstr>
      <vt:lpstr>2_Default Design</vt:lpstr>
      <vt:lpstr>4_Default Design</vt:lpstr>
      <vt:lpstr>Picture</vt:lpstr>
      <vt:lpstr>PowerPoint Presentation</vt:lpstr>
      <vt:lpstr>PowerPoint Presentation</vt:lpstr>
      <vt:lpstr>PowerPoint Presentation</vt:lpstr>
      <vt:lpstr>Ι. Οι βασικοί δείκτες Πορείας της Χώρας και της Κοινωνίας </vt:lpstr>
      <vt:lpstr>Ι. Δείκτες Αισιοδοξίας Κατ' αρχάς θα ήθελα να μου πείτε, πώς πιστεύετε ότι πάνε τα πράγματα γενικά, στην χώρα μας… Σύνολο ερωτηθέντων (Ν=2000)</vt:lpstr>
      <vt:lpstr>Ι. Δείκτες Αισιοδοξίας Κατ' αρχάς θα ήθελα να μου πείτε, πώς πιστεύετε ότι πάνε τα πράγματα γενικά, στην χώρα μας… Σύνολο ερωτηθέντων  – Διαχρονικά στοιχεία ΤΑΣΕΙΣ ΜRB</vt:lpstr>
      <vt:lpstr>Ι. Δείκτες Αισιοδοξίας Πώς κρίνετε σήμερα σε γενικές γραμμές την οικονομική κατάσταση της Ελλάδας; Σύνολο ερωτηθέντων (Ν=2000) </vt:lpstr>
      <vt:lpstr>Ι. Δείκτες Αισιοδοξίας Και πώς κρίνετε την προσωπική σας οικονομική κατάσταση σήμερα; Σύνολο ερωτηθέντων (Ν=2000)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MRB Hellas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ΔΕΙΚΤΕΣ KOINΩΝΙΚΟΥ - ΠΟΛΙΤΙΚΟΥ - ΟΙΚΟΝΟΜΙΚΟΥ ΠΕΡΙΒΑΛΛΟΝΤΟΣ</dc:title>
  <dc:creator>MRB Hellas SA</dc:creator>
  <cp:lastModifiedBy>Tasos Velissaridis</cp:lastModifiedBy>
  <cp:revision>2205</cp:revision>
  <cp:lastPrinted>2026-07-08T15:20:24Z</cp:lastPrinted>
  <dcterms:created xsi:type="dcterms:W3CDTF">2004-07-22T08:28:06Z</dcterms:created>
  <dcterms:modified xsi:type="dcterms:W3CDTF">2026-07-08T20:38:22Z</dcterms:modified>
</cp:coreProperties>
</file>