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32"/>
  </p:notesMasterIdLst>
  <p:sldIdLst>
    <p:sldId id="256" r:id="rId3"/>
    <p:sldId id="1069" r:id="rId4"/>
    <p:sldId id="1075" r:id="rId5"/>
    <p:sldId id="1072" r:id="rId6"/>
    <p:sldId id="1071" r:id="rId7"/>
    <p:sldId id="1118" r:id="rId8"/>
    <p:sldId id="1090" r:id="rId9"/>
    <p:sldId id="1073" r:id="rId10"/>
    <p:sldId id="1089" r:id="rId11"/>
    <p:sldId id="1088" r:id="rId12"/>
    <p:sldId id="1117" r:id="rId13"/>
    <p:sldId id="1120" r:id="rId14"/>
    <p:sldId id="1130" r:id="rId15"/>
    <p:sldId id="1132" r:id="rId16"/>
    <p:sldId id="1114" r:id="rId17"/>
    <p:sldId id="1077" r:id="rId18"/>
    <p:sldId id="1082" r:id="rId19"/>
    <p:sldId id="1083" r:id="rId20"/>
    <p:sldId id="1092" r:id="rId21"/>
    <p:sldId id="1098" r:id="rId22"/>
    <p:sldId id="1102" r:id="rId23"/>
    <p:sldId id="1104" r:id="rId24"/>
    <p:sldId id="1127" r:id="rId25"/>
    <p:sldId id="1106" r:id="rId26"/>
    <p:sldId id="1107" r:id="rId27"/>
    <p:sldId id="1128" r:id="rId28"/>
    <p:sldId id="1129" r:id="rId29"/>
    <p:sldId id="1134" r:id="rId30"/>
    <p:sldId id="271" r:id="rId31"/>
  </p:sldIdLst>
  <p:sldSz cx="12192000" cy="6858000"/>
  <p:notesSz cx="6797675" cy="9928225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Helvetica Neue" panose="02000503000000020004" pitchFamily="2" charset="0"/>
      <p:regular r:id="rId37"/>
      <p:bold r:id="rId38"/>
      <p:italic r:id="rId39"/>
      <p:boldItalic r:id="rId40"/>
    </p:embeddedFont>
    <p:embeddedFont>
      <p:font typeface="Roboto" panose="02000000000000000000" pitchFamily="2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hd9BgpbaPtkFmrOrR3RpgCm0pV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FFFFF"/>
    <a:srgbClr val="D9D9D9"/>
    <a:srgbClr val="39B4C5"/>
    <a:srgbClr val="2F5597"/>
    <a:srgbClr val="629DD1"/>
    <a:srgbClr val="347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Φωτεινό στυλ 1 - Έμφαση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505E3EF-67EA-436B-97B2-0124C06EBD24}" styleName="Μεσαίο στυλ 4 - Έμφαση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94635" autoAdjust="0"/>
  </p:normalViewPr>
  <p:slideViewPr>
    <p:cSldViewPr snapToGrid="0">
      <p:cViewPr varScale="1">
        <p:scale>
          <a:sx n="100" d="100"/>
          <a:sy n="100" d="100"/>
        </p:scale>
        <p:origin x="9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gs" Target="tags/tag1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64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28610C-4C52-4D49-8089-30DFD71041B3}" type="doc">
      <dgm:prSet loTypeId="urn:microsoft.com/office/officeart/2008/layout/Lin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7025927D-3231-4CA3-8E9E-22EBE9EFBFAF}">
      <dgm:prSet phldrT="[Κείμενο]" custT="1"/>
      <dgm:spPr/>
      <dgm:t>
        <a:bodyPr/>
        <a:lstStyle/>
        <a:p>
          <a:pPr algn="just"/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Εργαλείο PREM 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(Patient - Reported Experience Measure): Συστηματική καταγραφή της εμπειρίας νοσηλείας από την οπτική του ασθενή.</a:t>
          </a:r>
        </a:p>
      </dgm:t>
    </dgm:pt>
    <dgm:pt modelId="{4B696AAB-7AA4-466D-AC5E-3DEBA715E4C2}" type="parTrans" cxnId="{246E579F-D455-43D7-BB21-04D58D8D5574}">
      <dgm:prSet/>
      <dgm:spPr/>
      <dgm:t>
        <a:bodyPr/>
        <a:lstStyle/>
        <a:p>
          <a:endParaRPr lang="el-GR"/>
        </a:p>
      </dgm:t>
    </dgm:pt>
    <dgm:pt modelId="{B1CFBB8F-8DE8-49D2-AEA5-587821B3B830}" type="sibTrans" cxnId="{246E579F-D455-43D7-BB21-04D58D8D5574}">
      <dgm:prSet/>
      <dgm:spPr/>
      <dgm:t>
        <a:bodyPr/>
        <a:lstStyle/>
        <a:p>
          <a:endParaRPr lang="el-GR"/>
        </a:p>
      </dgm:t>
    </dgm:pt>
    <dgm:pt modelId="{1AA1B29E-3976-4F73-95A2-3CE2A67F53FC}">
      <dgm:prSet phldrT="[Κείμενο]" custT="1"/>
      <dgm:spPr/>
      <dgm:t>
        <a:bodyPr/>
        <a:lstStyle/>
        <a:p>
          <a:pPr algn="just"/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                  Στην παρούσα φάση της αξιολόγησης συμμετέχουν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114 νοσοκομεία και 706 κλινικές. </a:t>
          </a:r>
        </a:p>
      </dgm:t>
    </dgm:pt>
    <dgm:pt modelId="{24C07BCF-7276-47E9-835D-7FEB5A83ED25}" type="parTrans" cxnId="{A35BFA17-0EFA-4165-8B23-0B41249C3050}">
      <dgm:prSet/>
      <dgm:spPr/>
      <dgm:t>
        <a:bodyPr/>
        <a:lstStyle/>
        <a:p>
          <a:endParaRPr lang="el-GR"/>
        </a:p>
      </dgm:t>
    </dgm:pt>
    <dgm:pt modelId="{6F703B08-8D04-4D79-AF3B-6E60A427C915}" type="sibTrans" cxnId="{A35BFA17-0EFA-4165-8B23-0B41249C3050}">
      <dgm:prSet/>
      <dgm:spPr/>
      <dgm:t>
        <a:bodyPr/>
        <a:lstStyle/>
        <a:p>
          <a:endParaRPr lang="el-GR"/>
        </a:p>
      </dgm:t>
    </dgm:pt>
    <dgm:pt modelId="{BC2273E0-BC1E-4721-A7C9-95A06CE369AC}">
      <dgm:prSet custT="1"/>
      <dgm:spPr/>
      <dgm:t>
        <a:bodyPr/>
        <a:lstStyle/>
        <a:p>
          <a:pPr algn="just"/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Από την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αρχική φάση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της αξιολόγησης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εξαιρέθηκαν τα ογκολογικά, παιδιατρικά και ψυχιατρικά νοσοκομεία και οι αντίστοιχες κλινικές.</a:t>
          </a:r>
        </a:p>
      </dgm:t>
    </dgm:pt>
    <dgm:pt modelId="{6CB7A7CE-A2F1-4C6B-8BF0-FAD4068D1CD4}" type="parTrans" cxnId="{AC24D845-E6A8-42F7-8204-E0703BEB226A}">
      <dgm:prSet/>
      <dgm:spPr/>
      <dgm:t>
        <a:bodyPr/>
        <a:lstStyle/>
        <a:p>
          <a:endParaRPr lang="el-GR"/>
        </a:p>
      </dgm:t>
    </dgm:pt>
    <dgm:pt modelId="{F2B555FB-A5B2-420F-95B8-96B526553818}" type="sibTrans" cxnId="{AC24D845-E6A8-42F7-8204-E0703BEB226A}">
      <dgm:prSet/>
      <dgm:spPr/>
      <dgm:t>
        <a:bodyPr/>
        <a:lstStyle/>
        <a:p>
          <a:endParaRPr lang="el-GR"/>
        </a:p>
      </dgm:t>
    </dgm:pt>
    <dgm:pt modelId="{ABBC379B-AC8F-4C0D-B0EA-D067C23F4F6B}">
      <dgm:prSet custT="1"/>
      <dgm:spPr/>
      <dgm:t>
        <a:bodyPr/>
        <a:lstStyle/>
        <a:p>
          <a:pPr algn="just"/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Ανάγκη ανάπτυξης εξειδικευμένων ερωτηματολογίων</a:t>
          </a:r>
          <a:r>
            <a:rPr lang="el-GR" sz="1600" b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, ικανών να αποτυπώνουν με τρόπο κατάλληλο τις ιδιαίτερες προσδοκίες και ανάγκες των ογκολογικών &amp; παιδιατρικών ασθενών. </a:t>
          </a:r>
        </a:p>
        <a:p>
          <a:pPr algn="just"/>
          <a:endParaRPr lang="el-GR" sz="16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87C813C-C310-4045-9965-DD3851078A50}" type="parTrans" cxnId="{5A8EBB6A-7C54-4F06-B832-C2B41D00A134}">
      <dgm:prSet/>
      <dgm:spPr/>
      <dgm:t>
        <a:bodyPr/>
        <a:lstStyle/>
        <a:p>
          <a:endParaRPr lang="el-GR"/>
        </a:p>
      </dgm:t>
    </dgm:pt>
    <dgm:pt modelId="{2BFEBD69-4796-4DDA-A123-930B4AC5159C}" type="sibTrans" cxnId="{5A8EBB6A-7C54-4F06-B832-C2B41D00A134}">
      <dgm:prSet/>
      <dgm:spPr/>
      <dgm:t>
        <a:bodyPr/>
        <a:lstStyle/>
        <a:p>
          <a:endParaRPr lang="el-GR"/>
        </a:p>
      </dgm:t>
    </dgm:pt>
    <dgm:pt modelId="{75A2596F-91CB-4B67-A5F1-BB114FF72CE6}">
      <dgm:prSet phldrT="[Κείμενο]" custT="1"/>
      <dgm:spPr/>
      <dgm:t>
        <a:bodyPr/>
        <a:lstStyle/>
        <a:p>
          <a:pPr algn="just"/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14 Ιουλίου 2025 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 Έναρξη αξιολόγησης της εμπειρίας του εσωτερικού ασθενή στα νοσοκομεία του ΕΣΥ.</a:t>
          </a:r>
          <a:endParaRPr lang="el-GR" sz="16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A95216-5203-4AD6-893A-0A4CE5A4BBA3}" type="parTrans" cxnId="{9CBD89EE-D75C-47C8-84E3-F96082DC19ED}">
      <dgm:prSet/>
      <dgm:spPr/>
      <dgm:t>
        <a:bodyPr/>
        <a:lstStyle/>
        <a:p>
          <a:endParaRPr lang="el-GR"/>
        </a:p>
      </dgm:t>
    </dgm:pt>
    <dgm:pt modelId="{5DA94764-C904-464F-838C-7D3DD66505AF}" type="sibTrans" cxnId="{9CBD89EE-D75C-47C8-84E3-F96082DC19ED}">
      <dgm:prSet/>
      <dgm:spPr/>
      <dgm:t>
        <a:bodyPr/>
        <a:lstStyle/>
        <a:p>
          <a:endParaRPr lang="el-GR"/>
        </a:p>
      </dgm:t>
    </dgm:pt>
    <dgm:pt modelId="{AC5DD74E-F3AE-44BA-B804-D8FD146F7A42}">
      <dgm:prSet phldrT="[Κείμενο]" custT="1"/>
      <dgm:spPr/>
      <dgm:t>
        <a:bodyPr/>
        <a:lstStyle/>
        <a:p>
          <a:pPr algn="just"/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Χρηματοδότηση: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Ταμείο Ανάκαμψης &amp; Ανθεκτικότητας.</a:t>
          </a:r>
        </a:p>
      </dgm:t>
    </dgm:pt>
    <dgm:pt modelId="{ACE87642-1D65-40DF-B25E-4F003AB80FC1}" type="parTrans" cxnId="{2DC37BD5-A317-42ED-B05D-D4F849E08848}">
      <dgm:prSet/>
      <dgm:spPr/>
      <dgm:t>
        <a:bodyPr/>
        <a:lstStyle/>
        <a:p>
          <a:endParaRPr lang="el-GR"/>
        </a:p>
      </dgm:t>
    </dgm:pt>
    <dgm:pt modelId="{5E743297-71FC-46C9-99D0-EB06858ABE12}" type="sibTrans" cxnId="{2DC37BD5-A317-42ED-B05D-D4F849E08848}">
      <dgm:prSet/>
      <dgm:spPr/>
      <dgm:t>
        <a:bodyPr/>
        <a:lstStyle/>
        <a:p>
          <a:endParaRPr lang="el-GR"/>
        </a:p>
      </dgm:t>
    </dgm:pt>
    <dgm:pt modelId="{D5CE1BDF-FA96-4521-B511-4C9F82AAFCB2}">
      <dgm:prSet phldrT="[Κείμενο]" custT="1"/>
      <dgm:spPr/>
      <dgm:t>
        <a:bodyPr/>
        <a:lstStyle/>
        <a:p>
          <a:pPr algn="just"/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                     Πάνω από </a:t>
          </a:r>
          <a:r>
            <a:rPr lang="en-US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75.000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συμπληρωμένα ερωτηματολόγια 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έως σήμερα.</a:t>
          </a:r>
        </a:p>
      </dgm:t>
    </dgm:pt>
    <dgm:pt modelId="{7D054789-4C2F-4B52-80AD-EB894DFFF45D}" type="parTrans" cxnId="{6C0E0A63-CA61-490F-B696-A65AB65EC725}">
      <dgm:prSet/>
      <dgm:spPr/>
      <dgm:t>
        <a:bodyPr/>
        <a:lstStyle/>
        <a:p>
          <a:endParaRPr lang="el-GR"/>
        </a:p>
      </dgm:t>
    </dgm:pt>
    <dgm:pt modelId="{A274842F-2E5B-47E5-A5B1-EA1C5C540AA7}" type="sibTrans" cxnId="{6C0E0A63-CA61-490F-B696-A65AB65EC725}">
      <dgm:prSet/>
      <dgm:spPr/>
      <dgm:t>
        <a:bodyPr/>
        <a:lstStyle/>
        <a:p>
          <a:endParaRPr lang="el-GR"/>
        </a:p>
      </dgm:t>
    </dgm:pt>
    <dgm:pt modelId="{986F1A25-CDD1-45EE-AFCD-E96F372A9F79}" type="pres">
      <dgm:prSet presAssocID="{1028610C-4C52-4D49-8089-30DFD71041B3}" presName="vert0" presStyleCnt="0">
        <dgm:presLayoutVars>
          <dgm:dir/>
          <dgm:animOne val="branch"/>
          <dgm:animLvl val="lvl"/>
        </dgm:presLayoutVars>
      </dgm:prSet>
      <dgm:spPr/>
    </dgm:pt>
    <dgm:pt modelId="{6DA27ED3-5F83-48D5-BD18-B2EBFA6C57F7}" type="pres">
      <dgm:prSet presAssocID="{7025927D-3231-4CA3-8E9E-22EBE9EFBFAF}" presName="thickLine" presStyleLbl="alignNode1" presStyleIdx="0" presStyleCnt="7"/>
      <dgm:spPr/>
    </dgm:pt>
    <dgm:pt modelId="{3F5CAEE6-1C35-47D8-AA83-461A45AF623E}" type="pres">
      <dgm:prSet presAssocID="{7025927D-3231-4CA3-8E9E-22EBE9EFBFAF}" presName="horz1" presStyleCnt="0"/>
      <dgm:spPr/>
    </dgm:pt>
    <dgm:pt modelId="{72666A94-DF82-4BAA-A6CA-C6837E7F6D72}" type="pres">
      <dgm:prSet presAssocID="{7025927D-3231-4CA3-8E9E-22EBE9EFBFAF}" presName="tx1" presStyleLbl="revTx" presStyleIdx="0" presStyleCnt="7"/>
      <dgm:spPr/>
    </dgm:pt>
    <dgm:pt modelId="{588B84F5-92D2-43AB-8515-C86BCA0E1EEC}" type="pres">
      <dgm:prSet presAssocID="{7025927D-3231-4CA3-8E9E-22EBE9EFBFAF}" presName="vert1" presStyleCnt="0"/>
      <dgm:spPr/>
    </dgm:pt>
    <dgm:pt modelId="{7216484B-875C-4359-9CD5-777F7EC3E732}" type="pres">
      <dgm:prSet presAssocID="{AC5DD74E-F3AE-44BA-B804-D8FD146F7A42}" presName="thickLine" presStyleLbl="alignNode1" presStyleIdx="1" presStyleCnt="7"/>
      <dgm:spPr/>
    </dgm:pt>
    <dgm:pt modelId="{2B04A6DB-CF4D-4563-9B16-206750DE96D5}" type="pres">
      <dgm:prSet presAssocID="{AC5DD74E-F3AE-44BA-B804-D8FD146F7A42}" presName="horz1" presStyleCnt="0"/>
      <dgm:spPr/>
    </dgm:pt>
    <dgm:pt modelId="{0D471BBF-20A8-4A75-8400-A61D3CA44B12}" type="pres">
      <dgm:prSet presAssocID="{AC5DD74E-F3AE-44BA-B804-D8FD146F7A42}" presName="tx1" presStyleLbl="revTx" presStyleIdx="1" presStyleCnt="7"/>
      <dgm:spPr/>
    </dgm:pt>
    <dgm:pt modelId="{369C7206-E237-4A58-9F69-C780294D2627}" type="pres">
      <dgm:prSet presAssocID="{AC5DD74E-F3AE-44BA-B804-D8FD146F7A42}" presName="vert1" presStyleCnt="0"/>
      <dgm:spPr/>
    </dgm:pt>
    <dgm:pt modelId="{11BFC48F-0F46-4C33-BE92-3BBD86F5965D}" type="pres">
      <dgm:prSet presAssocID="{75A2596F-91CB-4B67-A5F1-BB114FF72CE6}" presName="thickLine" presStyleLbl="alignNode1" presStyleIdx="2" presStyleCnt="7"/>
      <dgm:spPr/>
    </dgm:pt>
    <dgm:pt modelId="{813C84F5-2DF4-4E34-9FB3-5FB7F16691C0}" type="pres">
      <dgm:prSet presAssocID="{75A2596F-91CB-4B67-A5F1-BB114FF72CE6}" presName="horz1" presStyleCnt="0"/>
      <dgm:spPr/>
    </dgm:pt>
    <dgm:pt modelId="{95D48E28-8616-4768-B616-1582075C53B4}" type="pres">
      <dgm:prSet presAssocID="{75A2596F-91CB-4B67-A5F1-BB114FF72CE6}" presName="tx1" presStyleLbl="revTx" presStyleIdx="2" presStyleCnt="7"/>
      <dgm:spPr/>
    </dgm:pt>
    <dgm:pt modelId="{D71D3668-5873-4734-BFDC-BFFFEFFC1CE8}" type="pres">
      <dgm:prSet presAssocID="{75A2596F-91CB-4B67-A5F1-BB114FF72CE6}" presName="vert1" presStyleCnt="0"/>
      <dgm:spPr/>
    </dgm:pt>
    <dgm:pt modelId="{84B0CB94-8EE3-49C7-82C5-7AC815739182}" type="pres">
      <dgm:prSet presAssocID="{D5CE1BDF-FA96-4521-B511-4C9F82AAFCB2}" presName="thickLine" presStyleLbl="alignNode1" presStyleIdx="3" presStyleCnt="7"/>
      <dgm:spPr/>
    </dgm:pt>
    <dgm:pt modelId="{50B8BFF6-0232-4B79-94A2-89DCA688777E}" type="pres">
      <dgm:prSet presAssocID="{D5CE1BDF-FA96-4521-B511-4C9F82AAFCB2}" presName="horz1" presStyleCnt="0"/>
      <dgm:spPr/>
    </dgm:pt>
    <dgm:pt modelId="{3998456F-1298-499C-AF81-98D2B8F924CA}" type="pres">
      <dgm:prSet presAssocID="{D5CE1BDF-FA96-4521-B511-4C9F82AAFCB2}" presName="tx1" presStyleLbl="revTx" presStyleIdx="3" presStyleCnt="7"/>
      <dgm:spPr/>
    </dgm:pt>
    <dgm:pt modelId="{06BB5EEA-F225-4DC4-915F-7E42AFE861E3}" type="pres">
      <dgm:prSet presAssocID="{D5CE1BDF-FA96-4521-B511-4C9F82AAFCB2}" presName="vert1" presStyleCnt="0"/>
      <dgm:spPr/>
    </dgm:pt>
    <dgm:pt modelId="{0C19A78D-D98D-4204-B263-8DF496B57A9C}" type="pres">
      <dgm:prSet presAssocID="{1AA1B29E-3976-4F73-95A2-3CE2A67F53FC}" presName="thickLine" presStyleLbl="alignNode1" presStyleIdx="4" presStyleCnt="7"/>
      <dgm:spPr/>
    </dgm:pt>
    <dgm:pt modelId="{6801A500-A5F7-455B-BA0F-D8AB07279AB3}" type="pres">
      <dgm:prSet presAssocID="{1AA1B29E-3976-4F73-95A2-3CE2A67F53FC}" presName="horz1" presStyleCnt="0"/>
      <dgm:spPr/>
    </dgm:pt>
    <dgm:pt modelId="{0DEB5E9B-43AA-4FBE-83FE-CBA38690BD24}" type="pres">
      <dgm:prSet presAssocID="{1AA1B29E-3976-4F73-95A2-3CE2A67F53FC}" presName="tx1" presStyleLbl="revTx" presStyleIdx="4" presStyleCnt="7"/>
      <dgm:spPr/>
    </dgm:pt>
    <dgm:pt modelId="{83502E19-D62D-4397-8BAC-6A6BB92BF720}" type="pres">
      <dgm:prSet presAssocID="{1AA1B29E-3976-4F73-95A2-3CE2A67F53FC}" presName="vert1" presStyleCnt="0"/>
      <dgm:spPr/>
    </dgm:pt>
    <dgm:pt modelId="{105663A3-A924-4779-987F-C931F3FE07D9}" type="pres">
      <dgm:prSet presAssocID="{BC2273E0-BC1E-4721-A7C9-95A06CE369AC}" presName="thickLine" presStyleLbl="alignNode1" presStyleIdx="5" presStyleCnt="7"/>
      <dgm:spPr/>
    </dgm:pt>
    <dgm:pt modelId="{0E6F77CE-5F67-4C60-9444-EAEE19980C70}" type="pres">
      <dgm:prSet presAssocID="{BC2273E0-BC1E-4721-A7C9-95A06CE369AC}" presName="horz1" presStyleCnt="0"/>
      <dgm:spPr/>
    </dgm:pt>
    <dgm:pt modelId="{7714C006-2FF3-4639-AAE2-489D8B036B3C}" type="pres">
      <dgm:prSet presAssocID="{BC2273E0-BC1E-4721-A7C9-95A06CE369AC}" presName="tx1" presStyleLbl="revTx" presStyleIdx="5" presStyleCnt="7"/>
      <dgm:spPr/>
    </dgm:pt>
    <dgm:pt modelId="{749CA730-92C8-4476-AACF-1DFC0575323D}" type="pres">
      <dgm:prSet presAssocID="{BC2273E0-BC1E-4721-A7C9-95A06CE369AC}" presName="vert1" presStyleCnt="0"/>
      <dgm:spPr/>
    </dgm:pt>
    <dgm:pt modelId="{6FE3CF04-E079-48AB-849A-CF797146924D}" type="pres">
      <dgm:prSet presAssocID="{ABBC379B-AC8F-4C0D-B0EA-D067C23F4F6B}" presName="thickLine" presStyleLbl="alignNode1" presStyleIdx="6" presStyleCnt="7"/>
      <dgm:spPr/>
    </dgm:pt>
    <dgm:pt modelId="{C302822E-B0ED-440F-9765-CA4648C487B3}" type="pres">
      <dgm:prSet presAssocID="{ABBC379B-AC8F-4C0D-B0EA-D067C23F4F6B}" presName="horz1" presStyleCnt="0"/>
      <dgm:spPr/>
    </dgm:pt>
    <dgm:pt modelId="{D4B5F103-E367-4E4B-93C2-FE626FB81E37}" type="pres">
      <dgm:prSet presAssocID="{ABBC379B-AC8F-4C0D-B0EA-D067C23F4F6B}" presName="tx1" presStyleLbl="revTx" presStyleIdx="6" presStyleCnt="7"/>
      <dgm:spPr/>
    </dgm:pt>
    <dgm:pt modelId="{5E4833F3-7234-4156-882E-6A5F0A849BE8}" type="pres">
      <dgm:prSet presAssocID="{ABBC379B-AC8F-4C0D-B0EA-D067C23F4F6B}" presName="vert1" presStyleCnt="0"/>
      <dgm:spPr/>
    </dgm:pt>
  </dgm:ptLst>
  <dgm:cxnLst>
    <dgm:cxn modelId="{A35BFA17-0EFA-4165-8B23-0B41249C3050}" srcId="{1028610C-4C52-4D49-8089-30DFD71041B3}" destId="{1AA1B29E-3976-4F73-95A2-3CE2A67F53FC}" srcOrd="4" destOrd="0" parTransId="{24C07BCF-7276-47E9-835D-7FEB5A83ED25}" sibTransId="{6F703B08-8D04-4D79-AF3B-6E60A427C915}"/>
    <dgm:cxn modelId="{6617AB19-581A-445D-8277-C0095EA551F5}" type="presOf" srcId="{AC5DD74E-F3AE-44BA-B804-D8FD146F7A42}" destId="{0D471BBF-20A8-4A75-8400-A61D3CA44B12}" srcOrd="0" destOrd="0" presId="urn:microsoft.com/office/officeart/2008/layout/LinedList"/>
    <dgm:cxn modelId="{F7846640-6608-419C-A331-910749472E1E}" type="presOf" srcId="{BC2273E0-BC1E-4721-A7C9-95A06CE369AC}" destId="{7714C006-2FF3-4639-AAE2-489D8B036B3C}" srcOrd="0" destOrd="0" presId="urn:microsoft.com/office/officeart/2008/layout/LinedList"/>
    <dgm:cxn modelId="{AC24D845-E6A8-42F7-8204-E0703BEB226A}" srcId="{1028610C-4C52-4D49-8089-30DFD71041B3}" destId="{BC2273E0-BC1E-4721-A7C9-95A06CE369AC}" srcOrd="5" destOrd="0" parTransId="{6CB7A7CE-A2F1-4C6B-8BF0-FAD4068D1CD4}" sibTransId="{F2B555FB-A5B2-420F-95B8-96B526553818}"/>
    <dgm:cxn modelId="{E2D70C4C-3B59-4040-8FCA-AFAA0F71E4CA}" type="presOf" srcId="{ABBC379B-AC8F-4C0D-B0EA-D067C23F4F6B}" destId="{D4B5F103-E367-4E4B-93C2-FE626FB81E37}" srcOrd="0" destOrd="0" presId="urn:microsoft.com/office/officeart/2008/layout/LinedList"/>
    <dgm:cxn modelId="{6C0E0A63-CA61-490F-B696-A65AB65EC725}" srcId="{1028610C-4C52-4D49-8089-30DFD71041B3}" destId="{D5CE1BDF-FA96-4521-B511-4C9F82AAFCB2}" srcOrd="3" destOrd="0" parTransId="{7D054789-4C2F-4B52-80AD-EB894DFFF45D}" sibTransId="{A274842F-2E5B-47E5-A5B1-EA1C5C540AA7}"/>
    <dgm:cxn modelId="{5A8EBB6A-7C54-4F06-B832-C2B41D00A134}" srcId="{1028610C-4C52-4D49-8089-30DFD71041B3}" destId="{ABBC379B-AC8F-4C0D-B0EA-D067C23F4F6B}" srcOrd="6" destOrd="0" parTransId="{287C813C-C310-4045-9965-DD3851078A50}" sibTransId="{2BFEBD69-4796-4DDA-A123-930B4AC5159C}"/>
    <dgm:cxn modelId="{1035E97C-FB8E-415F-AB7C-2ADEF3B95497}" type="presOf" srcId="{1028610C-4C52-4D49-8089-30DFD71041B3}" destId="{986F1A25-CDD1-45EE-AFCD-E96F372A9F79}" srcOrd="0" destOrd="0" presId="urn:microsoft.com/office/officeart/2008/layout/LinedList"/>
    <dgm:cxn modelId="{C621EC94-DF31-497A-847E-F226AA7F8582}" type="presOf" srcId="{1AA1B29E-3976-4F73-95A2-3CE2A67F53FC}" destId="{0DEB5E9B-43AA-4FBE-83FE-CBA38690BD24}" srcOrd="0" destOrd="0" presId="urn:microsoft.com/office/officeart/2008/layout/LinedList"/>
    <dgm:cxn modelId="{246E579F-D455-43D7-BB21-04D58D8D5574}" srcId="{1028610C-4C52-4D49-8089-30DFD71041B3}" destId="{7025927D-3231-4CA3-8E9E-22EBE9EFBFAF}" srcOrd="0" destOrd="0" parTransId="{4B696AAB-7AA4-466D-AC5E-3DEBA715E4C2}" sibTransId="{B1CFBB8F-8DE8-49D2-AEA5-587821B3B830}"/>
    <dgm:cxn modelId="{8BCFE7A4-0D52-4012-B23C-9734A0128971}" type="presOf" srcId="{75A2596F-91CB-4B67-A5F1-BB114FF72CE6}" destId="{95D48E28-8616-4768-B616-1582075C53B4}" srcOrd="0" destOrd="0" presId="urn:microsoft.com/office/officeart/2008/layout/LinedList"/>
    <dgm:cxn modelId="{589FE7BF-9301-454C-8039-3B4152A31C0D}" type="presOf" srcId="{7025927D-3231-4CA3-8E9E-22EBE9EFBFAF}" destId="{72666A94-DF82-4BAA-A6CA-C6837E7F6D72}" srcOrd="0" destOrd="0" presId="urn:microsoft.com/office/officeart/2008/layout/LinedList"/>
    <dgm:cxn modelId="{2DC37BD5-A317-42ED-B05D-D4F849E08848}" srcId="{1028610C-4C52-4D49-8089-30DFD71041B3}" destId="{AC5DD74E-F3AE-44BA-B804-D8FD146F7A42}" srcOrd="1" destOrd="0" parTransId="{ACE87642-1D65-40DF-B25E-4F003AB80FC1}" sibTransId="{5E743297-71FC-46C9-99D0-EB06858ABE12}"/>
    <dgm:cxn modelId="{52CB7BDF-9696-4F38-B901-B322B0BE4E64}" type="presOf" srcId="{D5CE1BDF-FA96-4521-B511-4C9F82AAFCB2}" destId="{3998456F-1298-499C-AF81-98D2B8F924CA}" srcOrd="0" destOrd="0" presId="urn:microsoft.com/office/officeart/2008/layout/LinedList"/>
    <dgm:cxn modelId="{9CBD89EE-D75C-47C8-84E3-F96082DC19ED}" srcId="{1028610C-4C52-4D49-8089-30DFD71041B3}" destId="{75A2596F-91CB-4B67-A5F1-BB114FF72CE6}" srcOrd="2" destOrd="0" parTransId="{C3A95216-5203-4AD6-893A-0A4CE5A4BBA3}" sibTransId="{5DA94764-C904-464F-838C-7D3DD66505AF}"/>
    <dgm:cxn modelId="{63EDEF19-A098-4C37-B7E1-7743574FDB4D}" type="presParOf" srcId="{986F1A25-CDD1-45EE-AFCD-E96F372A9F79}" destId="{6DA27ED3-5F83-48D5-BD18-B2EBFA6C57F7}" srcOrd="0" destOrd="0" presId="urn:microsoft.com/office/officeart/2008/layout/LinedList"/>
    <dgm:cxn modelId="{D909AD77-178C-4DE2-9504-5DE0ECB815D4}" type="presParOf" srcId="{986F1A25-CDD1-45EE-AFCD-E96F372A9F79}" destId="{3F5CAEE6-1C35-47D8-AA83-461A45AF623E}" srcOrd="1" destOrd="0" presId="urn:microsoft.com/office/officeart/2008/layout/LinedList"/>
    <dgm:cxn modelId="{2C304B5C-4052-438A-B43E-7C7A3CBD7496}" type="presParOf" srcId="{3F5CAEE6-1C35-47D8-AA83-461A45AF623E}" destId="{72666A94-DF82-4BAA-A6CA-C6837E7F6D72}" srcOrd="0" destOrd="0" presId="urn:microsoft.com/office/officeart/2008/layout/LinedList"/>
    <dgm:cxn modelId="{5DCA8C2A-4F9A-4470-A509-9BE13C8BAC6D}" type="presParOf" srcId="{3F5CAEE6-1C35-47D8-AA83-461A45AF623E}" destId="{588B84F5-92D2-43AB-8515-C86BCA0E1EEC}" srcOrd="1" destOrd="0" presId="urn:microsoft.com/office/officeart/2008/layout/LinedList"/>
    <dgm:cxn modelId="{F8503E38-08B1-499A-9AB4-5F0B6A09C98F}" type="presParOf" srcId="{986F1A25-CDD1-45EE-AFCD-E96F372A9F79}" destId="{7216484B-875C-4359-9CD5-777F7EC3E732}" srcOrd="2" destOrd="0" presId="urn:microsoft.com/office/officeart/2008/layout/LinedList"/>
    <dgm:cxn modelId="{2A6C7A2D-9BF6-4BF1-9E85-BA3311FD1603}" type="presParOf" srcId="{986F1A25-CDD1-45EE-AFCD-E96F372A9F79}" destId="{2B04A6DB-CF4D-4563-9B16-206750DE96D5}" srcOrd="3" destOrd="0" presId="urn:microsoft.com/office/officeart/2008/layout/LinedList"/>
    <dgm:cxn modelId="{F6587CDD-3744-491C-A079-06494E4667BB}" type="presParOf" srcId="{2B04A6DB-CF4D-4563-9B16-206750DE96D5}" destId="{0D471BBF-20A8-4A75-8400-A61D3CA44B12}" srcOrd="0" destOrd="0" presId="urn:microsoft.com/office/officeart/2008/layout/LinedList"/>
    <dgm:cxn modelId="{1C367BB4-4957-45B3-8264-43179943AA22}" type="presParOf" srcId="{2B04A6DB-CF4D-4563-9B16-206750DE96D5}" destId="{369C7206-E237-4A58-9F69-C780294D2627}" srcOrd="1" destOrd="0" presId="urn:microsoft.com/office/officeart/2008/layout/LinedList"/>
    <dgm:cxn modelId="{F2FCB9BD-BDEC-4020-A457-2443ABD87BC0}" type="presParOf" srcId="{986F1A25-CDD1-45EE-AFCD-E96F372A9F79}" destId="{11BFC48F-0F46-4C33-BE92-3BBD86F5965D}" srcOrd="4" destOrd="0" presId="urn:microsoft.com/office/officeart/2008/layout/LinedList"/>
    <dgm:cxn modelId="{EB05E3A4-733C-40B2-9110-656B2019A778}" type="presParOf" srcId="{986F1A25-CDD1-45EE-AFCD-E96F372A9F79}" destId="{813C84F5-2DF4-4E34-9FB3-5FB7F16691C0}" srcOrd="5" destOrd="0" presId="urn:microsoft.com/office/officeart/2008/layout/LinedList"/>
    <dgm:cxn modelId="{8A00ADAA-3CB1-4EE5-8103-A213F54D5DEC}" type="presParOf" srcId="{813C84F5-2DF4-4E34-9FB3-5FB7F16691C0}" destId="{95D48E28-8616-4768-B616-1582075C53B4}" srcOrd="0" destOrd="0" presId="urn:microsoft.com/office/officeart/2008/layout/LinedList"/>
    <dgm:cxn modelId="{A845D962-6520-42B4-9575-39488BE8A545}" type="presParOf" srcId="{813C84F5-2DF4-4E34-9FB3-5FB7F16691C0}" destId="{D71D3668-5873-4734-BFDC-BFFFEFFC1CE8}" srcOrd="1" destOrd="0" presId="urn:microsoft.com/office/officeart/2008/layout/LinedList"/>
    <dgm:cxn modelId="{D412C9C7-C7FB-4F16-AD14-18B3E1F73F4B}" type="presParOf" srcId="{986F1A25-CDD1-45EE-AFCD-E96F372A9F79}" destId="{84B0CB94-8EE3-49C7-82C5-7AC815739182}" srcOrd="6" destOrd="0" presId="urn:microsoft.com/office/officeart/2008/layout/LinedList"/>
    <dgm:cxn modelId="{76738E5F-6282-478C-980E-D3E4353A5984}" type="presParOf" srcId="{986F1A25-CDD1-45EE-AFCD-E96F372A9F79}" destId="{50B8BFF6-0232-4B79-94A2-89DCA688777E}" srcOrd="7" destOrd="0" presId="urn:microsoft.com/office/officeart/2008/layout/LinedList"/>
    <dgm:cxn modelId="{3A983F82-0C3C-4005-A9F7-9BB7D9AED158}" type="presParOf" srcId="{50B8BFF6-0232-4B79-94A2-89DCA688777E}" destId="{3998456F-1298-499C-AF81-98D2B8F924CA}" srcOrd="0" destOrd="0" presId="urn:microsoft.com/office/officeart/2008/layout/LinedList"/>
    <dgm:cxn modelId="{5AFE9927-0475-49CE-A6DF-BE0C234438A3}" type="presParOf" srcId="{50B8BFF6-0232-4B79-94A2-89DCA688777E}" destId="{06BB5EEA-F225-4DC4-915F-7E42AFE861E3}" srcOrd="1" destOrd="0" presId="urn:microsoft.com/office/officeart/2008/layout/LinedList"/>
    <dgm:cxn modelId="{1107432B-7CB0-43B4-8960-34C8EDD5B0BD}" type="presParOf" srcId="{986F1A25-CDD1-45EE-AFCD-E96F372A9F79}" destId="{0C19A78D-D98D-4204-B263-8DF496B57A9C}" srcOrd="8" destOrd="0" presId="urn:microsoft.com/office/officeart/2008/layout/LinedList"/>
    <dgm:cxn modelId="{C1DE5260-A8C7-4C19-B638-63AD45A2CCAA}" type="presParOf" srcId="{986F1A25-CDD1-45EE-AFCD-E96F372A9F79}" destId="{6801A500-A5F7-455B-BA0F-D8AB07279AB3}" srcOrd="9" destOrd="0" presId="urn:microsoft.com/office/officeart/2008/layout/LinedList"/>
    <dgm:cxn modelId="{9B058F20-D23D-4DD2-93D4-6BD4EB0B1072}" type="presParOf" srcId="{6801A500-A5F7-455B-BA0F-D8AB07279AB3}" destId="{0DEB5E9B-43AA-4FBE-83FE-CBA38690BD24}" srcOrd="0" destOrd="0" presId="urn:microsoft.com/office/officeart/2008/layout/LinedList"/>
    <dgm:cxn modelId="{9F76370C-ACA0-4CD8-8DDC-584AA5653340}" type="presParOf" srcId="{6801A500-A5F7-455B-BA0F-D8AB07279AB3}" destId="{83502E19-D62D-4397-8BAC-6A6BB92BF720}" srcOrd="1" destOrd="0" presId="urn:microsoft.com/office/officeart/2008/layout/LinedList"/>
    <dgm:cxn modelId="{881EC531-CC00-4BCE-A7E4-742B9219A1F9}" type="presParOf" srcId="{986F1A25-CDD1-45EE-AFCD-E96F372A9F79}" destId="{105663A3-A924-4779-987F-C931F3FE07D9}" srcOrd="10" destOrd="0" presId="urn:microsoft.com/office/officeart/2008/layout/LinedList"/>
    <dgm:cxn modelId="{07C72F93-4B35-4CA9-98D4-55F40E87AC74}" type="presParOf" srcId="{986F1A25-CDD1-45EE-AFCD-E96F372A9F79}" destId="{0E6F77CE-5F67-4C60-9444-EAEE19980C70}" srcOrd="11" destOrd="0" presId="urn:microsoft.com/office/officeart/2008/layout/LinedList"/>
    <dgm:cxn modelId="{89A2EC41-7919-4BD1-A500-40CE26020B37}" type="presParOf" srcId="{0E6F77CE-5F67-4C60-9444-EAEE19980C70}" destId="{7714C006-2FF3-4639-AAE2-489D8B036B3C}" srcOrd="0" destOrd="0" presId="urn:microsoft.com/office/officeart/2008/layout/LinedList"/>
    <dgm:cxn modelId="{242D4FB8-F007-42F3-94B6-BF14F7C7865C}" type="presParOf" srcId="{0E6F77CE-5F67-4C60-9444-EAEE19980C70}" destId="{749CA730-92C8-4476-AACF-1DFC0575323D}" srcOrd="1" destOrd="0" presId="urn:microsoft.com/office/officeart/2008/layout/LinedList"/>
    <dgm:cxn modelId="{598D53F7-0CD8-4918-B6AA-4E2D2320A418}" type="presParOf" srcId="{986F1A25-CDD1-45EE-AFCD-E96F372A9F79}" destId="{6FE3CF04-E079-48AB-849A-CF797146924D}" srcOrd="12" destOrd="0" presId="urn:microsoft.com/office/officeart/2008/layout/LinedList"/>
    <dgm:cxn modelId="{17B51231-74B8-4CB3-96BF-3C4DB8F21CA1}" type="presParOf" srcId="{986F1A25-CDD1-45EE-AFCD-E96F372A9F79}" destId="{C302822E-B0ED-440F-9765-CA4648C487B3}" srcOrd="13" destOrd="0" presId="urn:microsoft.com/office/officeart/2008/layout/LinedList"/>
    <dgm:cxn modelId="{C6319DCB-5E25-4DC6-873F-5A7E25059816}" type="presParOf" srcId="{C302822E-B0ED-440F-9765-CA4648C487B3}" destId="{D4B5F103-E367-4E4B-93C2-FE626FB81E37}" srcOrd="0" destOrd="0" presId="urn:microsoft.com/office/officeart/2008/layout/LinedList"/>
    <dgm:cxn modelId="{1CABA698-E165-4680-9EBF-E237EEF10274}" type="presParOf" srcId="{C302822E-B0ED-440F-9765-CA4648C487B3}" destId="{5E4833F3-7234-4156-882E-6A5F0A849B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3FDC19-C357-4263-9892-CE5ECE230C1C}" type="doc">
      <dgm:prSet loTypeId="urn:microsoft.com/office/officeart/2005/8/layout/bProcess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5F297830-C1FB-40AD-AB40-F1E88FA80D7E}">
      <dgm:prSet phldrT="[Κείμενο]" custT="1"/>
      <dgm:spPr>
        <a:xfrm>
          <a:off x="5732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Εξιτήριο παιδιού </a:t>
          </a:r>
        </a:p>
      </dgm:t>
    </dgm:pt>
    <dgm:pt modelId="{9024C2E4-61D2-4D3F-88A5-7F52E9ECE33D}" type="parTrans" cxnId="{CFE5DEC3-6B58-4574-85F0-D1B056EC495B}">
      <dgm:prSet/>
      <dgm:spPr/>
      <dgm:t>
        <a:bodyPr/>
        <a:lstStyle/>
        <a:p>
          <a:pPr algn="ctr"/>
          <a:endParaRPr lang="el-GR"/>
        </a:p>
      </dgm:t>
    </dgm:pt>
    <dgm:pt modelId="{84957492-43B9-4A4E-8165-9478395D731B}" type="sibTrans" cxnId="{CFE5DEC3-6B58-4574-85F0-D1B056EC495B}">
      <dgm:prSet/>
      <dgm:spPr>
        <a:xfrm>
          <a:off x="1310979" y="929188"/>
          <a:ext cx="251556" cy="294273"/>
        </a:xfrm>
      </dgm:spPr>
      <dgm:t>
        <a:bodyPr/>
        <a:lstStyle/>
        <a:p>
          <a:pPr algn="ctr"/>
          <a:endParaRPr lang="el-G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CF7510D-27B6-4D6A-8D0F-73EABADEC4DD}">
      <dgm:prSet phldrT="[Κείμενο]" custT="1"/>
      <dgm:spPr>
        <a:xfrm>
          <a:off x="1666956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Έλεγχος</a:t>
          </a:r>
          <a:r>
            <a:rPr lang="el-GR" sz="15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κριτηρίου  ηλικίας </a:t>
          </a:r>
          <a:r>
            <a:rPr lang="en-US" sz="1500" dirty="0">
              <a:latin typeface="Calibri" panose="020F0502020204030204"/>
              <a:ea typeface="+mn-ea"/>
              <a:cs typeface="+mn-cs"/>
            </a:rPr>
            <a:t>(0-16 </a:t>
          </a:r>
          <a:r>
            <a:rPr lang="el-GR" sz="1500" dirty="0">
              <a:latin typeface="Calibri" panose="020F0502020204030204"/>
              <a:ea typeface="+mn-ea"/>
              <a:cs typeface="+mn-cs"/>
            </a:rPr>
            <a:t>ετών)</a:t>
          </a:r>
        </a:p>
      </dgm:t>
    </dgm:pt>
    <dgm:pt modelId="{69D54E70-09ED-4887-91FB-D4FEEECEBECA}" type="parTrans" cxnId="{7F595BC8-98F1-4001-9EF7-A27E1490449E}">
      <dgm:prSet/>
      <dgm:spPr/>
      <dgm:t>
        <a:bodyPr/>
        <a:lstStyle/>
        <a:p>
          <a:pPr algn="ctr"/>
          <a:endParaRPr lang="el-GR"/>
        </a:p>
      </dgm:t>
    </dgm:pt>
    <dgm:pt modelId="{F5F27A33-BB3B-4B6F-9CD9-CDC09258A6BE}" type="sibTrans" cxnId="{7F595BC8-98F1-4001-9EF7-A27E1490449E}">
      <dgm:prSet/>
      <dgm:spPr>
        <a:xfrm>
          <a:off x="2972203" y="929188"/>
          <a:ext cx="251556" cy="294273"/>
        </a:xfrm>
      </dgm:spPr>
      <dgm:t>
        <a:bodyPr/>
        <a:lstStyle/>
        <a:p>
          <a:pPr algn="ctr"/>
          <a:endParaRPr lang="el-G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53FC3BE-DE12-4222-95F8-4944AE28684A}">
      <dgm:prSet phldrT="[Κείμενο]" custT="1"/>
      <dgm:spPr>
        <a:xfrm>
          <a:off x="3328180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5 ημέρες μετά το εξιτήριο αποστολή </a:t>
          </a:r>
          <a:r>
            <a:rPr lang="en-US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SMS</a:t>
          </a:r>
          <a:r>
            <a:rPr lang="en-US" sz="1500" b="1" dirty="0">
              <a:latin typeface="Calibri" panose="020F0502020204030204"/>
              <a:ea typeface="+mn-ea"/>
              <a:cs typeface="+mn-cs"/>
            </a:rPr>
            <a:t> </a:t>
          </a:r>
          <a:r>
            <a:rPr lang="el-GR" sz="1500" dirty="0">
              <a:latin typeface="Calibri" panose="020F0502020204030204"/>
              <a:ea typeface="+mn-ea"/>
              <a:cs typeface="+mn-cs"/>
            </a:rPr>
            <a:t>(αριθμός κινητού τηλεφώνου γονέα/ κηδεμόνα)</a:t>
          </a:r>
        </a:p>
      </dgm:t>
    </dgm:pt>
    <dgm:pt modelId="{68A418D8-77F2-493C-A315-A0BEF6FB6219}" type="parTrans" cxnId="{E919CBB9-A3D8-4634-9998-8364F3658061}">
      <dgm:prSet/>
      <dgm:spPr/>
      <dgm:t>
        <a:bodyPr/>
        <a:lstStyle/>
        <a:p>
          <a:pPr algn="ctr"/>
          <a:endParaRPr lang="el-GR"/>
        </a:p>
      </dgm:t>
    </dgm:pt>
    <dgm:pt modelId="{639B4A97-20BA-4019-B1F7-8039C28E22A6}" type="sibTrans" cxnId="{E919CBB9-A3D8-4634-9998-8364F3658061}">
      <dgm:prSet/>
      <dgm:spPr>
        <a:xfrm>
          <a:off x="4633427" y="929188"/>
          <a:ext cx="251556" cy="294273"/>
        </a:xfrm>
      </dgm:spPr>
      <dgm:t>
        <a:bodyPr/>
        <a:lstStyle/>
        <a:p>
          <a:pPr algn="ctr"/>
          <a:endParaRPr lang="el-GR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D698DAA-EEF2-485A-AFDC-7AB0ADD8371B}">
      <dgm:prSet phldrT="[Κείμενο]" custT="1"/>
      <dgm:spPr>
        <a:xfrm>
          <a:off x="4989404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Συμπλήρωση ερωτηματολογίου </a:t>
          </a:r>
          <a:r>
            <a:rPr lang="el-GR" sz="1500" dirty="0">
              <a:latin typeface="Calibri" panose="020F0502020204030204"/>
              <a:ea typeface="+mn-ea"/>
              <a:cs typeface="+mn-cs"/>
            </a:rPr>
            <a:t>από τον γονέα/ κηδεμόνα </a:t>
          </a:r>
        </a:p>
      </dgm:t>
    </dgm:pt>
    <dgm:pt modelId="{8BA312C2-F5C8-4C88-A86F-F57AE9F86665}" type="parTrans" cxnId="{D6ED47D6-41A6-47CB-9DB3-55625A0BEB17}">
      <dgm:prSet/>
      <dgm:spPr/>
      <dgm:t>
        <a:bodyPr/>
        <a:lstStyle/>
        <a:p>
          <a:pPr algn="ctr"/>
          <a:endParaRPr lang="el-GR"/>
        </a:p>
      </dgm:t>
    </dgm:pt>
    <dgm:pt modelId="{C3E3975F-AE60-4C3B-926B-A10F8988DEE1}" type="sibTrans" cxnId="{D6ED47D6-41A6-47CB-9DB3-55625A0BEB17}">
      <dgm:prSet/>
      <dgm:spPr/>
      <dgm:t>
        <a:bodyPr/>
        <a:lstStyle/>
        <a:p>
          <a:pPr algn="ctr"/>
          <a:endParaRPr lang="el-GR"/>
        </a:p>
      </dgm:t>
    </dgm:pt>
    <dgm:pt modelId="{6737FD19-D239-4234-B38A-11FFFB10B61A}">
      <dgm:prSet phldrT="[Κείμενο]" custT="1"/>
      <dgm:spPr>
        <a:xfrm>
          <a:off x="5732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Διασύνδεση με το Αποθετήριο της ΗΔΥΚΑ</a:t>
          </a:r>
          <a:r>
            <a:rPr lang="el-GR" sz="1500" b="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l-GR" sz="1500" b="0" dirty="0">
              <a:latin typeface="Calibri" panose="020F0502020204030204"/>
              <a:ea typeface="+mn-ea"/>
              <a:cs typeface="+mn-cs"/>
            </a:rPr>
            <a:t>για τη λήψη τηλεφωνικού αριθμού</a:t>
          </a:r>
        </a:p>
      </dgm:t>
    </dgm:pt>
    <dgm:pt modelId="{96ED2E1F-8BDC-403E-846D-F0CEBC0F6DD0}" type="parTrans" cxnId="{3E6E9C0A-ECA5-48D9-BBE9-F69E8A306DF1}">
      <dgm:prSet/>
      <dgm:spPr/>
      <dgm:t>
        <a:bodyPr/>
        <a:lstStyle/>
        <a:p>
          <a:endParaRPr lang="el-GR"/>
        </a:p>
      </dgm:t>
    </dgm:pt>
    <dgm:pt modelId="{9D3D0242-CB87-4E3F-BAE7-532BE45CDA9D}" type="sibTrans" cxnId="{3E6E9C0A-ECA5-48D9-BBE9-F69E8A306DF1}">
      <dgm:prSet/>
      <dgm:spPr/>
      <dgm:t>
        <a:bodyPr/>
        <a:lstStyle/>
        <a:p>
          <a:endParaRPr lang="el-GR"/>
        </a:p>
      </dgm:t>
    </dgm:pt>
    <dgm:pt modelId="{B65B381F-246A-4226-A5CC-39C92638707F}">
      <dgm:prSet phldrT="[Κείμενο]" custT="1"/>
      <dgm:spPr>
        <a:xfrm>
          <a:off x="1666956" y="396527"/>
          <a:ext cx="1186588" cy="1359594"/>
        </a:xfrm>
      </dgm:spPr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Δημιουργία μοναδικού υπερσυνδέσμου </a:t>
          </a:r>
          <a:r>
            <a:rPr lang="el-GR" sz="1500" dirty="0">
              <a:latin typeface="Calibri" panose="020F0502020204030204"/>
              <a:ea typeface="+mn-ea"/>
              <a:cs typeface="+mn-cs"/>
            </a:rPr>
            <a:t>χωρίς ταυτοποίηση προσώπου</a:t>
          </a:r>
        </a:p>
      </dgm:t>
    </dgm:pt>
    <dgm:pt modelId="{63325C16-E386-4FA0-AD62-CA3C25A251F7}" type="parTrans" cxnId="{2894F361-8BED-4AD7-8123-221D81B7DF00}">
      <dgm:prSet/>
      <dgm:spPr/>
      <dgm:t>
        <a:bodyPr/>
        <a:lstStyle/>
        <a:p>
          <a:endParaRPr lang="el-GR"/>
        </a:p>
      </dgm:t>
    </dgm:pt>
    <dgm:pt modelId="{F0DCD74A-BF88-4905-87DE-85C7CE698512}" type="sibTrans" cxnId="{2894F361-8BED-4AD7-8123-221D81B7DF00}">
      <dgm:prSet/>
      <dgm:spPr/>
      <dgm:t>
        <a:bodyPr/>
        <a:lstStyle/>
        <a:p>
          <a:endParaRPr lang="el-GR"/>
        </a:p>
      </dgm:t>
    </dgm:pt>
    <dgm:pt modelId="{380FA479-4C26-4459-B22C-49F7BE8DE4F4}" type="pres">
      <dgm:prSet presAssocID="{703FDC19-C357-4263-9892-CE5ECE230C1C}" presName="Name0" presStyleCnt="0">
        <dgm:presLayoutVars>
          <dgm:dir/>
          <dgm:resizeHandles val="exact"/>
        </dgm:presLayoutVars>
      </dgm:prSet>
      <dgm:spPr/>
    </dgm:pt>
    <dgm:pt modelId="{ABFDDD30-6AF0-46D7-97D6-FB7361B5DA1B}" type="pres">
      <dgm:prSet presAssocID="{5F297830-C1FB-40AD-AB40-F1E88FA80D7E}" presName="node" presStyleLbl="node1" presStyleIdx="0" presStyleCnt="6">
        <dgm:presLayoutVars>
          <dgm:bulletEnabled val="1"/>
        </dgm:presLayoutVars>
      </dgm:prSet>
      <dgm:spPr/>
    </dgm:pt>
    <dgm:pt modelId="{962D55D2-279F-4824-A062-CF6A2C74E3AA}" type="pres">
      <dgm:prSet presAssocID="{84957492-43B9-4A4E-8165-9478395D731B}" presName="sibTrans" presStyleLbl="sibTrans1D1" presStyleIdx="0" presStyleCnt="5"/>
      <dgm:spPr/>
    </dgm:pt>
    <dgm:pt modelId="{D144AD6F-7C48-486B-AC3D-5B44B81F39C9}" type="pres">
      <dgm:prSet presAssocID="{84957492-43B9-4A4E-8165-9478395D731B}" presName="connectorText" presStyleLbl="sibTrans1D1" presStyleIdx="0" presStyleCnt="5"/>
      <dgm:spPr/>
    </dgm:pt>
    <dgm:pt modelId="{5974E0EA-B241-4023-831A-E7D0459478C9}" type="pres">
      <dgm:prSet presAssocID="{6737FD19-D239-4234-B38A-11FFFB10B61A}" presName="node" presStyleLbl="node1" presStyleIdx="1" presStyleCnt="6">
        <dgm:presLayoutVars>
          <dgm:bulletEnabled val="1"/>
        </dgm:presLayoutVars>
      </dgm:prSet>
      <dgm:spPr/>
    </dgm:pt>
    <dgm:pt modelId="{152D0EF2-AE8E-43E4-94B4-80EFD0F7AAD3}" type="pres">
      <dgm:prSet presAssocID="{9D3D0242-CB87-4E3F-BAE7-532BE45CDA9D}" presName="sibTrans" presStyleLbl="sibTrans1D1" presStyleIdx="1" presStyleCnt="5"/>
      <dgm:spPr/>
    </dgm:pt>
    <dgm:pt modelId="{F776848E-8A9F-4FDC-9A0D-DF6570CA67FE}" type="pres">
      <dgm:prSet presAssocID="{9D3D0242-CB87-4E3F-BAE7-532BE45CDA9D}" presName="connectorText" presStyleLbl="sibTrans1D1" presStyleIdx="1" presStyleCnt="5"/>
      <dgm:spPr/>
    </dgm:pt>
    <dgm:pt modelId="{04464BCF-AEA9-4FD7-A064-9DECE41BABC1}" type="pres">
      <dgm:prSet presAssocID="{ECF7510D-27B6-4D6A-8D0F-73EABADEC4DD}" presName="node" presStyleLbl="node1" presStyleIdx="2" presStyleCnt="6">
        <dgm:presLayoutVars>
          <dgm:bulletEnabled val="1"/>
        </dgm:presLayoutVars>
      </dgm:prSet>
      <dgm:spPr/>
    </dgm:pt>
    <dgm:pt modelId="{3C906472-D880-4585-96C2-804F5AEE1121}" type="pres">
      <dgm:prSet presAssocID="{F5F27A33-BB3B-4B6F-9CD9-CDC09258A6BE}" presName="sibTrans" presStyleLbl="sibTrans1D1" presStyleIdx="2" presStyleCnt="5"/>
      <dgm:spPr/>
    </dgm:pt>
    <dgm:pt modelId="{638259DB-B14B-4A20-BBC4-7FF310C535AB}" type="pres">
      <dgm:prSet presAssocID="{F5F27A33-BB3B-4B6F-9CD9-CDC09258A6BE}" presName="connectorText" presStyleLbl="sibTrans1D1" presStyleIdx="2" presStyleCnt="5"/>
      <dgm:spPr/>
    </dgm:pt>
    <dgm:pt modelId="{A69A90EB-39A9-4B6F-A971-BB6A1FB16C69}" type="pres">
      <dgm:prSet presAssocID="{B65B381F-246A-4226-A5CC-39C92638707F}" presName="node" presStyleLbl="node1" presStyleIdx="3" presStyleCnt="6">
        <dgm:presLayoutVars>
          <dgm:bulletEnabled val="1"/>
        </dgm:presLayoutVars>
      </dgm:prSet>
      <dgm:spPr/>
    </dgm:pt>
    <dgm:pt modelId="{E0D43725-8DAF-469C-8688-8A3E54F59145}" type="pres">
      <dgm:prSet presAssocID="{F0DCD74A-BF88-4905-87DE-85C7CE698512}" presName="sibTrans" presStyleLbl="sibTrans1D1" presStyleIdx="3" presStyleCnt="5"/>
      <dgm:spPr/>
    </dgm:pt>
    <dgm:pt modelId="{064195B1-FEC0-4FCB-8A38-AD2AE135746F}" type="pres">
      <dgm:prSet presAssocID="{F0DCD74A-BF88-4905-87DE-85C7CE698512}" presName="connectorText" presStyleLbl="sibTrans1D1" presStyleIdx="3" presStyleCnt="5"/>
      <dgm:spPr/>
    </dgm:pt>
    <dgm:pt modelId="{C763CFF0-66E3-4AEA-8D97-648C7BA41049}" type="pres">
      <dgm:prSet presAssocID="{F53FC3BE-DE12-4222-95F8-4944AE28684A}" presName="node" presStyleLbl="node1" presStyleIdx="4" presStyleCnt="6">
        <dgm:presLayoutVars>
          <dgm:bulletEnabled val="1"/>
        </dgm:presLayoutVars>
      </dgm:prSet>
      <dgm:spPr/>
    </dgm:pt>
    <dgm:pt modelId="{3BF82673-0EFC-4BD3-930D-7ED845F003D0}" type="pres">
      <dgm:prSet presAssocID="{639B4A97-20BA-4019-B1F7-8039C28E22A6}" presName="sibTrans" presStyleLbl="sibTrans1D1" presStyleIdx="4" presStyleCnt="5"/>
      <dgm:spPr/>
    </dgm:pt>
    <dgm:pt modelId="{6BED683B-3EB6-4E4C-8538-E745F2B8A6C3}" type="pres">
      <dgm:prSet presAssocID="{639B4A97-20BA-4019-B1F7-8039C28E22A6}" presName="connectorText" presStyleLbl="sibTrans1D1" presStyleIdx="4" presStyleCnt="5"/>
      <dgm:spPr/>
    </dgm:pt>
    <dgm:pt modelId="{F95A4B67-1358-432F-88B7-8814FA772F9E}" type="pres">
      <dgm:prSet presAssocID="{4D698DAA-EEF2-485A-AFDC-7AB0ADD8371B}" presName="node" presStyleLbl="node1" presStyleIdx="5" presStyleCnt="6">
        <dgm:presLayoutVars>
          <dgm:bulletEnabled val="1"/>
        </dgm:presLayoutVars>
      </dgm:prSet>
      <dgm:spPr/>
    </dgm:pt>
  </dgm:ptLst>
  <dgm:cxnLst>
    <dgm:cxn modelId="{3E6E9C0A-ECA5-48D9-BBE9-F69E8A306DF1}" srcId="{703FDC19-C357-4263-9892-CE5ECE230C1C}" destId="{6737FD19-D239-4234-B38A-11FFFB10B61A}" srcOrd="1" destOrd="0" parTransId="{96ED2E1F-8BDC-403E-846D-F0CEBC0F6DD0}" sibTransId="{9D3D0242-CB87-4E3F-BAE7-532BE45CDA9D}"/>
    <dgm:cxn modelId="{A84C533D-03C9-4D9A-9382-A14555565BD9}" type="presOf" srcId="{639B4A97-20BA-4019-B1F7-8039C28E22A6}" destId="{3BF82673-0EFC-4BD3-930D-7ED845F003D0}" srcOrd="0" destOrd="0" presId="urn:microsoft.com/office/officeart/2005/8/layout/bProcess3"/>
    <dgm:cxn modelId="{35328442-3129-421A-881F-F06B38AADBFF}" type="presOf" srcId="{F0DCD74A-BF88-4905-87DE-85C7CE698512}" destId="{064195B1-FEC0-4FCB-8A38-AD2AE135746F}" srcOrd="1" destOrd="0" presId="urn:microsoft.com/office/officeart/2005/8/layout/bProcess3"/>
    <dgm:cxn modelId="{1D7AF54D-D28B-430C-8A1F-F13660177EB3}" type="presOf" srcId="{F5F27A33-BB3B-4B6F-9CD9-CDC09258A6BE}" destId="{3C906472-D880-4585-96C2-804F5AEE1121}" srcOrd="0" destOrd="0" presId="urn:microsoft.com/office/officeart/2005/8/layout/bProcess3"/>
    <dgm:cxn modelId="{2894F361-8BED-4AD7-8123-221D81B7DF00}" srcId="{703FDC19-C357-4263-9892-CE5ECE230C1C}" destId="{B65B381F-246A-4226-A5CC-39C92638707F}" srcOrd="3" destOrd="0" parTransId="{63325C16-E386-4FA0-AD62-CA3C25A251F7}" sibTransId="{F0DCD74A-BF88-4905-87DE-85C7CE698512}"/>
    <dgm:cxn modelId="{0B98466D-2A26-4573-9EDB-8FF0A0F845FE}" type="presOf" srcId="{5F297830-C1FB-40AD-AB40-F1E88FA80D7E}" destId="{ABFDDD30-6AF0-46D7-97D6-FB7361B5DA1B}" srcOrd="0" destOrd="0" presId="urn:microsoft.com/office/officeart/2005/8/layout/bProcess3"/>
    <dgm:cxn modelId="{F0C5066F-3281-4828-BC0A-424E8142344D}" type="presOf" srcId="{F0DCD74A-BF88-4905-87DE-85C7CE698512}" destId="{E0D43725-8DAF-469C-8688-8A3E54F59145}" srcOrd="0" destOrd="0" presId="urn:microsoft.com/office/officeart/2005/8/layout/bProcess3"/>
    <dgm:cxn modelId="{80677A82-D1C9-4E7B-A2DE-DA02F3DC53EC}" type="presOf" srcId="{639B4A97-20BA-4019-B1F7-8039C28E22A6}" destId="{6BED683B-3EB6-4E4C-8538-E745F2B8A6C3}" srcOrd="1" destOrd="0" presId="urn:microsoft.com/office/officeart/2005/8/layout/bProcess3"/>
    <dgm:cxn modelId="{02250686-2ADC-40FE-95ED-AA9946D3901C}" type="presOf" srcId="{9D3D0242-CB87-4E3F-BAE7-532BE45CDA9D}" destId="{F776848E-8A9F-4FDC-9A0D-DF6570CA67FE}" srcOrd="1" destOrd="0" presId="urn:microsoft.com/office/officeart/2005/8/layout/bProcess3"/>
    <dgm:cxn modelId="{B6688FB9-7ADE-4601-9387-55B67C7E8D04}" type="presOf" srcId="{B65B381F-246A-4226-A5CC-39C92638707F}" destId="{A69A90EB-39A9-4B6F-A971-BB6A1FB16C69}" srcOrd="0" destOrd="0" presId="urn:microsoft.com/office/officeart/2005/8/layout/bProcess3"/>
    <dgm:cxn modelId="{E919CBB9-A3D8-4634-9998-8364F3658061}" srcId="{703FDC19-C357-4263-9892-CE5ECE230C1C}" destId="{F53FC3BE-DE12-4222-95F8-4944AE28684A}" srcOrd="4" destOrd="0" parTransId="{68A418D8-77F2-493C-A315-A0BEF6FB6219}" sibTransId="{639B4A97-20BA-4019-B1F7-8039C28E22A6}"/>
    <dgm:cxn modelId="{0A4776BE-AF81-4FC8-BCB8-B483AE1E50E8}" type="presOf" srcId="{703FDC19-C357-4263-9892-CE5ECE230C1C}" destId="{380FA479-4C26-4459-B22C-49F7BE8DE4F4}" srcOrd="0" destOrd="0" presId="urn:microsoft.com/office/officeart/2005/8/layout/bProcess3"/>
    <dgm:cxn modelId="{CFE5DEC3-6B58-4574-85F0-D1B056EC495B}" srcId="{703FDC19-C357-4263-9892-CE5ECE230C1C}" destId="{5F297830-C1FB-40AD-AB40-F1E88FA80D7E}" srcOrd="0" destOrd="0" parTransId="{9024C2E4-61D2-4D3F-88A5-7F52E9ECE33D}" sibTransId="{84957492-43B9-4A4E-8165-9478395D731B}"/>
    <dgm:cxn modelId="{7F595BC8-98F1-4001-9EF7-A27E1490449E}" srcId="{703FDC19-C357-4263-9892-CE5ECE230C1C}" destId="{ECF7510D-27B6-4D6A-8D0F-73EABADEC4DD}" srcOrd="2" destOrd="0" parTransId="{69D54E70-09ED-4887-91FB-D4FEEECEBECA}" sibTransId="{F5F27A33-BB3B-4B6F-9CD9-CDC09258A6BE}"/>
    <dgm:cxn modelId="{90404ECA-C172-4ACB-9A88-CD1B31777FA7}" type="presOf" srcId="{6737FD19-D239-4234-B38A-11FFFB10B61A}" destId="{5974E0EA-B241-4023-831A-E7D0459478C9}" srcOrd="0" destOrd="0" presId="urn:microsoft.com/office/officeart/2005/8/layout/bProcess3"/>
    <dgm:cxn modelId="{D6ED47D6-41A6-47CB-9DB3-55625A0BEB17}" srcId="{703FDC19-C357-4263-9892-CE5ECE230C1C}" destId="{4D698DAA-EEF2-485A-AFDC-7AB0ADD8371B}" srcOrd="5" destOrd="0" parTransId="{8BA312C2-F5C8-4C88-A86F-F57AE9F86665}" sibTransId="{C3E3975F-AE60-4C3B-926B-A10F8988DEE1}"/>
    <dgm:cxn modelId="{D633A6D8-7A3E-49A7-B8B1-5CAE49793394}" type="presOf" srcId="{9D3D0242-CB87-4E3F-BAE7-532BE45CDA9D}" destId="{152D0EF2-AE8E-43E4-94B4-80EFD0F7AAD3}" srcOrd="0" destOrd="0" presId="urn:microsoft.com/office/officeart/2005/8/layout/bProcess3"/>
    <dgm:cxn modelId="{5B381EDC-DE3D-4860-9E01-03C5846CA733}" type="presOf" srcId="{F5F27A33-BB3B-4B6F-9CD9-CDC09258A6BE}" destId="{638259DB-B14B-4A20-BBC4-7FF310C535AB}" srcOrd="1" destOrd="0" presId="urn:microsoft.com/office/officeart/2005/8/layout/bProcess3"/>
    <dgm:cxn modelId="{A4B1DCDC-C93C-4F2D-9F0E-632520AC94E2}" type="presOf" srcId="{4D698DAA-EEF2-485A-AFDC-7AB0ADD8371B}" destId="{F95A4B67-1358-432F-88B7-8814FA772F9E}" srcOrd="0" destOrd="0" presId="urn:microsoft.com/office/officeart/2005/8/layout/bProcess3"/>
    <dgm:cxn modelId="{F5F90EE3-A479-4EDD-9A35-36227F5E97FA}" type="presOf" srcId="{F53FC3BE-DE12-4222-95F8-4944AE28684A}" destId="{C763CFF0-66E3-4AEA-8D97-648C7BA41049}" srcOrd="0" destOrd="0" presId="urn:microsoft.com/office/officeart/2005/8/layout/bProcess3"/>
    <dgm:cxn modelId="{2A4E7BE4-C71A-41D3-814B-420B9F7B2CDF}" type="presOf" srcId="{84957492-43B9-4A4E-8165-9478395D731B}" destId="{962D55D2-279F-4824-A062-CF6A2C74E3AA}" srcOrd="0" destOrd="0" presId="urn:microsoft.com/office/officeart/2005/8/layout/bProcess3"/>
    <dgm:cxn modelId="{16F1DEEC-75FD-48D7-ACB5-F2FADA0ABE48}" type="presOf" srcId="{84957492-43B9-4A4E-8165-9478395D731B}" destId="{D144AD6F-7C48-486B-AC3D-5B44B81F39C9}" srcOrd="1" destOrd="0" presId="urn:microsoft.com/office/officeart/2005/8/layout/bProcess3"/>
    <dgm:cxn modelId="{610805FF-CC36-46C2-A564-3AD001B556EA}" type="presOf" srcId="{ECF7510D-27B6-4D6A-8D0F-73EABADEC4DD}" destId="{04464BCF-AEA9-4FD7-A064-9DECE41BABC1}" srcOrd="0" destOrd="0" presId="urn:microsoft.com/office/officeart/2005/8/layout/bProcess3"/>
    <dgm:cxn modelId="{D2C037BA-939E-4465-A19D-BF098A48022B}" type="presParOf" srcId="{380FA479-4C26-4459-B22C-49F7BE8DE4F4}" destId="{ABFDDD30-6AF0-46D7-97D6-FB7361B5DA1B}" srcOrd="0" destOrd="0" presId="urn:microsoft.com/office/officeart/2005/8/layout/bProcess3"/>
    <dgm:cxn modelId="{BF5B3C70-7AD4-4188-836D-D1FC1781AE58}" type="presParOf" srcId="{380FA479-4C26-4459-B22C-49F7BE8DE4F4}" destId="{962D55D2-279F-4824-A062-CF6A2C74E3AA}" srcOrd="1" destOrd="0" presId="urn:microsoft.com/office/officeart/2005/8/layout/bProcess3"/>
    <dgm:cxn modelId="{A4F79DD6-BAB3-4BF0-81E6-8E114373DBFE}" type="presParOf" srcId="{962D55D2-279F-4824-A062-CF6A2C74E3AA}" destId="{D144AD6F-7C48-486B-AC3D-5B44B81F39C9}" srcOrd="0" destOrd="0" presId="urn:microsoft.com/office/officeart/2005/8/layout/bProcess3"/>
    <dgm:cxn modelId="{12DED9D8-2B07-472B-9822-E69E1E2ECD3A}" type="presParOf" srcId="{380FA479-4C26-4459-B22C-49F7BE8DE4F4}" destId="{5974E0EA-B241-4023-831A-E7D0459478C9}" srcOrd="2" destOrd="0" presId="urn:microsoft.com/office/officeart/2005/8/layout/bProcess3"/>
    <dgm:cxn modelId="{D05934C1-0248-43EB-A013-06512BD6D3D5}" type="presParOf" srcId="{380FA479-4C26-4459-B22C-49F7BE8DE4F4}" destId="{152D0EF2-AE8E-43E4-94B4-80EFD0F7AAD3}" srcOrd="3" destOrd="0" presId="urn:microsoft.com/office/officeart/2005/8/layout/bProcess3"/>
    <dgm:cxn modelId="{362C9AA0-7007-4E06-ADB3-CCD6FEC4CFDB}" type="presParOf" srcId="{152D0EF2-AE8E-43E4-94B4-80EFD0F7AAD3}" destId="{F776848E-8A9F-4FDC-9A0D-DF6570CA67FE}" srcOrd="0" destOrd="0" presId="urn:microsoft.com/office/officeart/2005/8/layout/bProcess3"/>
    <dgm:cxn modelId="{ABA8618C-A8B8-4A73-A7FE-12A23A85D759}" type="presParOf" srcId="{380FA479-4C26-4459-B22C-49F7BE8DE4F4}" destId="{04464BCF-AEA9-4FD7-A064-9DECE41BABC1}" srcOrd="4" destOrd="0" presId="urn:microsoft.com/office/officeart/2005/8/layout/bProcess3"/>
    <dgm:cxn modelId="{6EF85096-0DF0-42B2-8D4A-573ED2BF81C1}" type="presParOf" srcId="{380FA479-4C26-4459-B22C-49F7BE8DE4F4}" destId="{3C906472-D880-4585-96C2-804F5AEE1121}" srcOrd="5" destOrd="0" presId="urn:microsoft.com/office/officeart/2005/8/layout/bProcess3"/>
    <dgm:cxn modelId="{A053395E-1613-4BF8-AF28-4A7AB1F09B12}" type="presParOf" srcId="{3C906472-D880-4585-96C2-804F5AEE1121}" destId="{638259DB-B14B-4A20-BBC4-7FF310C535AB}" srcOrd="0" destOrd="0" presId="urn:microsoft.com/office/officeart/2005/8/layout/bProcess3"/>
    <dgm:cxn modelId="{2A675D71-78BA-44C7-A81C-A353665D2D8A}" type="presParOf" srcId="{380FA479-4C26-4459-B22C-49F7BE8DE4F4}" destId="{A69A90EB-39A9-4B6F-A971-BB6A1FB16C69}" srcOrd="6" destOrd="0" presId="urn:microsoft.com/office/officeart/2005/8/layout/bProcess3"/>
    <dgm:cxn modelId="{CBDECAA1-B695-4D0A-948F-280AD81415F7}" type="presParOf" srcId="{380FA479-4C26-4459-B22C-49F7BE8DE4F4}" destId="{E0D43725-8DAF-469C-8688-8A3E54F59145}" srcOrd="7" destOrd="0" presId="urn:microsoft.com/office/officeart/2005/8/layout/bProcess3"/>
    <dgm:cxn modelId="{DECDC2B1-53FB-47B1-8B21-9DF827E4481F}" type="presParOf" srcId="{E0D43725-8DAF-469C-8688-8A3E54F59145}" destId="{064195B1-FEC0-4FCB-8A38-AD2AE135746F}" srcOrd="0" destOrd="0" presId="urn:microsoft.com/office/officeart/2005/8/layout/bProcess3"/>
    <dgm:cxn modelId="{8F80CE9A-F716-461B-8239-E2F1C8F38201}" type="presParOf" srcId="{380FA479-4C26-4459-B22C-49F7BE8DE4F4}" destId="{C763CFF0-66E3-4AEA-8D97-648C7BA41049}" srcOrd="8" destOrd="0" presId="urn:microsoft.com/office/officeart/2005/8/layout/bProcess3"/>
    <dgm:cxn modelId="{14B66BF0-C9EA-45FE-A1C2-3EA1C7224A39}" type="presParOf" srcId="{380FA479-4C26-4459-B22C-49F7BE8DE4F4}" destId="{3BF82673-0EFC-4BD3-930D-7ED845F003D0}" srcOrd="9" destOrd="0" presId="urn:microsoft.com/office/officeart/2005/8/layout/bProcess3"/>
    <dgm:cxn modelId="{7D78C4E1-B3AA-4CFC-9D5E-62E43539ADF2}" type="presParOf" srcId="{3BF82673-0EFC-4BD3-930D-7ED845F003D0}" destId="{6BED683B-3EB6-4E4C-8538-E745F2B8A6C3}" srcOrd="0" destOrd="0" presId="urn:microsoft.com/office/officeart/2005/8/layout/bProcess3"/>
    <dgm:cxn modelId="{C6C5A9BC-64A0-4FE7-96CE-74CA0BA5E33A}" type="presParOf" srcId="{380FA479-4C26-4459-B22C-49F7BE8DE4F4}" destId="{F95A4B67-1358-432F-88B7-8814FA772F9E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898A858-20F3-45AA-BC18-C2B734D6D0B7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B56C99F2-0B13-4ED8-8E81-33F112ED233F}">
      <dgm:prSet phldrT="[Κείμενο]"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1. Προσβασιμότητα</a:t>
          </a:r>
        </a:p>
      </dgm:t>
    </dgm:pt>
    <dgm:pt modelId="{C3FACEF2-BF40-48F9-819F-43DF08A4D3CE}" type="sibTrans" cxnId="{A7E69FEF-E710-45B4-81D5-E66EBCC855C3}">
      <dgm:prSet/>
      <dgm:spPr/>
      <dgm:t>
        <a:bodyPr/>
        <a:lstStyle/>
        <a:p>
          <a:endParaRPr lang="el-GR"/>
        </a:p>
      </dgm:t>
    </dgm:pt>
    <dgm:pt modelId="{C367E127-2811-41DB-9A96-94199B0A07D4}" type="parTrans" cxnId="{A7E69FEF-E710-45B4-81D5-E66EBCC855C3}">
      <dgm:prSet/>
      <dgm:spPr/>
      <dgm:t>
        <a:bodyPr/>
        <a:lstStyle/>
        <a:p>
          <a:endParaRPr lang="el-GR"/>
        </a:p>
      </dgm:t>
    </dgm:pt>
    <dgm:pt modelId="{97861932-2765-46F7-B481-13A54B6EF2A9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2. Οργάνωση και συντονισμός της φροντίδας</a:t>
          </a:r>
        </a:p>
      </dgm:t>
    </dgm:pt>
    <dgm:pt modelId="{EFAAC18A-B367-4B7E-926B-ED61AEB394D9}" type="sibTrans" cxnId="{5AD000F8-BA13-4965-8F2C-BCEAA941B4B5}">
      <dgm:prSet/>
      <dgm:spPr/>
      <dgm:t>
        <a:bodyPr/>
        <a:lstStyle/>
        <a:p>
          <a:endParaRPr lang="el-GR"/>
        </a:p>
      </dgm:t>
    </dgm:pt>
    <dgm:pt modelId="{11A5680B-1D0F-4572-984A-4C782A8BD355}" type="parTrans" cxnId="{5AD000F8-BA13-4965-8F2C-BCEAA941B4B5}">
      <dgm:prSet/>
      <dgm:spPr/>
      <dgm:t>
        <a:bodyPr/>
        <a:lstStyle/>
        <a:p>
          <a:endParaRPr lang="el-GR"/>
        </a:p>
      </dgm:t>
    </dgm:pt>
    <dgm:pt modelId="{748BBDB6-49DC-441E-B8F3-3CE2D4B27A16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3. Ποιότητα φροντίδας και αλληλεπίδραση με το προσωπικό </a:t>
          </a:r>
          <a:r>
            <a:rPr lang="en-US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</a:t>
          </a:r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(επικοινωνία, ευγένεια και εμπιστοσύνη) </a:t>
          </a:r>
        </a:p>
      </dgm:t>
    </dgm:pt>
    <dgm:pt modelId="{64FDA900-2288-4186-8A78-B39F0D9D6A08}" type="sibTrans" cxnId="{182F7CBE-F647-42B4-BD2D-53212EC0DA26}">
      <dgm:prSet/>
      <dgm:spPr/>
      <dgm:t>
        <a:bodyPr/>
        <a:lstStyle/>
        <a:p>
          <a:endParaRPr lang="el-GR"/>
        </a:p>
      </dgm:t>
    </dgm:pt>
    <dgm:pt modelId="{CE53B35C-7784-4D9D-9EF7-FFEA78AC2FBA}" type="parTrans" cxnId="{182F7CBE-F647-42B4-BD2D-53212EC0DA26}">
      <dgm:prSet/>
      <dgm:spPr/>
      <dgm:t>
        <a:bodyPr/>
        <a:lstStyle/>
        <a:p>
          <a:endParaRPr lang="el-GR"/>
        </a:p>
      </dgm:t>
    </dgm:pt>
    <dgm:pt modelId="{CFDD09F7-45CE-4701-BF13-58BCB2607490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4. Υποστήριξη και συμμετοχή στη λήψη αποφάσεων</a:t>
          </a:r>
        </a:p>
      </dgm:t>
    </dgm:pt>
    <dgm:pt modelId="{A01C5A33-E326-4004-8807-0CA70122E4D2}" type="sibTrans" cxnId="{F240C2F8-2874-43FE-8414-DF5B70C7A49A}">
      <dgm:prSet/>
      <dgm:spPr/>
      <dgm:t>
        <a:bodyPr/>
        <a:lstStyle/>
        <a:p>
          <a:endParaRPr lang="el-GR"/>
        </a:p>
      </dgm:t>
    </dgm:pt>
    <dgm:pt modelId="{B9A04EC4-48EA-4DBC-B4D4-D93CEE1D9BE8}" type="parTrans" cxnId="{F240C2F8-2874-43FE-8414-DF5B70C7A49A}">
      <dgm:prSet/>
      <dgm:spPr/>
      <dgm:t>
        <a:bodyPr/>
        <a:lstStyle/>
        <a:p>
          <a:endParaRPr lang="el-GR"/>
        </a:p>
      </dgm:t>
    </dgm:pt>
    <dgm:pt modelId="{838F561B-8A12-4760-BBEF-6C76EF0B6BA6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5. Καθαριότητα, υγιεινή, σίτιση &amp; υλικοτεχνικές παροχές  </a:t>
          </a:r>
        </a:p>
      </dgm:t>
    </dgm:pt>
    <dgm:pt modelId="{B4064102-6DD5-43CD-9E29-EC22EA5CA485}" type="sibTrans" cxnId="{B32982B6-BD4A-4D2A-A4E1-2AB5A26538B4}">
      <dgm:prSet/>
      <dgm:spPr/>
      <dgm:t>
        <a:bodyPr/>
        <a:lstStyle/>
        <a:p>
          <a:endParaRPr lang="el-GR"/>
        </a:p>
      </dgm:t>
    </dgm:pt>
    <dgm:pt modelId="{395E9FBB-B6DC-4360-8F97-C6BF1A1D6882}" type="parTrans" cxnId="{B32982B6-BD4A-4D2A-A4E1-2AB5A26538B4}">
      <dgm:prSet/>
      <dgm:spPr/>
      <dgm:t>
        <a:bodyPr/>
        <a:lstStyle/>
        <a:p>
          <a:endParaRPr lang="el-GR"/>
        </a:p>
      </dgm:t>
    </dgm:pt>
    <dgm:pt modelId="{0E25854F-C3E6-475D-A995-BC84504DA4EB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6. Υποστήριξη και ενημέρωση κατά την έξοδο από το νοσοκομείο</a:t>
          </a:r>
        </a:p>
      </dgm:t>
    </dgm:pt>
    <dgm:pt modelId="{575A3706-7C65-42F3-A75F-7D4089B8201C}" type="sibTrans" cxnId="{67A14E49-8D93-4A95-B135-4FB3E8325373}">
      <dgm:prSet/>
      <dgm:spPr/>
      <dgm:t>
        <a:bodyPr/>
        <a:lstStyle/>
        <a:p>
          <a:endParaRPr lang="el-GR"/>
        </a:p>
      </dgm:t>
    </dgm:pt>
    <dgm:pt modelId="{478C6307-8F78-49A2-818A-E409AEF37C01}" type="parTrans" cxnId="{67A14E49-8D93-4A95-B135-4FB3E8325373}">
      <dgm:prSet/>
      <dgm:spPr/>
      <dgm:t>
        <a:bodyPr/>
        <a:lstStyle/>
        <a:p>
          <a:endParaRPr lang="el-GR"/>
        </a:p>
      </dgm:t>
    </dgm:pt>
    <dgm:pt modelId="{43CDF159-12B3-47D6-B231-ECAD991A853B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7. Η γνώση ύπαρξης των Γ.Π.Δ.Λ.Υ.Υ. στα νοσοκομεία και η αποτελεσματικότητα εξυπηρέτησης</a:t>
          </a:r>
        </a:p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CBAAD69B-040F-4694-ACA9-CC29309854E8}" type="sibTrans" cxnId="{E608A0AD-9A57-4AB6-A466-B9DF2FEE46AA}">
      <dgm:prSet/>
      <dgm:spPr/>
      <dgm:t>
        <a:bodyPr/>
        <a:lstStyle/>
        <a:p>
          <a:endParaRPr lang="el-GR"/>
        </a:p>
      </dgm:t>
    </dgm:pt>
    <dgm:pt modelId="{67221717-208C-4FDF-B151-F0A6477753CE}" type="parTrans" cxnId="{E608A0AD-9A57-4AB6-A466-B9DF2FEE46AA}">
      <dgm:prSet/>
      <dgm:spPr/>
      <dgm:t>
        <a:bodyPr/>
        <a:lstStyle/>
        <a:p>
          <a:endParaRPr lang="el-GR"/>
        </a:p>
      </dgm:t>
    </dgm:pt>
    <dgm:pt modelId="{2CCDB571-B75B-4B51-B740-FE4982F9FF2E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8. Γενική / συνολική αξιολόγηση της παρεχόμενης φροντίδας </a:t>
          </a:r>
        </a:p>
      </dgm:t>
    </dgm:pt>
    <dgm:pt modelId="{11B59F75-AA18-461C-BDE5-4F791E184D85}" type="sibTrans" cxnId="{74618BFA-C151-4FCC-A4DA-0B68E0042B05}">
      <dgm:prSet/>
      <dgm:spPr/>
      <dgm:t>
        <a:bodyPr/>
        <a:lstStyle/>
        <a:p>
          <a:endParaRPr lang="el-GR"/>
        </a:p>
      </dgm:t>
    </dgm:pt>
    <dgm:pt modelId="{FA7EC0DD-CCF0-4AE8-B1CD-49BAF4172B78}" type="parTrans" cxnId="{74618BFA-C151-4FCC-A4DA-0B68E0042B05}">
      <dgm:prSet/>
      <dgm:spPr/>
      <dgm:t>
        <a:bodyPr/>
        <a:lstStyle/>
        <a:p>
          <a:endParaRPr lang="el-GR"/>
        </a:p>
      </dgm:t>
    </dgm:pt>
    <dgm:pt modelId="{3574583A-DE23-456B-BEA4-4874CB3C1BCE}" type="pres">
      <dgm:prSet presAssocID="{A898A858-20F3-45AA-BC18-C2B734D6D0B7}" presName="linear" presStyleCnt="0">
        <dgm:presLayoutVars>
          <dgm:animLvl val="lvl"/>
          <dgm:resizeHandles val="exact"/>
        </dgm:presLayoutVars>
      </dgm:prSet>
      <dgm:spPr/>
    </dgm:pt>
    <dgm:pt modelId="{53BC18A3-0C12-4BF4-93E0-A79F644BC06C}" type="pres">
      <dgm:prSet presAssocID="{B56C99F2-0B13-4ED8-8E81-33F112ED233F}" presName="parentText" presStyleLbl="node1" presStyleIdx="0" presStyleCnt="8" custLinFactY="-18170" custLinFactNeighborX="-116" custLinFactNeighborY="-100000">
        <dgm:presLayoutVars>
          <dgm:chMax val="0"/>
          <dgm:bulletEnabled val="1"/>
        </dgm:presLayoutVars>
      </dgm:prSet>
      <dgm:spPr/>
    </dgm:pt>
    <dgm:pt modelId="{2925DEB7-1AED-4294-A21F-D168C5585DDC}" type="pres">
      <dgm:prSet presAssocID="{C3FACEF2-BF40-48F9-819F-43DF08A4D3CE}" presName="spacer" presStyleCnt="0"/>
      <dgm:spPr/>
    </dgm:pt>
    <dgm:pt modelId="{0F40F876-19B7-46E3-A2A4-A72C921AC581}" type="pres">
      <dgm:prSet presAssocID="{97861932-2765-46F7-B481-13A54B6EF2A9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5548718D-CD8B-43E0-97B2-2066B595740B}" type="pres">
      <dgm:prSet presAssocID="{EFAAC18A-B367-4B7E-926B-ED61AEB394D9}" presName="spacer" presStyleCnt="0"/>
      <dgm:spPr/>
    </dgm:pt>
    <dgm:pt modelId="{96AC1B7B-D808-4BC3-9B95-5BFCA14B0D40}" type="pres">
      <dgm:prSet presAssocID="{748BBDB6-49DC-441E-B8F3-3CE2D4B27A1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B63DC4A-2C1B-45B6-849F-61B347B48B03}" type="pres">
      <dgm:prSet presAssocID="{64FDA900-2288-4186-8A78-B39F0D9D6A08}" presName="spacer" presStyleCnt="0"/>
      <dgm:spPr/>
    </dgm:pt>
    <dgm:pt modelId="{FA712B7E-6A4A-4179-AD94-1F9E39609A67}" type="pres">
      <dgm:prSet presAssocID="{CFDD09F7-45CE-4701-BF13-58BCB260749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B589C8D-D89D-4EF3-A4F1-835AD78ED3F6}" type="pres">
      <dgm:prSet presAssocID="{A01C5A33-E326-4004-8807-0CA70122E4D2}" presName="spacer" presStyleCnt="0"/>
      <dgm:spPr/>
    </dgm:pt>
    <dgm:pt modelId="{EF6CEF04-4D15-4B25-A291-65EC51D60421}" type="pres">
      <dgm:prSet presAssocID="{838F561B-8A12-4760-BBEF-6C76EF0B6BA6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C3596A24-14BC-4A4C-B2EF-09475F99A8D3}" type="pres">
      <dgm:prSet presAssocID="{B4064102-6DD5-43CD-9E29-EC22EA5CA485}" presName="spacer" presStyleCnt="0"/>
      <dgm:spPr/>
    </dgm:pt>
    <dgm:pt modelId="{721B2EBE-1879-4EAD-B0C6-98E3E25F2E92}" type="pres">
      <dgm:prSet presAssocID="{0E25854F-C3E6-475D-A995-BC84504DA4E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0EEF0DC9-6579-4DCB-A4BA-E320C26D7C0A}" type="pres">
      <dgm:prSet presAssocID="{575A3706-7C65-42F3-A75F-7D4089B8201C}" presName="spacer" presStyleCnt="0"/>
      <dgm:spPr/>
    </dgm:pt>
    <dgm:pt modelId="{A9A6488E-A918-4EE4-A067-56861648280D}" type="pres">
      <dgm:prSet presAssocID="{43CDF159-12B3-47D6-B231-ECAD991A853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2509162-8A9F-4711-A781-D6686F53AF7C}" type="pres">
      <dgm:prSet presAssocID="{CBAAD69B-040F-4694-ACA9-CC29309854E8}" presName="spacer" presStyleCnt="0"/>
      <dgm:spPr/>
    </dgm:pt>
    <dgm:pt modelId="{0E9FA312-4CAA-4843-85AA-14408658E795}" type="pres">
      <dgm:prSet presAssocID="{2CCDB571-B75B-4B51-B740-FE4982F9FF2E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1BA780C-C0CC-4129-A614-9E468A1921F9}" type="presOf" srcId="{748BBDB6-49DC-441E-B8F3-3CE2D4B27A16}" destId="{96AC1B7B-D808-4BC3-9B95-5BFCA14B0D40}" srcOrd="0" destOrd="0" presId="urn:microsoft.com/office/officeart/2005/8/layout/vList2"/>
    <dgm:cxn modelId="{277A0E1F-3608-4821-9127-2170A79E732A}" type="presOf" srcId="{2CCDB571-B75B-4B51-B740-FE4982F9FF2E}" destId="{0E9FA312-4CAA-4843-85AA-14408658E795}" srcOrd="0" destOrd="0" presId="urn:microsoft.com/office/officeart/2005/8/layout/vList2"/>
    <dgm:cxn modelId="{65FEC527-514F-4EA9-8915-A5FC527800E0}" type="presOf" srcId="{CFDD09F7-45CE-4701-BF13-58BCB2607490}" destId="{FA712B7E-6A4A-4179-AD94-1F9E39609A67}" srcOrd="0" destOrd="0" presId="urn:microsoft.com/office/officeart/2005/8/layout/vList2"/>
    <dgm:cxn modelId="{4461BA29-9825-4023-B5CD-61B57378674B}" type="presOf" srcId="{43CDF159-12B3-47D6-B231-ECAD991A853B}" destId="{A9A6488E-A918-4EE4-A067-56861648280D}" srcOrd="0" destOrd="0" presId="urn:microsoft.com/office/officeart/2005/8/layout/vList2"/>
    <dgm:cxn modelId="{0BBCD42C-C8E7-4FFE-904A-14E67D4E9A7E}" type="presOf" srcId="{0E25854F-C3E6-475D-A995-BC84504DA4EB}" destId="{721B2EBE-1879-4EAD-B0C6-98E3E25F2E92}" srcOrd="0" destOrd="0" presId="urn:microsoft.com/office/officeart/2005/8/layout/vList2"/>
    <dgm:cxn modelId="{67A14E49-8D93-4A95-B135-4FB3E8325373}" srcId="{A898A858-20F3-45AA-BC18-C2B734D6D0B7}" destId="{0E25854F-C3E6-475D-A995-BC84504DA4EB}" srcOrd="5" destOrd="0" parTransId="{478C6307-8F78-49A2-818A-E409AEF37C01}" sibTransId="{575A3706-7C65-42F3-A75F-7D4089B8201C}"/>
    <dgm:cxn modelId="{D254E461-BD11-4E37-8225-6171857BBB67}" type="presOf" srcId="{B56C99F2-0B13-4ED8-8E81-33F112ED233F}" destId="{53BC18A3-0C12-4BF4-93E0-A79F644BC06C}" srcOrd="0" destOrd="0" presId="urn:microsoft.com/office/officeart/2005/8/layout/vList2"/>
    <dgm:cxn modelId="{039CF575-3FD0-4A06-93F5-D672DDDC5ED7}" type="presOf" srcId="{838F561B-8A12-4760-BBEF-6C76EF0B6BA6}" destId="{EF6CEF04-4D15-4B25-A291-65EC51D60421}" srcOrd="0" destOrd="0" presId="urn:microsoft.com/office/officeart/2005/8/layout/vList2"/>
    <dgm:cxn modelId="{02C9C478-FCB7-4D9B-A069-AFBB960E8E23}" type="presOf" srcId="{A898A858-20F3-45AA-BC18-C2B734D6D0B7}" destId="{3574583A-DE23-456B-BEA4-4874CB3C1BCE}" srcOrd="0" destOrd="0" presId="urn:microsoft.com/office/officeart/2005/8/layout/vList2"/>
    <dgm:cxn modelId="{701B5996-6324-4D1B-8D31-F5A2AAEAE91F}" type="presOf" srcId="{97861932-2765-46F7-B481-13A54B6EF2A9}" destId="{0F40F876-19B7-46E3-A2A4-A72C921AC581}" srcOrd="0" destOrd="0" presId="urn:microsoft.com/office/officeart/2005/8/layout/vList2"/>
    <dgm:cxn modelId="{E608A0AD-9A57-4AB6-A466-B9DF2FEE46AA}" srcId="{A898A858-20F3-45AA-BC18-C2B734D6D0B7}" destId="{43CDF159-12B3-47D6-B231-ECAD991A853B}" srcOrd="6" destOrd="0" parTransId="{67221717-208C-4FDF-B151-F0A6477753CE}" sibTransId="{CBAAD69B-040F-4694-ACA9-CC29309854E8}"/>
    <dgm:cxn modelId="{B32982B6-BD4A-4D2A-A4E1-2AB5A26538B4}" srcId="{A898A858-20F3-45AA-BC18-C2B734D6D0B7}" destId="{838F561B-8A12-4760-BBEF-6C76EF0B6BA6}" srcOrd="4" destOrd="0" parTransId="{395E9FBB-B6DC-4360-8F97-C6BF1A1D6882}" sibTransId="{B4064102-6DD5-43CD-9E29-EC22EA5CA485}"/>
    <dgm:cxn modelId="{182F7CBE-F647-42B4-BD2D-53212EC0DA26}" srcId="{A898A858-20F3-45AA-BC18-C2B734D6D0B7}" destId="{748BBDB6-49DC-441E-B8F3-3CE2D4B27A16}" srcOrd="2" destOrd="0" parTransId="{CE53B35C-7784-4D9D-9EF7-FFEA78AC2FBA}" sibTransId="{64FDA900-2288-4186-8A78-B39F0D9D6A08}"/>
    <dgm:cxn modelId="{A7E69FEF-E710-45B4-81D5-E66EBCC855C3}" srcId="{A898A858-20F3-45AA-BC18-C2B734D6D0B7}" destId="{B56C99F2-0B13-4ED8-8E81-33F112ED233F}" srcOrd="0" destOrd="0" parTransId="{C367E127-2811-41DB-9A96-94199B0A07D4}" sibTransId="{C3FACEF2-BF40-48F9-819F-43DF08A4D3CE}"/>
    <dgm:cxn modelId="{5AD000F8-BA13-4965-8F2C-BCEAA941B4B5}" srcId="{A898A858-20F3-45AA-BC18-C2B734D6D0B7}" destId="{97861932-2765-46F7-B481-13A54B6EF2A9}" srcOrd="1" destOrd="0" parTransId="{11A5680B-1D0F-4572-984A-4C782A8BD355}" sibTransId="{EFAAC18A-B367-4B7E-926B-ED61AEB394D9}"/>
    <dgm:cxn modelId="{F240C2F8-2874-43FE-8414-DF5B70C7A49A}" srcId="{A898A858-20F3-45AA-BC18-C2B734D6D0B7}" destId="{CFDD09F7-45CE-4701-BF13-58BCB2607490}" srcOrd="3" destOrd="0" parTransId="{B9A04EC4-48EA-4DBC-B4D4-D93CEE1D9BE8}" sibTransId="{A01C5A33-E326-4004-8807-0CA70122E4D2}"/>
    <dgm:cxn modelId="{74618BFA-C151-4FCC-A4DA-0B68E0042B05}" srcId="{A898A858-20F3-45AA-BC18-C2B734D6D0B7}" destId="{2CCDB571-B75B-4B51-B740-FE4982F9FF2E}" srcOrd="7" destOrd="0" parTransId="{FA7EC0DD-CCF0-4AE8-B1CD-49BAF4172B78}" sibTransId="{11B59F75-AA18-461C-BDE5-4F791E184D85}"/>
    <dgm:cxn modelId="{7BFC1498-3794-4F3B-9CBD-5DCA582E27E1}" type="presParOf" srcId="{3574583A-DE23-456B-BEA4-4874CB3C1BCE}" destId="{53BC18A3-0C12-4BF4-93E0-A79F644BC06C}" srcOrd="0" destOrd="0" presId="urn:microsoft.com/office/officeart/2005/8/layout/vList2"/>
    <dgm:cxn modelId="{F5012B1D-9E34-4366-A060-E450B695213A}" type="presParOf" srcId="{3574583A-DE23-456B-BEA4-4874CB3C1BCE}" destId="{2925DEB7-1AED-4294-A21F-D168C5585DDC}" srcOrd="1" destOrd="0" presId="urn:microsoft.com/office/officeart/2005/8/layout/vList2"/>
    <dgm:cxn modelId="{A803DB5C-2F4D-4C51-BAC9-BF07C91E6A92}" type="presParOf" srcId="{3574583A-DE23-456B-BEA4-4874CB3C1BCE}" destId="{0F40F876-19B7-46E3-A2A4-A72C921AC581}" srcOrd="2" destOrd="0" presId="urn:microsoft.com/office/officeart/2005/8/layout/vList2"/>
    <dgm:cxn modelId="{F35F482C-E468-4BD8-BD8C-30D3E87A3EDE}" type="presParOf" srcId="{3574583A-DE23-456B-BEA4-4874CB3C1BCE}" destId="{5548718D-CD8B-43E0-97B2-2066B595740B}" srcOrd="3" destOrd="0" presId="urn:microsoft.com/office/officeart/2005/8/layout/vList2"/>
    <dgm:cxn modelId="{49C910C7-D117-4BC3-8C29-7A7ADB340E27}" type="presParOf" srcId="{3574583A-DE23-456B-BEA4-4874CB3C1BCE}" destId="{96AC1B7B-D808-4BC3-9B95-5BFCA14B0D40}" srcOrd="4" destOrd="0" presId="urn:microsoft.com/office/officeart/2005/8/layout/vList2"/>
    <dgm:cxn modelId="{96496146-44CA-4339-8841-A40BA8333707}" type="presParOf" srcId="{3574583A-DE23-456B-BEA4-4874CB3C1BCE}" destId="{DB63DC4A-2C1B-45B6-849F-61B347B48B03}" srcOrd="5" destOrd="0" presId="urn:microsoft.com/office/officeart/2005/8/layout/vList2"/>
    <dgm:cxn modelId="{800A6226-80A6-450A-86B2-C74CB1ECEF82}" type="presParOf" srcId="{3574583A-DE23-456B-BEA4-4874CB3C1BCE}" destId="{FA712B7E-6A4A-4179-AD94-1F9E39609A67}" srcOrd="6" destOrd="0" presId="urn:microsoft.com/office/officeart/2005/8/layout/vList2"/>
    <dgm:cxn modelId="{F1B27A77-6D41-4C99-9C26-C64DC205A70A}" type="presParOf" srcId="{3574583A-DE23-456B-BEA4-4874CB3C1BCE}" destId="{BB589C8D-D89D-4EF3-A4F1-835AD78ED3F6}" srcOrd="7" destOrd="0" presId="urn:microsoft.com/office/officeart/2005/8/layout/vList2"/>
    <dgm:cxn modelId="{A0187795-7634-414D-9067-18957DECCAEF}" type="presParOf" srcId="{3574583A-DE23-456B-BEA4-4874CB3C1BCE}" destId="{EF6CEF04-4D15-4B25-A291-65EC51D60421}" srcOrd="8" destOrd="0" presId="urn:microsoft.com/office/officeart/2005/8/layout/vList2"/>
    <dgm:cxn modelId="{39B877EA-E06C-4933-AB9B-4269C8495792}" type="presParOf" srcId="{3574583A-DE23-456B-BEA4-4874CB3C1BCE}" destId="{C3596A24-14BC-4A4C-B2EF-09475F99A8D3}" srcOrd="9" destOrd="0" presId="urn:microsoft.com/office/officeart/2005/8/layout/vList2"/>
    <dgm:cxn modelId="{1C30027E-E25E-4E5C-925B-619DC82A3E16}" type="presParOf" srcId="{3574583A-DE23-456B-BEA4-4874CB3C1BCE}" destId="{721B2EBE-1879-4EAD-B0C6-98E3E25F2E92}" srcOrd="10" destOrd="0" presId="urn:microsoft.com/office/officeart/2005/8/layout/vList2"/>
    <dgm:cxn modelId="{7B19864F-4297-4929-A676-28E514C833D8}" type="presParOf" srcId="{3574583A-DE23-456B-BEA4-4874CB3C1BCE}" destId="{0EEF0DC9-6579-4DCB-A4BA-E320C26D7C0A}" srcOrd="11" destOrd="0" presId="urn:microsoft.com/office/officeart/2005/8/layout/vList2"/>
    <dgm:cxn modelId="{3C10B504-09BA-4117-B3B6-C0CC815A309E}" type="presParOf" srcId="{3574583A-DE23-456B-BEA4-4874CB3C1BCE}" destId="{A9A6488E-A918-4EE4-A067-56861648280D}" srcOrd="12" destOrd="0" presId="urn:microsoft.com/office/officeart/2005/8/layout/vList2"/>
    <dgm:cxn modelId="{AE43DE37-B01E-4E6A-9A33-8AF0B824000E}" type="presParOf" srcId="{3574583A-DE23-456B-BEA4-4874CB3C1BCE}" destId="{72509162-8A9F-4711-A781-D6686F53AF7C}" srcOrd="13" destOrd="0" presId="urn:microsoft.com/office/officeart/2005/8/layout/vList2"/>
    <dgm:cxn modelId="{7D77D45B-018E-4623-8C22-B426F5191038}" type="presParOf" srcId="{3574583A-DE23-456B-BEA4-4874CB3C1BCE}" destId="{0E9FA312-4CAA-4843-85AA-14408658E79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E8114D7-F526-47E8-9A46-6AC8E357F6E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D3820DEF-DF1C-4AF4-BF6A-25C23E2B1D9C}">
      <dgm:prSet phldrT="[Κείμενο]" custT="1"/>
      <dgm:spPr/>
      <dgm:t>
        <a:bodyPr/>
        <a:lstStyle/>
        <a:p>
          <a:pPr algn="ctr"/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Αποτελέσματα διαθέσιμα ανά ηλικιακή ομάδα στην πλατφόρμα πληροφόρησης του Υπουργείου Υγείας.</a:t>
          </a:r>
        </a:p>
      </dgm:t>
    </dgm:pt>
    <dgm:pt modelId="{B48E45A4-7D21-4506-8698-D0FB134838D0}" type="parTrans" cxnId="{1212959C-94BD-4044-BB49-20563AD7FD0D}">
      <dgm:prSet/>
      <dgm:spPr/>
      <dgm:t>
        <a:bodyPr/>
        <a:lstStyle/>
        <a:p>
          <a:endParaRPr lang="el-GR"/>
        </a:p>
      </dgm:t>
    </dgm:pt>
    <dgm:pt modelId="{0984D41B-4B11-49AE-B8FB-87D98CD1B107}" type="sibTrans" cxnId="{1212959C-94BD-4044-BB49-20563AD7FD0D}">
      <dgm:prSet/>
      <dgm:spPr/>
      <dgm:t>
        <a:bodyPr/>
        <a:lstStyle/>
        <a:p>
          <a:endParaRPr lang="el-GR"/>
        </a:p>
      </dgm:t>
    </dgm:pt>
    <dgm:pt modelId="{D4BDA0CC-A710-4759-8711-56EED945E04A}">
      <dgm:prSet phldrT="[Κείμενο]" custT="1"/>
      <dgm:spPr/>
      <dgm:t>
        <a:bodyPr/>
        <a:lstStyle/>
        <a:p>
          <a:pPr algn="ctr"/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Συγκριτική ανάλυση μεταξύ διαφορετικών ηλικιακών ομάδων.</a:t>
          </a:r>
        </a:p>
      </dgm:t>
    </dgm:pt>
    <dgm:pt modelId="{28FBF375-548C-46FF-97F7-87320856D934}" type="parTrans" cxnId="{D45BB7BB-EEDB-44E0-8346-61F986E900B8}">
      <dgm:prSet/>
      <dgm:spPr/>
      <dgm:t>
        <a:bodyPr/>
        <a:lstStyle/>
        <a:p>
          <a:endParaRPr lang="el-GR"/>
        </a:p>
      </dgm:t>
    </dgm:pt>
    <dgm:pt modelId="{9C65E35D-F242-439A-A5D1-F66A35F49806}" type="sibTrans" cxnId="{D45BB7BB-EEDB-44E0-8346-61F986E900B8}">
      <dgm:prSet/>
      <dgm:spPr/>
      <dgm:t>
        <a:bodyPr/>
        <a:lstStyle/>
        <a:p>
          <a:endParaRPr lang="el-GR"/>
        </a:p>
      </dgm:t>
    </dgm:pt>
    <dgm:pt modelId="{1FC418F0-6D3E-440E-89D7-EA7779E5BD4D}">
      <dgm:prSet phldrT="[Κείμενο]" custT="1"/>
      <dgm:spPr/>
      <dgm:t>
        <a:bodyPr/>
        <a:lstStyle/>
        <a:p>
          <a:pPr algn="ctr"/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Στοχευμένες παρεμβάσεις, καθώς οι ανάγκες των παιδιατρικών ασθενών διαφοροποιούνται ανά ηλικία.</a:t>
          </a:r>
        </a:p>
      </dgm:t>
    </dgm:pt>
    <dgm:pt modelId="{790C7390-749A-4912-ACCA-FDBE0C5AC1A7}" type="parTrans" cxnId="{96638574-AEDE-4BE5-A02C-2725F0CC4A89}">
      <dgm:prSet/>
      <dgm:spPr/>
      <dgm:t>
        <a:bodyPr/>
        <a:lstStyle/>
        <a:p>
          <a:endParaRPr lang="el-GR"/>
        </a:p>
      </dgm:t>
    </dgm:pt>
    <dgm:pt modelId="{2DA8934C-D68B-4B44-ADF3-0604A4403412}" type="sibTrans" cxnId="{96638574-AEDE-4BE5-A02C-2725F0CC4A89}">
      <dgm:prSet/>
      <dgm:spPr/>
      <dgm:t>
        <a:bodyPr/>
        <a:lstStyle/>
        <a:p>
          <a:endParaRPr lang="el-GR"/>
        </a:p>
      </dgm:t>
    </dgm:pt>
    <dgm:pt modelId="{3BCAEAB7-1A7F-42DA-A5F8-23B970CCE82E}" type="pres">
      <dgm:prSet presAssocID="{9E8114D7-F526-47E8-9A46-6AC8E357F6EA}" presName="linear" presStyleCnt="0">
        <dgm:presLayoutVars>
          <dgm:animLvl val="lvl"/>
          <dgm:resizeHandles val="exact"/>
        </dgm:presLayoutVars>
      </dgm:prSet>
      <dgm:spPr/>
    </dgm:pt>
    <dgm:pt modelId="{85487FCB-30B2-4D23-AA49-5A716DE73267}" type="pres">
      <dgm:prSet presAssocID="{D3820DEF-DF1C-4AF4-BF6A-25C23E2B1D9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B9707EC-1025-4520-A22A-5BB5836682B2}" type="pres">
      <dgm:prSet presAssocID="{0984D41B-4B11-49AE-B8FB-87D98CD1B107}" presName="spacer" presStyleCnt="0"/>
      <dgm:spPr/>
    </dgm:pt>
    <dgm:pt modelId="{94886871-B4F6-4F67-A54B-3D92F45B57B6}" type="pres">
      <dgm:prSet presAssocID="{D4BDA0CC-A710-4759-8711-56EED945E04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E048F95-9656-4133-AEDC-8C0C7EDEB8E1}" type="pres">
      <dgm:prSet presAssocID="{9C65E35D-F242-439A-A5D1-F66A35F49806}" presName="spacer" presStyleCnt="0"/>
      <dgm:spPr/>
    </dgm:pt>
    <dgm:pt modelId="{BA855F62-37D8-4D39-A422-BFCFC7420BD1}" type="pres">
      <dgm:prSet presAssocID="{1FC418F0-6D3E-440E-89D7-EA7779E5BD4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9118473-E852-4C88-91FD-E567456EC849}" type="presOf" srcId="{9E8114D7-F526-47E8-9A46-6AC8E357F6EA}" destId="{3BCAEAB7-1A7F-42DA-A5F8-23B970CCE82E}" srcOrd="0" destOrd="0" presId="urn:microsoft.com/office/officeart/2005/8/layout/vList2"/>
    <dgm:cxn modelId="{96638574-AEDE-4BE5-A02C-2725F0CC4A89}" srcId="{9E8114D7-F526-47E8-9A46-6AC8E357F6EA}" destId="{1FC418F0-6D3E-440E-89D7-EA7779E5BD4D}" srcOrd="2" destOrd="0" parTransId="{790C7390-749A-4912-ACCA-FDBE0C5AC1A7}" sibTransId="{2DA8934C-D68B-4B44-ADF3-0604A4403412}"/>
    <dgm:cxn modelId="{45D3877F-D998-400A-A0D3-556247D0D0C4}" type="presOf" srcId="{D4BDA0CC-A710-4759-8711-56EED945E04A}" destId="{94886871-B4F6-4F67-A54B-3D92F45B57B6}" srcOrd="0" destOrd="0" presId="urn:microsoft.com/office/officeart/2005/8/layout/vList2"/>
    <dgm:cxn modelId="{1212959C-94BD-4044-BB49-20563AD7FD0D}" srcId="{9E8114D7-F526-47E8-9A46-6AC8E357F6EA}" destId="{D3820DEF-DF1C-4AF4-BF6A-25C23E2B1D9C}" srcOrd="0" destOrd="0" parTransId="{B48E45A4-7D21-4506-8698-D0FB134838D0}" sibTransId="{0984D41B-4B11-49AE-B8FB-87D98CD1B107}"/>
    <dgm:cxn modelId="{EC903CA5-209B-4FF8-BD26-5C98FFC15813}" type="presOf" srcId="{D3820DEF-DF1C-4AF4-BF6A-25C23E2B1D9C}" destId="{85487FCB-30B2-4D23-AA49-5A716DE73267}" srcOrd="0" destOrd="0" presId="urn:microsoft.com/office/officeart/2005/8/layout/vList2"/>
    <dgm:cxn modelId="{D45BB7BB-EEDB-44E0-8346-61F986E900B8}" srcId="{9E8114D7-F526-47E8-9A46-6AC8E357F6EA}" destId="{D4BDA0CC-A710-4759-8711-56EED945E04A}" srcOrd="1" destOrd="0" parTransId="{28FBF375-548C-46FF-97F7-87320856D934}" sibTransId="{9C65E35D-F242-439A-A5D1-F66A35F49806}"/>
    <dgm:cxn modelId="{69B688EB-A63C-4610-A2F6-3E8CB8C42C4D}" type="presOf" srcId="{1FC418F0-6D3E-440E-89D7-EA7779E5BD4D}" destId="{BA855F62-37D8-4D39-A422-BFCFC7420BD1}" srcOrd="0" destOrd="0" presId="urn:microsoft.com/office/officeart/2005/8/layout/vList2"/>
    <dgm:cxn modelId="{C9590BAD-6F63-4336-B1BB-5E39605C134F}" type="presParOf" srcId="{3BCAEAB7-1A7F-42DA-A5F8-23B970CCE82E}" destId="{85487FCB-30B2-4D23-AA49-5A716DE73267}" srcOrd="0" destOrd="0" presId="urn:microsoft.com/office/officeart/2005/8/layout/vList2"/>
    <dgm:cxn modelId="{5B23E2F0-331E-48B9-9DE6-632B1EFA5E50}" type="presParOf" srcId="{3BCAEAB7-1A7F-42DA-A5F8-23B970CCE82E}" destId="{3B9707EC-1025-4520-A22A-5BB5836682B2}" srcOrd="1" destOrd="0" presId="urn:microsoft.com/office/officeart/2005/8/layout/vList2"/>
    <dgm:cxn modelId="{D83370D7-7A94-4B73-9072-D19DACF195AF}" type="presParOf" srcId="{3BCAEAB7-1A7F-42DA-A5F8-23B970CCE82E}" destId="{94886871-B4F6-4F67-A54B-3D92F45B57B6}" srcOrd="2" destOrd="0" presId="urn:microsoft.com/office/officeart/2005/8/layout/vList2"/>
    <dgm:cxn modelId="{7FDEDEE4-3FEC-4135-B212-3563038AC715}" type="presParOf" srcId="{3BCAEAB7-1A7F-42DA-A5F8-23B970CCE82E}" destId="{4E048F95-9656-4133-AEDC-8C0C7EDEB8E1}" srcOrd="3" destOrd="0" presId="urn:microsoft.com/office/officeart/2005/8/layout/vList2"/>
    <dgm:cxn modelId="{9AB82AEA-D353-47FC-87F9-FB09C49D42FB}" type="presParOf" srcId="{3BCAEAB7-1A7F-42DA-A5F8-23B970CCE82E}" destId="{BA855F62-37D8-4D39-A422-BFCFC7420BD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336B3F-2697-42FC-AC67-82F14061C415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4C509E56-9D0D-41FE-81F7-5F177423F3FF}">
      <dgm:prSet phldrT="[Κείμενο]"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Οι ογκολογικοί ασθενείς συνιστούν ιδιαίτερη ομάδα, με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αυξημένες και πολυδιάστατες ανάγκες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καθ’ όλη τη διάρκεια της θεραπευτικής τους πορείας. </a:t>
          </a:r>
        </a:p>
      </dgm:t>
    </dgm:pt>
    <dgm:pt modelId="{582693D8-F4E1-403E-99C3-5B8996037585}" type="parTrans" cxnId="{B9702975-DDB5-465B-B9C1-A394CDC6333F}">
      <dgm:prSet/>
      <dgm:spPr/>
      <dgm:t>
        <a:bodyPr/>
        <a:lstStyle/>
        <a:p>
          <a:endParaRPr lang="el-GR"/>
        </a:p>
      </dgm:t>
    </dgm:pt>
    <dgm:pt modelId="{A208FE3E-9FCF-46D3-A87A-99D8864CE692}" type="sibTrans" cxnId="{B9702975-DDB5-465B-B9C1-A394CDC6333F}">
      <dgm:prSet/>
      <dgm:spPr/>
      <dgm:t>
        <a:bodyPr/>
        <a:lstStyle/>
        <a:p>
          <a:endParaRPr lang="el-GR"/>
        </a:p>
      </dgm:t>
    </dgm:pt>
    <dgm:pt modelId="{E5C747BB-A765-440C-B3B6-583C8AD5D98E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Η φροντίδα τους χαρακτηρίζεται από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πολύπλοκες θεραπευτικές διαδρομές</a:t>
          </a:r>
          <a:r>
            <a:rPr lang="el-G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και την εμπλοκή πολλών επαγγελματιών υγείας.  </a:t>
          </a:r>
        </a:p>
      </dgm:t>
    </dgm:pt>
    <dgm:pt modelId="{570D8497-FE66-4BE5-ACB7-237FC503CF50}" type="parTrans" cxnId="{E2D6CCA6-C5DB-49AF-8C93-C99C64F692A4}">
      <dgm:prSet/>
      <dgm:spPr/>
      <dgm:t>
        <a:bodyPr/>
        <a:lstStyle/>
        <a:p>
          <a:endParaRPr lang="el-GR"/>
        </a:p>
      </dgm:t>
    </dgm:pt>
    <dgm:pt modelId="{53D1EAEE-F247-41D0-8572-B582840B83FA}" type="sibTrans" cxnId="{E2D6CCA6-C5DB-49AF-8C93-C99C64F692A4}">
      <dgm:prSet/>
      <dgm:spPr/>
      <dgm:t>
        <a:bodyPr/>
        <a:lstStyle/>
        <a:p>
          <a:endParaRPr lang="el-GR"/>
        </a:p>
      </dgm:t>
    </dgm:pt>
    <dgm:pt modelId="{BD8107E7-9179-4599-8D42-BE3E5FBC7DA4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Οι ογκολογικοί ασθενείς συνήθως αντιμετωπίζουν σημαντική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σωματική επιβάρυνση</a:t>
          </a:r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, όπως πόνο, κόπωση και λειτουργικούς περιορισμούς, καθώς και έντονη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ψυχολογική καταπόνηση. </a:t>
          </a:r>
          <a:endParaRPr lang="el-GR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F3872D1-F1A8-43A3-A557-0C510E13662B}" type="parTrans" cxnId="{A62F309C-F902-4865-8EC2-A01600EDD7ED}">
      <dgm:prSet/>
      <dgm:spPr/>
      <dgm:t>
        <a:bodyPr/>
        <a:lstStyle/>
        <a:p>
          <a:endParaRPr lang="el-GR"/>
        </a:p>
      </dgm:t>
    </dgm:pt>
    <dgm:pt modelId="{0DBDAD22-BBE3-421F-8049-07A2CCA7B102}" type="sibTrans" cxnId="{A62F309C-F902-4865-8EC2-A01600EDD7ED}">
      <dgm:prSet/>
      <dgm:spPr/>
      <dgm:t>
        <a:bodyPr/>
        <a:lstStyle/>
        <a:p>
          <a:endParaRPr lang="el-GR"/>
        </a:p>
      </dgm:t>
    </dgm:pt>
    <dgm:pt modelId="{F9B4D944-CA44-4B33-B316-C8F98BEF9E99}" type="pres">
      <dgm:prSet presAssocID="{79336B3F-2697-42FC-AC67-82F14061C415}" presName="linear" presStyleCnt="0">
        <dgm:presLayoutVars>
          <dgm:animLvl val="lvl"/>
          <dgm:resizeHandles val="exact"/>
        </dgm:presLayoutVars>
      </dgm:prSet>
      <dgm:spPr/>
    </dgm:pt>
    <dgm:pt modelId="{019AF2F4-75DF-4885-83C4-9EB184095B3D}" type="pres">
      <dgm:prSet presAssocID="{4C509E56-9D0D-41FE-81F7-5F177423F3F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B72357-0CC6-49B1-87D1-9E231AFC53BB}" type="pres">
      <dgm:prSet presAssocID="{A208FE3E-9FCF-46D3-A87A-99D8864CE692}" presName="spacer" presStyleCnt="0"/>
      <dgm:spPr/>
    </dgm:pt>
    <dgm:pt modelId="{91B81CBF-C6FB-41CC-8148-5D4BA50E44A5}" type="pres">
      <dgm:prSet presAssocID="{E5C747BB-A765-440C-B3B6-583C8AD5D98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476FFF7-FBC9-4364-9325-7587A64084DB}" type="pres">
      <dgm:prSet presAssocID="{53D1EAEE-F247-41D0-8572-B582840B83FA}" presName="spacer" presStyleCnt="0"/>
      <dgm:spPr/>
    </dgm:pt>
    <dgm:pt modelId="{F515A40E-DBC5-436D-930F-19B1B22DB4D9}" type="pres">
      <dgm:prSet presAssocID="{BD8107E7-9179-4599-8D42-BE3E5FBC7DA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FCCA430-A069-4D0E-9EDB-74123A41B316}" type="presOf" srcId="{4C509E56-9D0D-41FE-81F7-5F177423F3FF}" destId="{019AF2F4-75DF-4885-83C4-9EB184095B3D}" srcOrd="0" destOrd="0" presId="urn:microsoft.com/office/officeart/2005/8/layout/vList2"/>
    <dgm:cxn modelId="{5C0D596A-199C-4E29-AF93-1D7E0AEB9A9F}" type="presOf" srcId="{E5C747BB-A765-440C-B3B6-583C8AD5D98E}" destId="{91B81CBF-C6FB-41CC-8148-5D4BA50E44A5}" srcOrd="0" destOrd="0" presId="urn:microsoft.com/office/officeart/2005/8/layout/vList2"/>
    <dgm:cxn modelId="{B9702975-DDB5-465B-B9C1-A394CDC6333F}" srcId="{79336B3F-2697-42FC-AC67-82F14061C415}" destId="{4C509E56-9D0D-41FE-81F7-5F177423F3FF}" srcOrd="0" destOrd="0" parTransId="{582693D8-F4E1-403E-99C3-5B8996037585}" sibTransId="{A208FE3E-9FCF-46D3-A87A-99D8864CE692}"/>
    <dgm:cxn modelId="{A62F309C-F902-4865-8EC2-A01600EDD7ED}" srcId="{79336B3F-2697-42FC-AC67-82F14061C415}" destId="{BD8107E7-9179-4599-8D42-BE3E5FBC7DA4}" srcOrd="2" destOrd="0" parTransId="{FF3872D1-F1A8-43A3-A557-0C510E13662B}" sibTransId="{0DBDAD22-BBE3-421F-8049-07A2CCA7B102}"/>
    <dgm:cxn modelId="{E2D6CCA6-C5DB-49AF-8C93-C99C64F692A4}" srcId="{79336B3F-2697-42FC-AC67-82F14061C415}" destId="{E5C747BB-A765-440C-B3B6-583C8AD5D98E}" srcOrd="1" destOrd="0" parTransId="{570D8497-FE66-4BE5-ACB7-237FC503CF50}" sibTransId="{53D1EAEE-F247-41D0-8572-B582840B83FA}"/>
    <dgm:cxn modelId="{DB53E2DE-5D73-46C3-B3FD-611CA13923FF}" type="presOf" srcId="{BD8107E7-9179-4599-8D42-BE3E5FBC7DA4}" destId="{F515A40E-DBC5-436D-930F-19B1B22DB4D9}" srcOrd="0" destOrd="0" presId="urn:microsoft.com/office/officeart/2005/8/layout/vList2"/>
    <dgm:cxn modelId="{6E55A6E1-508C-4080-9C33-FD393BDFC29F}" type="presOf" srcId="{79336B3F-2697-42FC-AC67-82F14061C415}" destId="{F9B4D944-CA44-4B33-B316-C8F98BEF9E99}" srcOrd="0" destOrd="0" presId="urn:microsoft.com/office/officeart/2005/8/layout/vList2"/>
    <dgm:cxn modelId="{106DB3C3-969D-4A78-87F6-9546AFE8244D}" type="presParOf" srcId="{F9B4D944-CA44-4B33-B316-C8F98BEF9E99}" destId="{019AF2F4-75DF-4885-83C4-9EB184095B3D}" srcOrd="0" destOrd="0" presId="urn:microsoft.com/office/officeart/2005/8/layout/vList2"/>
    <dgm:cxn modelId="{FA1F2AEA-0231-4B50-80A8-D8A41F3A8C3F}" type="presParOf" srcId="{F9B4D944-CA44-4B33-B316-C8F98BEF9E99}" destId="{A8B72357-0CC6-49B1-87D1-9E231AFC53BB}" srcOrd="1" destOrd="0" presId="urn:microsoft.com/office/officeart/2005/8/layout/vList2"/>
    <dgm:cxn modelId="{44206B5C-1751-4FE5-AE49-828679DFF53E}" type="presParOf" srcId="{F9B4D944-CA44-4B33-B316-C8F98BEF9E99}" destId="{91B81CBF-C6FB-41CC-8148-5D4BA50E44A5}" srcOrd="2" destOrd="0" presId="urn:microsoft.com/office/officeart/2005/8/layout/vList2"/>
    <dgm:cxn modelId="{B65FDD77-2FF9-41EE-9B15-A60702A86C61}" type="presParOf" srcId="{F9B4D944-CA44-4B33-B316-C8F98BEF9E99}" destId="{4476FFF7-FBC9-4364-9325-7587A64084DB}" srcOrd="3" destOrd="0" presId="urn:microsoft.com/office/officeart/2005/8/layout/vList2"/>
    <dgm:cxn modelId="{8A9B6D8D-120A-455B-AEE7-7D5EF15B5DC2}" type="presParOf" srcId="{F9B4D944-CA44-4B33-B316-C8F98BEF9E99}" destId="{F515A40E-DBC5-436D-930F-19B1B22DB4D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4B0722-680C-4924-BF65-EB03CF91DECB}" type="doc">
      <dgm:prSet loTypeId="urn:microsoft.com/office/officeart/2005/8/layout/defaul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12687688-FB24-4DB5-8264-692CA8409731}">
      <dgm:prSet phldrT="[Κείμενο]" custT="1"/>
      <dgm:spPr/>
      <dgm:t>
        <a:bodyPr/>
        <a:lstStyle/>
        <a:p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Ανάγκη για αποτελεσματική οργάνωση και συντονισμό</a:t>
          </a:r>
        </a:p>
      </dgm:t>
    </dgm:pt>
    <dgm:pt modelId="{DD5C6749-16FD-46F5-AD03-1850D8C40D72}" type="parTrans" cxnId="{4447244B-E091-4D65-B55C-DC3B03008726}">
      <dgm:prSet/>
      <dgm:spPr/>
      <dgm:t>
        <a:bodyPr/>
        <a:lstStyle/>
        <a:p>
          <a:endParaRPr lang="el-GR"/>
        </a:p>
      </dgm:t>
    </dgm:pt>
    <dgm:pt modelId="{D01A5D41-0A0A-4FD4-9B15-0C98F9F1BFC3}" type="sibTrans" cxnId="{4447244B-E091-4D65-B55C-DC3B03008726}">
      <dgm:prSet/>
      <dgm:spPr/>
      <dgm:t>
        <a:bodyPr/>
        <a:lstStyle/>
        <a:p>
          <a:endParaRPr lang="el-GR"/>
        </a:p>
      </dgm:t>
    </dgm:pt>
    <dgm:pt modelId="{310B8C40-CA4E-4F4C-BA7E-1289323C3AA7}">
      <dgm:prSet custT="1"/>
      <dgm:spPr/>
      <dgm:t>
        <a:bodyPr/>
        <a:lstStyle/>
        <a:p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Αυξημένες ανάγκες για έγκαιρη και κατανοητή ενημέρωση</a:t>
          </a:r>
        </a:p>
      </dgm:t>
    </dgm:pt>
    <dgm:pt modelId="{3562CBF7-06F7-4C28-96D9-10A38EB8F8AA}" type="parTrans" cxnId="{578FE53D-B616-4DCD-A1C4-94E55400D5E3}">
      <dgm:prSet/>
      <dgm:spPr/>
      <dgm:t>
        <a:bodyPr/>
        <a:lstStyle/>
        <a:p>
          <a:endParaRPr lang="el-GR"/>
        </a:p>
      </dgm:t>
    </dgm:pt>
    <dgm:pt modelId="{6620876C-06EA-4DF8-99D4-52C3956C594C}" type="sibTrans" cxnId="{578FE53D-B616-4DCD-A1C4-94E55400D5E3}">
      <dgm:prSet/>
      <dgm:spPr/>
      <dgm:t>
        <a:bodyPr/>
        <a:lstStyle/>
        <a:p>
          <a:endParaRPr lang="el-GR"/>
        </a:p>
      </dgm:t>
    </dgm:pt>
    <dgm:pt modelId="{14C96FDC-69CC-4C2C-844D-3A04B468C977}">
      <dgm:prSet custT="1"/>
      <dgm:spPr/>
      <dgm:t>
        <a:bodyPr/>
        <a:lstStyle/>
        <a:p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Ανάγκη για αποτελεσματική επικοινωνία με το ιατρονοσηλευτικό προσωπικό </a:t>
          </a:r>
        </a:p>
      </dgm:t>
    </dgm:pt>
    <dgm:pt modelId="{444A9759-5D91-41AE-85C2-596EA40CC6DC}" type="parTrans" cxnId="{7093FE6A-25F4-48F8-96C5-4C3A4BE2C42C}">
      <dgm:prSet/>
      <dgm:spPr/>
      <dgm:t>
        <a:bodyPr/>
        <a:lstStyle/>
        <a:p>
          <a:endParaRPr lang="el-GR"/>
        </a:p>
      </dgm:t>
    </dgm:pt>
    <dgm:pt modelId="{AA349E58-D4EC-4CB7-9736-833F0E9C7C10}" type="sibTrans" cxnId="{7093FE6A-25F4-48F8-96C5-4C3A4BE2C42C}">
      <dgm:prSet/>
      <dgm:spPr/>
      <dgm:t>
        <a:bodyPr/>
        <a:lstStyle/>
        <a:p>
          <a:endParaRPr lang="el-GR"/>
        </a:p>
      </dgm:t>
    </dgm:pt>
    <dgm:pt modelId="{25C6ECC1-D1A9-4C37-80CB-18D7A2AE2375}">
      <dgm:prSet custT="1"/>
      <dgm:spPr/>
      <dgm:t>
        <a:bodyPr/>
        <a:lstStyle/>
        <a:p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Απρόσκοπτη πρόσβαση σε υποστηρικτικές υπηρεσίες</a:t>
          </a:r>
        </a:p>
      </dgm:t>
    </dgm:pt>
    <dgm:pt modelId="{02DA06CA-A43C-4E4B-A234-ADB53A6C4999}" type="parTrans" cxnId="{311F44E6-69D0-4367-B02A-5256966B3B26}">
      <dgm:prSet/>
      <dgm:spPr/>
      <dgm:t>
        <a:bodyPr/>
        <a:lstStyle/>
        <a:p>
          <a:endParaRPr lang="el-GR"/>
        </a:p>
      </dgm:t>
    </dgm:pt>
    <dgm:pt modelId="{7DF517F6-02E7-4A57-B781-C170FD6E0A94}" type="sibTrans" cxnId="{311F44E6-69D0-4367-B02A-5256966B3B26}">
      <dgm:prSet/>
      <dgm:spPr/>
      <dgm:t>
        <a:bodyPr/>
        <a:lstStyle/>
        <a:p>
          <a:endParaRPr lang="el-GR"/>
        </a:p>
      </dgm:t>
    </dgm:pt>
    <dgm:pt modelId="{8C7B6192-B98E-4770-9887-0075E8E1160D}" type="pres">
      <dgm:prSet presAssocID="{DA4B0722-680C-4924-BF65-EB03CF91DECB}" presName="diagram" presStyleCnt="0">
        <dgm:presLayoutVars>
          <dgm:dir/>
          <dgm:resizeHandles val="exact"/>
        </dgm:presLayoutVars>
      </dgm:prSet>
      <dgm:spPr/>
    </dgm:pt>
    <dgm:pt modelId="{8BACD073-BA33-4349-954A-270624F65228}" type="pres">
      <dgm:prSet presAssocID="{12687688-FB24-4DB5-8264-692CA8409731}" presName="node" presStyleLbl="node1" presStyleIdx="0" presStyleCnt="4">
        <dgm:presLayoutVars>
          <dgm:bulletEnabled val="1"/>
        </dgm:presLayoutVars>
      </dgm:prSet>
      <dgm:spPr/>
    </dgm:pt>
    <dgm:pt modelId="{4F27F644-FDE7-42A8-A3DF-A390E5D09BEC}" type="pres">
      <dgm:prSet presAssocID="{D01A5D41-0A0A-4FD4-9B15-0C98F9F1BFC3}" presName="sibTrans" presStyleCnt="0"/>
      <dgm:spPr/>
    </dgm:pt>
    <dgm:pt modelId="{9802E2FD-4E2E-4770-B5EA-6FEAEE096B2B}" type="pres">
      <dgm:prSet presAssocID="{310B8C40-CA4E-4F4C-BA7E-1289323C3AA7}" presName="node" presStyleLbl="node1" presStyleIdx="1" presStyleCnt="4">
        <dgm:presLayoutVars>
          <dgm:bulletEnabled val="1"/>
        </dgm:presLayoutVars>
      </dgm:prSet>
      <dgm:spPr/>
    </dgm:pt>
    <dgm:pt modelId="{AC77EBFE-6AD1-4600-BC5D-3574E79DC8A9}" type="pres">
      <dgm:prSet presAssocID="{6620876C-06EA-4DF8-99D4-52C3956C594C}" presName="sibTrans" presStyleCnt="0"/>
      <dgm:spPr/>
    </dgm:pt>
    <dgm:pt modelId="{F783BDD6-5867-4C83-89DE-2D6EADBC60E5}" type="pres">
      <dgm:prSet presAssocID="{14C96FDC-69CC-4C2C-844D-3A04B468C977}" presName="node" presStyleLbl="node1" presStyleIdx="2" presStyleCnt="4">
        <dgm:presLayoutVars>
          <dgm:bulletEnabled val="1"/>
        </dgm:presLayoutVars>
      </dgm:prSet>
      <dgm:spPr/>
    </dgm:pt>
    <dgm:pt modelId="{E98557A4-C705-4B7B-A670-2EA85554A24B}" type="pres">
      <dgm:prSet presAssocID="{AA349E58-D4EC-4CB7-9736-833F0E9C7C10}" presName="sibTrans" presStyleCnt="0"/>
      <dgm:spPr/>
    </dgm:pt>
    <dgm:pt modelId="{92D32EE9-E803-41C2-9F53-2EF739277BFE}" type="pres">
      <dgm:prSet presAssocID="{25C6ECC1-D1A9-4C37-80CB-18D7A2AE2375}" presName="node" presStyleLbl="node1" presStyleIdx="3" presStyleCnt="4">
        <dgm:presLayoutVars>
          <dgm:bulletEnabled val="1"/>
        </dgm:presLayoutVars>
      </dgm:prSet>
      <dgm:spPr/>
    </dgm:pt>
  </dgm:ptLst>
  <dgm:cxnLst>
    <dgm:cxn modelId="{30A4D911-7373-49BF-A185-362A411B65A4}" type="presOf" srcId="{14C96FDC-69CC-4C2C-844D-3A04B468C977}" destId="{F783BDD6-5867-4C83-89DE-2D6EADBC60E5}" srcOrd="0" destOrd="0" presId="urn:microsoft.com/office/officeart/2005/8/layout/default"/>
    <dgm:cxn modelId="{7D0BAA18-0E11-4C95-B323-BC57D9AE77EC}" type="presOf" srcId="{12687688-FB24-4DB5-8264-692CA8409731}" destId="{8BACD073-BA33-4349-954A-270624F65228}" srcOrd="0" destOrd="0" presId="urn:microsoft.com/office/officeart/2005/8/layout/default"/>
    <dgm:cxn modelId="{578FE53D-B616-4DCD-A1C4-94E55400D5E3}" srcId="{DA4B0722-680C-4924-BF65-EB03CF91DECB}" destId="{310B8C40-CA4E-4F4C-BA7E-1289323C3AA7}" srcOrd="1" destOrd="0" parTransId="{3562CBF7-06F7-4C28-96D9-10A38EB8F8AA}" sibTransId="{6620876C-06EA-4DF8-99D4-52C3956C594C}"/>
    <dgm:cxn modelId="{4447244B-E091-4D65-B55C-DC3B03008726}" srcId="{DA4B0722-680C-4924-BF65-EB03CF91DECB}" destId="{12687688-FB24-4DB5-8264-692CA8409731}" srcOrd="0" destOrd="0" parTransId="{DD5C6749-16FD-46F5-AD03-1850D8C40D72}" sibTransId="{D01A5D41-0A0A-4FD4-9B15-0C98F9F1BFC3}"/>
    <dgm:cxn modelId="{7093FE6A-25F4-48F8-96C5-4C3A4BE2C42C}" srcId="{DA4B0722-680C-4924-BF65-EB03CF91DECB}" destId="{14C96FDC-69CC-4C2C-844D-3A04B468C977}" srcOrd="2" destOrd="0" parTransId="{444A9759-5D91-41AE-85C2-596EA40CC6DC}" sibTransId="{AA349E58-D4EC-4CB7-9736-833F0E9C7C10}"/>
    <dgm:cxn modelId="{E85F0481-8733-4BB6-ACC8-C47352267A8B}" type="presOf" srcId="{DA4B0722-680C-4924-BF65-EB03CF91DECB}" destId="{8C7B6192-B98E-4770-9887-0075E8E1160D}" srcOrd="0" destOrd="0" presId="urn:microsoft.com/office/officeart/2005/8/layout/default"/>
    <dgm:cxn modelId="{311F44E6-69D0-4367-B02A-5256966B3B26}" srcId="{DA4B0722-680C-4924-BF65-EB03CF91DECB}" destId="{25C6ECC1-D1A9-4C37-80CB-18D7A2AE2375}" srcOrd="3" destOrd="0" parTransId="{02DA06CA-A43C-4E4B-A234-ADB53A6C4999}" sibTransId="{7DF517F6-02E7-4A57-B781-C170FD6E0A94}"/>
    <dgm:cxn modelId="{74D1B7FE-D897-46D3-B125-8EA23B8805D8}" type="presOf" srcId="{310B8C40-CA4E-4F4C-BA7E-1289323C3AA7}" destId="{9802E2FD-4E2E-4770-B5EA-6FEAEE096B2B}" srcOrd="0" destOrd="0" presId="urn:microsoft.com/office/officeart/2005/8/layout/default"/>
    <dgm:cxn modelId="{D49715FF-E502-4245-9A8C-82091F57C6CE}" type="presOf" srcId="{25C6ECC1-D1A9-4C37-80CB-18D7A2AE2375}" destId="{92D32EE9-E803-41C2-9F53-2EF739277BFE}" srcOrd="0" destOrd="0" presId="urn:microsoft.com/office/officeart/2005/8/layout/default"/>
    <dgm:cxn modelId="{C24C7714-0401-460B-BF2D-20755FB1AA80}" type="presParOf" srcId="{8C7B6192-B98E-4770-9887-0075E8E1160D}" destId="{8BACD073-BA33-4349-954A-270624F65228}" srcOrd="0" destOrd="0" presId="urn:microsoft.com/office/officeart/2005/8/layout/default"/>
    <dgm:cxn modelId="{BF5023BB-864F-4492-AD7F-D3458939AB6E}" type="presParOf" srcId="{8C7B6192-B98E-4770-9887-0075E8E1160D}" destId="{4F27F644-FDE7-42A8-A3DF-A390E5D09BEC}" srcOrd="1" destOrd="0" presId="urn:microsoft.com/office/officeart/2005/8/layout/default"/>
    <dgm:cxn modelId="{268CCCA7-CC65-43E2-A097-8874C5F9959A}" type="presParOf" srcId="{8C7B6192-B98E-4770-9887-0075E8E1160D}" destId="{9802E2FD-4E2E-4770-B5EA-6FEAEE096B2B}" srcOrd="2" destOrd="0" presId="urn:microsoft.com/office/officeart/2005/8/layout/default"/>
    <dgm:cxn modelId="{AC1C2B03-9FE9-4BC6-995E-B0E9D86342FE}" type="presParOf" srcId="{8C7B6192-B98E-4770-9887-0075E8E1160D}" destId="{AC77EBFE-6AD1-4600-BC5D-3574E79DC8A9}" srcOrd="3" destOrd="0" presId="urn:microsoft.com/office/officeart/2005/8/layout/default"/>
    <dgm:cxn modelId="{E07F48B0-DC72-47B7-8E6D-CAD9DA101461}" type="presParOf" srcId="{8C7B6192-B98E-4770-9887-0075E8E1160D}" destId="{F783BDD6-5867-4C83-89DE-2D6EADBC60E5}" srcOrd="4" destOrd="0" presId="urn:microsoft.com/office/officeart/2005/8/layout/default"/>
    <dgm:cxn modelId="{2866D2CD-4F3D-4B2E-9CC1-976BD9CAD7C1}" type="presParOf" srcId="{8C7B6192-B98E-4770-9887-0075E8E1160D}" destId="{E98557A4-C705-4B7B-A670-2EA85554A24B}" srcOrd="5" destOrd="0" presId="urn:microsoft.com/office/officeart/2005/8/layout/default"/>
    <dgm:cxn modelId="{438FE6E2-4C29-4AC3-8B48-6E48B50F9A74}" type="presParOf" srcId="{8C7B6192-B98E-4770-9887-0075E8E1160D}" destId="{92D32EE9-E803-41C2-9F53-2EF739277BF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144BF5-67EA-4318-945B-8DEC94875335}" type="doc">
      <dgm:prSet loTypeId="urn:microsoft.com/office/officeart/2005/8/layout/hierarchy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FDB33067-87F7-425C-86D0-19D4CD5EBFED}">
      <dgm:prSet phldrT="[Κείμενο]" custT="1"/>
      <dgm:spPr/>
      <dgm:t>
        <a:bodyPr/>
        <a:lstStyle/>
        <a:p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 υποβλήθηκαν σε </a:t>
          </a:r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χειρουργική επέμβαση</a:t>
          </a:r>
        </a:p>
      </dgm:t>
    </dgm:pt>
    <dgm:pt modelId="{A607BFB1-6A03-41A1-9004-52D0F4B64E37}" type="parTrans" cxnId="{DA68920A-25B0-4DCC-B2B5-1A16FFE4E71E}">
      <dgm:prSet/>
      <dgm:spPr/>
      <dgm:t>
        <a:bodyPr/>
        <a:lstStyle/>
        <a:p>
          <a:endParaRPr lang="el-GR"/>
        </a:p>
      </dgm:t>
    </dgm:pt>
    <dgm:pt modelId="{4628DFB2-50FF-41AE-98F5-9B2A69B57777}" type="sibTrans" cxnId="{DA68920A-25B0-4DCC-B2B5-1A16FFE4E71E}">
      <dgm:prSet/>
      <dgm:spPr/>
      <dgm:t>
        <a:bodyPr/>
        <a:lstStyle/>
        <a:p>
          <a:endParaRPr lang="el-GR"/>
        </a:p>
      </dgm:t>
    </dgm:pt>
    <dgm:pt modelId="{8E541567-95B9-40D0-928B-A240E5CBA766}">
      <dgm:prSet custT="1"/>
      <dgm:spPr/>
      <dgm:t>
        <a:bodyPr/>
        <a:lstStyle/>
        <a:p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</a:t>
          </a:r>
          <a:r>
            <a:rPr lang="en-US" sz="1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έλαβαν </a:t>
          </a:r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φαρμακευτική θεραπεία </a:t>
          </a:r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(χημειοθεραπεία, ανοσοθεραπεία, ορμονοθεραπεία) </a:t>
          </a:r>
        </a:p>
      </dgm:t>
    </dgm:pt>
    <dgm:pt modelId="{3D52571F-1D28-4000-B7D1-B7732EC199F3}" type="parTrans" cxnId="{DDD55D8D-ED40-4CC9-9738-D5EFB23F2220}">
      <dgm:prSet/>
      <dgm:spPr/>
      <dgm:t>
        <a:bodyPr/>
        <a:lstStyle/>
        <a:p>
          <a:endParaRPr lang="el-GR"/>
        </a:p>
      </dgm:t>
    </dgm:pt>
    <dgm:pt modelId="{63660C45-2846-4BFE-BAB2-CBC10A9CFBA6}" type="sibTrans" cxnId="{DDD55D8D-ED40-4CC9-9738-D5EFB23F2220}">
      <dgm:prSet/>
      <dgm:spPr/>
      <dgm:t>
        <a:bodyPr/>
        <a:lstStyle/>
        <a:p>
          <a:endParaRPr lang="el-GR"/>
        </a:p>
      </dgm:t>
    </dgm:pt>
    <dgm:pt modelId="{78449F4F-AEF7-4760-B44A-05D3BAF5681B}">
      <dgm:prSet custT="1"/>
      <dgm:spPr/>
      <dgm:t>
        <a:bodyPr/>
        <a:lstStyle/>
        <a:p>
          <a:r>
            <a:rPr lang="el-GR" sz="18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 υποβλήθηκαν σε </a:t>
          </a:r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ακτινοθεραπεία </a:t>
          </a:r>
        </a:p>
      </dgm:t>
    </dgm:pt>
    <dgm:pt modelId="{A9FEADE8-9C59-481E-AF83-D2F3A33A828A}" type="parTrans" cxnId="{CC0FA38A-03AB-41C5-A9B6-9A1EDE348A5B}">
      <dgm:prSet/>
      <dgm:spPr/>
      <dgm:t>
        <a:bodyPr/>
        <a:lstStyle/>
        <a:p>
          <a:endParaRPr lang="el-GR"/>
        </a:p>
      </dgm:t>
    </dgm:pt>
    <dgm:pt modelId="{96A3F4B7-81FD-4A3F-B0BE-13724A53078C}" type="sibTrans" cxnId="{CC0FA38A-03AB-41C5-A9B6-9A1EDE348A5B}">
      <dgm:prSet/>
      <dgm:spPr/>
      <dgm:t>
        <a:bodyPr/>
        <a:lstStyle/>
        <a:p>
          <a:endParaRPr lang="el-GR"/>
        </a:p>
      </dgm:t>
    </dgm:pt>
    <dgm:pt modelId="{5901732C-78C1-4DEB-886C-FA0413A1551E}" type="pres">
      <dgm:prSet presAssocID="{1A144BF5-67EA-4318-945B-8DEC9487533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8146DAC-C739-4137-BA66-4BD836F1609E}" type="pres">
      <dgm:prSet presAssocID="{FDB33067-87F7-425C-86D0-19D4CD5EBFED}" presName="vertOne" presStyleCnt="0"/>
      <dgm:spPr/>
    </dgm:pt>
    <dgm:pt modelId="{0F623B05-5166-436C-A067-571A8BDF5A6A}" type="pres">
      <dgm:prSet presAssocID="{FDB33067-87F7-425C-86D0-19D4CD5EBFED}" presName="txOne" presStyleLbl="node0" presStyleIdx="0" presStyleCnt="3" custLinFactNeighborX="1120">
        <dgm:presLayoutVars>
          <dgm:chPref val="3"/>
        </dgm:presLayoutVars>
      </dgm:prSet>
      <dgm:spPr/>
    </dgm:pt>
    <dgm:pt modelId="{53574567-CDDF-4654-9A97-27C94B1722CE}" type="pres">
      <dgm:prSet presAssocID="{FDB33067-87F7-425C-86D0-19D4CD5EBFED}" presName="horzOne" presStyleCnt="0"/>
      <dgm:spPr/>
    </dgm:pt>
    <dgm:pt modelId="{2881D60C-8C63-47A0-AA5F-1F7010AC7461}" type="pres">
      <dgm:prSet presAssocID="{4628DFB2-50FF-41AE-98F5-9B2A69B57777}" presName="sibSpaceOne" presStyleCnt="0"/>
      <dgm:spPr/>
    </dgm:pt>
    <dgm:pt modelId="{2D5BD30E-44E5-471A-867F-5F506F927BA8}" type="pres">
      <dgm:prSet presAssocID="{8E541567-95B9-40D0-928B-A240E5CBA766}" presName="vertOne" presStyleCnt="0"/>
      <dgm:spPr/>
    </dgm:pt>
    <dgm:pt modelId="{A774E40C-FB3E-4A8E-8515-7FA50CEFC23E}" type="pres">
      <dgm:prSet presAssocID="{8E541567-95B9-40D0-928B-A240E5CBA766}" presName="txOne" presStyleLbl="node0" presStyleIdx="1" presStyleCnt="3">
        <dgm:presLayoutVars>
          <dgm:chPref val="3"/>
        </dgm:presLayoutVars>
      </dgm:prSet>
      <dgm:spPr/>
    </dgm:pt>
    <dgm:pt modelId="{C1B46881-BE3F-4204-A9C4-D5DD5A261281}" type="pres">
      <dgm:prSet presAssocID="{8E541567-95B9-40D0-928B-A240E5CBA766}" presName="horzOne" presStyleCnt="0"/>
      <dgm:spPr/>
    </dgm:pt>
    <dgm:pt modelId="{E9F1B436-BB4D-4473-ADEE-94265C5F7075}" type="pres">
      <dgm:prSet presAssocID="{63660C45-2846-4BFE-BAB2-CBC10A9CFBA6}" presName="sibSpaceOne" presStyleCnt="0"/>
      <dgm:spPr/>
    </dgm:pt>
    <dgm:pt modelId="{E61EC52C-7670-42BF-B9B6-778839367B10}" type="pres">
      <dgm:prSet presAssocID="{78449F4F-AEF7-4760-B44A-05D3BAF5681B}" presName="vertOne" presStyleCnt="0"/>
      <dgm:spPr/>
    </dgm:pt>
    <dgm:pt modelId="{7747BD9E-AA0F-4709-A3B3-2473C4A62B66}" type="pres">
      <dgm:prSet presAssocID="{78449F4F-AEF7-4760-B44A-05D3BAF5681B}" presName="txOne" presStyleLbl="node0" presStyleIdx="2" presStyleCnt="3">
        <dgm:presLayoutVars>
          <dgm:chPref val="3"/>
        </dgm:presLayoutVars>
      </dgm:prSet>
      <dgm:spPr/>
    </dgm:pt>
    <dgm:pt modelId="{4B4AADC8-CBB3-441A-AC6B-9CE5403CFA25}" type="pres">
      <dgm:prSet presAssocID="{78449F4F-AEF7-4760-B44A-05D3BAF5681B}" presName="horzOne" presStyleCnt="0"/>
      <dgm:spPr/>
    </dgm:pt>
  </dgm:ptLst>
  <dgm:cxnLst>
    <dgm:cxn modelId="{DA68920A-25B0-4DCC-B2B5-1A16FFE4E71E}" srcId="{1A144BF5-67EA-4318-945B-8DEC94875335}" destId="{FDB33067-87F7-425C-86D0-19D4CD5EBFED}" srcOrd="0" destOrd="0" parTransId="{A607BFB1-6A03-41A1-9004-52D0F4B64E37}" sibTransId="{4628DFB2-50FF-41AE-98F5-9B2A69B57777}"/>
    <dgm:cxn modelId="{8766BB2E-B8CD-4FE3-A1FF-1FEB0583A211}" type="presOf" srcId="{1A144BF5-67EA-4318-945B-8DEC94875335}" destId="{5901732C-78C1-4DEB-886C-FA0413A1551E}" srcOrd="0" destOrd="0" presId="urn:microsoft.com/office/officeart/2005/8/layout/hierarchy4"/>
    <dgm:cxn modelId="{92671683-B448-4D97-91F7-3A2D58DF90E0}" type="presOf" srcId="{8E541567-95B9-40D0-928B-A240E5CBA766}" destId="{A774E40C-FB3E-4A8E-8515-7FA50CEFC23E}" srcOrd="0" destOrd="0" presId="urn:microsoft.com/office/officeart/2005/8/layout/hierarchy4"/>
    <dgm:cxn modelId="{CC0FA38A-03AB-41C5-A9B6-9A1EDE348A5B}" srcId="{1A144BF5-67EA-4318-945B-8DEC94875335}" destId="{78449F4F-AEF7-4760-B44A-05D3BAF5681B}" srcOrd="2" destOrd="0" parTransId="{A9FEADE8-9C59-481E-AF83-D2F3A33A828A}" sibTransId="{96A3F4B7-81FD-4A3F-B0BE-13724A53078C}"/>
    <dgm:cxn modelId="{DDD55D8D-ED40-4CC9-9738-D5EFB23F2220}" srcId="{1A144BF5-67EA-4318-945B-8DEC94875335}" destId="{8E541567-95B9-40D0-928B-A240E5CBA766}" srcOrd="1" destOrd="0" parTransId="{3D52571F-1D28-4000-B7D1-B7732EC199F3}" sibTransId="{63660C45-2846-4BFE-BAB2-CBC10A9CFBA6}"/>
    <dgm:cxn modelId="{6FBC98A0-18AD-4E4E-BE7A-3ECFC58C1F97}" type="presOf" srcId="{78449F4F-AEF7-4760-B44A-05D3BAF5681B}" destId="{7747BD9E-AA0F-4709-A3B3-2473C4A62B66}" srcOrd="0" destOrd="0" presId="urn:microsoft.com/office/officeart/2005/8/layout/hierarchy4"/>
    <dgm:cxn modelId="{0B9AE2F0-B1E0-492C-A848-A6E41BE3F433}" type="presOf" srcId="{FDB33067-87F7-425C-86D0-19D4CD5EBFED}" destId="{0F623B05-5166-436C-A067-571A8BDF5A6A}" srcOrd="0" destOrd="0" presId="urn:microsoft.com/office/officeart/2005/8/layout/hierarchy4"/>
    <dgm:cxn modelId="{048A1C99-60E5-443C-A300-1F10D96D662D}" type="presParOf" srcId="{5901732C-78C1-4DEB-886C-FA0413A1551E}" destId="{D8146DAC-C739-4137-BA66-4BD836F1609E}" srcOrd="0" destOrd="0" presId="urn:microsoft.com/office/officeart/2005/8/layout/hierarchy4"/>
    <dgm:cxn modelId="{FE985728-0BD6-430B-9B94-E2FFBEE35287}" type="presParOf" srcId="{D8146DAC-C739-4137-BA66-4BD836F1609E}" destId="{0F623B05-5166-436C-A067-571A8BDF5A6A}" srcOrd="0" destOrd="0" presId="urn:microsoft.com/office/officeart/2005/8/layout/hierarchy4"/>
    <dgm:cxn modelId="{7E8989AE-30DB-4C96-97B6-E8DA73843C0F}" type="presParOf" srcId="{D8146DAC-C739-4137-BA66-4BD836F1609E}" destId="{53574567-CDDF-4654-9A97-27C94B1722CE}" srcOrd="1" destOrd="0" presId="urn:microsoft.com/office/officeart/2005/8/layout/hierarchy4"/>
    <dgm:cxn modelId="{450E3ABC-CFFD-45C7-A726-6B483569E615}" type="presParOf" srcId="{5901732C-78C1-4DEB-886C-FA0413A1551E}" destId="{2881D60C-8C63-47A0-AA5F-1F7010AC7461}" srcOrd="1" destOrd="0" presId="urn:microsoft.com/office/officeart/2005/8/layout/hierarchy4"/>
    <dgm:cxn modelId="{6DB24C72-52D6-4259-9FDE-4F3E1AE37197}" type="presParOf" srcId="{5901732C-78C1-4DEB-886C-FA0413A1551E}" destId="{2D5BD30E-44E5-471A-867F-5F506F927BA8}" srcOrd="2" destOrd="0" presId="urn:microsoft.com/office/officeart/2005/8/layout/hierarchy4"/>
    <dgm:cxn modelId="{93258329-6D52-4325-9587-50FAB1F363AB}" type="presParOf" srcId="{2D5BD30E-44E5-471A-867F-5F506F927BA8}" destId="{A774E40C-FB3E-4A8E-8515-7FA50CEFC23E}" srcOrd="0" destOrd="0" presId="urn:microsoft.com/office/officeart/2005/8/layout/hierarchy4"/>
    <dgm:cxn modelId="{4EE0A5F4-5720-4AB6-8959-747D404D32A2}" type="presParOf" srcId="{2D5BD30E-44E5-471A-867F-5F506F927BA8}" destId="{C1B46881-BE3F-4204-A9C4-D5DD5A261281}" srcOrd="1" destOrd="0" presId="urn:microsoft.com/office/officeart/2005/8/layout/hierarchy4"/>
    <dgm:cxn modelId="{CFE61D53-9BAA-424D-88B0-A77395ABBCFA}" type="presParOf" srcId="{5901732C-78C1-4DEB-886C-FA0413A1551E}" destId="{E9F1B436-BB4D-4473-ADEE-94265C5F7075}" srcOrd="3" destOrd="0" presId="urn:microsoft.com/office/officeart/2005/8/layout/hierarchy4"/>
    <dgm:cxn modelId="{ED0AB371-D11D-4507-809F-9D98414BBDDF}" type="presParOf" srcId="{5901732C-78C1-4DEB-886C-FA0413A1551E}" destId="{E61EC52C-7670-42BF-B9B6-778839367B10}" srcOrd="4" destOrd="0" presId="urn:microsoft.com/office/officeart/2005/8/layout/hierarchy4"/>
    <dgm:cxn modelId="{1D3A5367-C996-492C-8D3C-3B511CAA5218}" type="presParOf" srcId="{E61EC52C-7670-42BF-B9B6-778839367B10}" destId="{7747BD9E-AA0F-4709-A3B3-2473C4A62B66}" srcOrd="0" destOrd="0" presId="urn:microsoft.com/office/officeart/2005/8/layout/hierarchy4"/>
    <dgm:cxn modelId="{FCB25F9F-D7A7-4C43-8BAD-E5F2C1799C5E}" type="presParOf" srcId="{E61EC52C-7670-42BF-B9B6-778839367B10}" destId="{4B4AADC8-CBB3-441A-AC6B-9CE5403CFA2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8AC62D-0E91-4883-9054-89C70F3C6F7E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688B838F-550D-49C9-BE11-3DB158E040F2}">
      <dgm:prSet phldrT="[Κείμενο]" custT="1"/>
      <dgm:spPr/>
      <dgm:t>
        <a:bodyPr/>
        <a:lstStyle/>
        <a:p>
          <a:pPr algn="ctr"/>
          <a:r>
            <a:rPr lang="el-GR" sz="15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Προϋπόθεση συμμετοχής</a:t>
          </a:r>
          <a:r>
            <a:rPr lang="en-US" sz="15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l-GR" sz="1500" dirty="0">
              <a:latin typeface="Calibri" panose="020F0502020204030204" pitchFamily="34" charset="0"/>
              <a:cs typeface="Calibri" panose="020F0502020204030204" pitchFamily="34" charset="0"/>
            </a:rPr>
            <a:t>να έχει ενεργοποιηθεί η 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άυλη συνταγογράφηση</a:t>
          </a:r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. </a:t>
          </a:r>
        </a:p>
      </dgm:t>
    </dgm:pt>
    <dgm:pt modelId="{B42B4ABA-92EE-45A6-85E3-0EAE0C4F145A}" type="parTrans" cxnId="{618D3A7B-6713-4E97-BED5-A195A87F6F82}">
      <dgm:prSet/>
      <dgm:spPr/>
      <dgm:t>
        <a:bodyPr/>
        <a:lstStyle/>
        <a:p>
          <a:endParaRPr lang="el-GR"/>
        </a:p>
      </dgm:t>
    </dgm:pt>
    <dgm:pt modelId="{D713F631-1DCA-45CB-B337-B0CAD8258239}" type="sibTrans" cxnId="{618D3A7B-6713-4E97-BED5-A195A87F6F82}">
      <dgm:prSet/>
      <dgm:spPr/>
      <dgm:t>
        <a:bodyPr/>
        <a:lstStyle/>
        <a:p>
          <a:endParaRPr lang="el-GR"/>
        </a:p>
      </dgm:t>
    </dgm:pt>
    <dgm:pt modelId="{372A87E3-870D-4378-A481-8676FE6093CB}">
      <dgm:prSet phldrT="[Κείμενο]" custT="1"/>
      <dgm:spPr/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Ογκολογικοί ασθενείς</a:t>
          </a:r>
          <a:r>
            <a:rPr lang="en-US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18+</a:t>
          </a:r>
          <a:r>
            <a:rPr lang="el-GR" sz="1500" dirty="0">
              <a:latin typeface="Calibri" panose="020F0502020204030204" pitchFamily="34" charset="0"/>
              <a:cs typeface="Calibri" panose="020F0502020204030204" pitchFamily="34" charset="0"/>
            </a:rPr>
            <a:t>, οι οποίοι υποβλήθηκαν σε 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χειρουργική επέμβαση και νοσηλεύτηκαν σε ογκολογικό νοσοκομείο/κλινική του ΕΣΥ.</a:t>
          </a:r>
        </a:p>
      </dgm:t>
    </dgm:pt>
    <dgm:pt modelId="{F2ED4A8F-7D54-44E5-837B-8380BB658194}" type="parTrans" cxnId="{7C50D0A7-0E23-48DD-92AC-592E6F4602E8}">
      <dgm:prSet/>
      <dgm:spPr/>
      <dgm:t>
        <a:bodyPr/>
        <a:lstStyle/>
        <a:p>
          <a:endParaRPr lang="el-GR"/>
        </a:p>
      </dgm:t>
    </dgm:pt>
    <dgm:pt modelId="{C52F615E-3D36-4C70-B11C-59404AA38F5B}" type="sibTrans" cxnId="{7C50D0A7-0E23-48DD-92AC-592E6F4602E8}">
      <dgm:prSet/>
      <dgm:spPr/>
      <dgm:t>
        <a:bodyPr/>
        <a:lstStyle/>
        <a:p>
          <a:endParaRPr lang="el-GR"/>
        </a:p>
      </dgm:t>
    </dgm:pt>
    <dgm:pt modelId="{AB7A3A69-17F1-4FD4-A724-566EBD5F4778}">
      <dgm:prSet custT="1"/>
      <dgm:spPr/>
      <dgm:t>
        <a:bodyPr/>
        <a:lstStyle/>
        <a:p>
          <a:pPr algn="ctr"/>
          <a:r>
            <a:rPr lang="el-GR" sz="1500" dirty="0">
              <a:latin typeface="Calibri" panose="020F0502020204030204" pitchFamily="34" charset="0"/>
              <a:cs typeface="Calibri" panose="020F0502020204030204" pitchFamily="34" charset="0"/>
            </a:rPr>
            <a:t>Το ερωτηματολόγιο συμπληρώνεται </a:t>
          </a:r>
          <a:r>
            <a:rPr lang="el-GR" sz="1500" b="1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ανώνυμα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500" b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και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περιλαμβάνει 37 κύριες ερωτήσεις </a:t>
          </a:r>
          <a:r>
            <a:rPr lang="el-GR" sz="15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και 8 </a:t>
          </a:r>
          <a:r>
            <a:rPr lang="el-GR" sz="1500" b="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υποερωτήσεις</a:t>
          </a:r>
          <a:r>
            <a:rPr lang="el-GR" sz="15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21B749D4-743B-4C66-AE5A-46C70E364E98}" type="parTrans" cxnId="{3A355D46-A45F-4832-AE0E-39D744C4E141}">
      <dgm:prSet/>
      <dgm:spPr/>
      <dgm:t>
        <a:bodyPr/>
        <a:lstStyle/>
        <a:p>
          <a:endParaRPr lang="el-GR"/>
        </a:p>
      </dgm:t>
    </dgm:pt>
    <dgm:pt modelId="{E7D3E970-A6AB-4120-BF8F-942927EA641A}" type="sibTrans" cxnId="{3A355D46-A45F-4832-AE0E-39D744C4E141}">
      <dgm:prSet/>
      <dgm:spPr/>
      <dgm:t>
        <a:bodyPr/>
        <a:lstStyle/>
        <a:p>
          <a:endParaRPr lang="el-GR"/>
        </a:p>
      </dgm:t>
    </dgm:pt>
    <dgm:pt modelId="{A056CAE2-7DED-4EB6-B004-621DE4096808}">
      <dgm:prSet custT="1"/>
      <dgm:spPr/>
      <dgm:t>
        <a:bodyPr/>
        <a:lstStyle/>
        <a:p>
          <a:pPr algn="ctr"/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Ο σύνδεσμος </a:t>
          </a:r>
          <a:r>
            <a:rPr lang="el-GR" sz="15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 συμπλήρωση του ερωτηματολογίου 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παραμένει ενεργός για 14 ημέρες </a:t>
          </a:r>
          <a:r>
            <a:rPr lang="el-GR" sz="1500" b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από την ημερομηνία αποστολής του SMS. </a:t>
          </a:r>
        </a:p>
      </dgm:t>
    </dgm:pt>
    <dgm:pt modelId="{EFA00436-5E36-496F-B303-54D26F62B7D1}" type="parTrans" cxnId="{651071D7-88E9-4684-B070-B4097AE637BB}">
      <dgm:prSet/>
      <dgm:spPr/>
      <dgm:t>
        <a:bodyPr/>
        <a:lstStyle/>
        <a:p>
          <a:endParaRPr lang="el-GR"/>
        </a:p>
      </dgm:t>
    </dgm:pt>
    <dgm:pt modelId="{E962A6FC-58DE-4ECC-9EB0-8722C29BCC80}" type="sibTrans" cxnId="{651071D7-88E9-4684-B070-B4097AE637BB}">
      <dgm:prSet/>
      <dgm:spPr/>
      <dgm:t>
        <a:bodyPr/>
        <a:lstStyle/>
        <a:p>
          <a:endParaRPr lang="el-GR"/>
        </a:p>
      </dgm:t>
    </dgm:pt>
    <dgm:pt modelId="{3849AEF4-9FB8-4E7E-B11A-CC633AECCEDD}" type="pres">
      <dgm:prSet presAssocID="{B88AC62D-0E91-4883-9054-89C70F3C6F7E}" presName="vert0" presStyleCnt="0">
        <dgm:presLayoutVars>
          <dgm:dir/>
          <dgm:animOne val="branch"/>
          <dgm:animLvl val="lvl"/>
        </dgm:presLayoutVars>
      </dgm:prSet>
      <dgm:spPr/>
    </dgm:pt>
    <dgm:pt modelId="{FABAF06F-D6CC-4D1E-83D4-F3D05ADB5E66}" type="pres">
      <dgm:prSet presAssocID="{372A87E3-870D-4378-A481-8676FE6093CB}" presName="thickLine" presStyleLbl="alignNode1" presStyleIdx="0" presStyleCnt="4"/>
      <dgm:spPr/>
    </dgm:pt>
    <dgm:pt modelId="{E2682785-8E81-4540-A3BB-C332011D9B4B}" type="pres">
      <dgm:prSet presAssocID="{372A87E3-870D-4378-A481-8676FE6093CB}" presName="horz1" presStyleCnt="0"/>
      <dgm:spPr/>
    </dgm:pt>
    <dgm:pt modelId="{8FC929D7-21C0-4FFA-A248-7386CC09A735}" type="pres">
      <dgm:prSet presAssocID="{372A87E3-870D-4378-A481-8676FE6093CB}" presName="tx1" presStyleLbl="revTx" presStyleIdx="0" presStyleCnt="4"/>
      <dgm:spPr/>
    </dgm:pt>
    <dgm:pt modelId="{A755025F-D205-433E-BEF6-F72BF9ECA942}" type="pres">
      <dgm:prSet presAssocID="{372A87E3-870D-4378-A481-8676FE6093CB}" presName="vert1" presStyleCnt="0"/>
      <dgm:spPr/>
    </dgm:pt>
    <dgm:pt modelId="{647EC50E-A679-4BFB-AE92-3B2AD950B64F}" type="pres">
      <dgm:prSet presAssocID="{AB7A3A69-17F1-4FD4-A724-566EBD5F4778}" presName="thickLine" presStyleLbl="alignNode1" presStyleIdx="1" presStyleCnt="4"/>
      <dgm:spPr/>
    </dgm:pt>
    <dgm:pt modelId="{35FE19D8-CAEF-4F9C-B48A-B3DEA40FD837}" type="pres">
      <dgm:prSet presAssocID="{AB7A3A69-17F1-4FD4-A724-566EBD5F4778}" presName="horz1" presStyleCnt="0"/>
      <dgm:spPr/>
    </dgm:pt>
    <dgm:pt modelId="{B6EC50D1-8CFA-46B7-AB8B-D95C855964E2}" type="pres">
      <dgm:prSet presAssocID="{AB7A3A69-17F1-4FD4-A724-566EBD5F4778}" presName="tx1" presStyleLbl="revTx" presStyleIdx="1" presStyleCnt="4"/>
      <dgm:spPr/>
    </dgm:pt>
    <dgm:pt modelId="{8C0D37BD-B015-4FD6-A04C-555C26F6AB09}" type="pres">
      <dgm:prSet presAssocID="{AB7A3A69-17F1-4FD4-A724-566EBD5F4778}" presName="vert1" presStyleCnt="0"/>
      <dgm:spPr/>
    </dgm:pt>
    <dgm:pt modelId="{ED332C56-5607-4D19-A6E5-4104712BD454}" type="pres">
      <dgm:prSet presAssocID="{A056CAE2-7DED-4EB6-B004-621DE4096808}" presName="thickLine" presStyleLbl="alignNode1" presStyleIdx="2" presStyleCnt="4"/>
      <dgm:spPr/>
    </dgm:pt>
    <dgm:pt modelId="{F5D9F695-9555-4374-B652-FB400F498100}" type="pres">
      <dgm:prSet presAssocID="{A056CAE2-7DED-4EB6-B004-621DE4096808}" presName="horz1" presStyleCnt="0"/>
      <dgm:spPr/>
    </dgm:pt>
    <dgm:pt modelId="{576AC53B-1B46-4513-9B0B-3E3F1B440139}" type="pres">
      <dgm:prSet presAssocID="{A056CAE2-7DED-4EB6-B004-621DE4096808}" presName="tx1" presStyleLbl="revTx" presStyleIdx="2" presStyleCnt="4"/>
      <dgm:spPr/>
    </dgm:pt>
    <dgm:pt modelId="{18AEE075-104C-4A38-9790-E3CB175B0C81}" type="pres">
      <dgm:prSet presAssocID="{A056CAE2-7DED-4EB6-B004-621DE4096808}" presName="vert1" presStyleCnt="0"/>
      <dgm:spPr/>
    </dgm:pt>
    <dgm:pt modelId="{6C44886D-1755-43EA-AF8C-677933CD85C1}" type="pres">
      <dgm:prSet presAssocID="{688B838F-550D-49C9-BE11-3DB158E040F2}" presName="thickLine" presStyleLbl="alignNode1" presStyleIdx="3" presStyleCnt="4"/>
      <dgm:spPr/>
    </dgm:pt>
    <dgm:pt modelId="{51185C75-229C-47F2-B1F5-500156349718}" type="pres">
      <dgm:prSet presAssocID="{688B838F-550D-49C9-BE11-3DB158E040F2}" presName="horz1" presStyleCnt="0"/>
      <dgm:spPr/>
    </dgm:pt>
    <dgm:pt modelId="{8848D3AD-7DBD-4F37-8498-5202EE080F63}" type="pres">
      <dgm:prSet presAssocID="{688B838F-550D-49C9-BE11-3DB158E040F2}" presName="tx1" presStyleLbl="revTx" presStyleIdx="3" presStyleCnt="4"/>
      <dgm:spPr/>
    </dgm:pt>
    <dgm:pt modelId="{1ED5271C-FDEF-4CF6-8713-F8E5AA99E9F7}" type="pres">
      <dgm:prSet presAssocID="{688B838F-550D-49C9-BE11-3DB158E040F2}" presName="vert1" presStyleCnt="0"/>
      <dgm:spPr/>
    </dgm:pt>
  </dgm:ptLst>
  <dgm:cxnLst>
    <dgm:cxn modelId="{89B8CC12-FE70-4A48-806C-202505D1A972}" type="presOf" srcId="{688B838F-550D-49C9-BE11-3DB158E040F2}" destId="{8848D3AD-7DBD-4F37-8498-5202EE080F63}" srcOrd="0" destOrd="0" presId="urn:microsoft.com/office/officeart/2008/layout/LinedList"/>
    <dgm:cxn modelId="{2C4C3219-818F-49B3-92B8-AB5B21B48DBC}" type="presOf" srcId="{372A87E3-870D-4378-A481-8676FE6093CB}" destId="{8FC929D7-21C0-4FFA-A248-7386CC09A735}" srcOrd="0" destOrd="0" presId="urn:microsoft.com/office/officeart/2008/layout/LinedList"/>
    <dgm:cxn modelId="{F96B6F33-00A2-400A-BEAC-70034E2CD122}" type="presOf" srcId="{A056CAE2-7DED-4EB6-B004-621DE4096808}" destId="{576AC53B-1B46-4513-9B0B-3E3F1B440139}" srcOrd="0" destOrd="0" presId="urn:microsoft.com/office/officeart/2008/layout/LinedList"/>
    <dgm:cxn modelId="{C51C803D-2DE4-4D37-BC1A-E28FDCFAA2B8}" type="presOf" srcId="{B88AC62D-0E91-4883-9054-89C70F3C6F7E}" destId="{3849AEF4-9FB8-4E7E-B11A-CC633AECCEDD}" srcOrd="0" destOrd="0" presId="urn:microsoft.com/office/officeart/2008/layout/LinedList"/>
    <dgm:cxn modelId="{3A355D46-A45F-4832-AE0E-39D744C4E141}" srcId="{B88AC62D-0E91-4883-9054-89C70F3C6F7E}" destId="{AB7A3A69-17F1-4FD4-A724-566EBD5F4778}" srcOrd="1" destOrd="0" parTransId="{21B749D4-743B-4C66-AE5A-46C70E364E98}" sibTransId="{E7D3E970-A6AB-4120-BF8F-942927EA641A}"/>
    <dgm:cxn modelId="{618D3A7B-6713-4E97-BED5-A195A87F6F82}" srcId="{B88AC62D-0E91-4883-9054-89C70F3C6F7E}" destId="{688B838F-550D-49C9-BE11-3DB158E040F2}" srcOrd="3" destOrd="0" parTransId="{B42B4ABA-92EE-45A6-85E3-0EAE0C4F145A}" sibTransId="{D713F631-1DCA-45CB-B337-B0CAD8258239}"/>
    <dgm:cxn modelId="{7C50D0A7-0E23-48DD-92AC-592E6F4602E8}" srcId="{B88AC62D-0E91-4883-9054-89C70F3C6F7E}" destId="{372A87E3-870D-4378-A481-8676FE6093CB}" srcOrd="0" destOrd="0" parTransId="{F2ED4A8F-7D54-44E5-837B-8380BB658194}" sibTransId="{C52F615E-3D36-4C70-B11C-59404AA38F5B}"/>
    <dgm:cxn modelId="{E12C8ACD-613F-40EF-8ACC-884FB0AEC83B}" type="presOf" srcId="{AB7A3A69-17F1-4FD4-A724-566EBD5F4778}" destId="{B6EC50D1-8CFA-46B7-AB8B-D95C855964E2}" srcOrd="0" destOrd="0" presId="urn:microsoft.com/office/officeart/2008/layout/LinedList"/>
    <dgm:cxn modelId="{651071D7-88E9-4684-B070-B4097AE637BB}" srcId="{B88AC62D-0E91-4883-9054-89C70F3C6F7E}" destId="{A056CAE2-7DED-4EB6-B004-621DE4096808}" srcOrd="2" destOrd="0" parTransId="{EFA00436-5E36-496F-B303-54D26F62B7D1}" sibTransId="{E962A6FC-58DE-4ECC-9EB0-8722C29BCC80}"/>
    <dgm:cxn modelId="{85CD119F-835B-49CD-AF97-AEFE46BA4665}" type="presParOf" srcId="{3849AEF4-9FB8-4E7E-B11A-CC633AECCEDD}" destId="{FABAF06F-D6CC-4D1E-83D4-F3D05ADB5E66}" srcOrd="0" destOrd="0" presId="urn:microsoft.com/office/officeart/2008/layout/LinedList"/>
    <dgm:cxn modelId="{1A202602-785E-4A46-886F-658A2388519F}" type="presParOf" srcId="{3849AEF4-9FB8-4E7E-B11A-CC633AECCEDD}" destId="{E2682785-8E81-4540-A3BB-C332011D9B4B}" srcOrd="1" destOrd="0" presId="urn:microsoft.com/office/officeart/2008/layout/LinedList"/>
    <dgm:cxn modelId="{40ADB29A-74C5-4FDE-81AF-A8B3CC85D4BE}" type="presParOf" srcId="{E2682785-8E81-4540-A3BB-C332011D9B4B}" destId="{8FC929D7-21C0-4FFA-A248-7386CC09A735}" srcOrd="0" destOrd="0" presId="urn:microsoft.com/office/officeart/2008/layout/LinedList"/>
    <dgm:cxn modelId="{908A17E0-F2BA-4451-A748-8CC603F0B3E7}" type="presParOf" srcId="{E2682785-8E81-4540-A3BB-C332011D9B4B}" destId="{A755025F-D205-433E-BEF6-F72BF9ECA942}" srcOrd="1" destOrd="0" presId="urn:microsoft.com/office/officeart/2008/layout/LinedList"/>
    <dgm:cxn modelId="{EE18324D-E071-4663-9831-CA5318AA9EC5}" type="presParOf" srcId="{3849AEF4-9FB8-4E7E-B11A-CC633AECCEDD}" destId="{647EC50E-A679-4BFB-AE92-3B2AD950B64F}" srcOrd="2" destOrd="0" presId="urn:microsoft.com/office/officeart/2008/layout/LinedList"/>
    <dgm:cxn modelId="{27FB730D-D205-44FB-95F7-C12B9FB7121E}" type="presParOf" srcId="{3849AEF4-9FB8-4E7E-B11A-CC633AECCEDD}" destId="{35FE19D8-CAEF-4F9C-B48A-B3DEA40FD837}" srcOrd="3" destOrd="0" presId="urn:microsoft.com/office/officeart/2008/layout/LinedList"/>
    <dgm:cxn modelId="{A99290F7-F340-4631-A366-54BA93521668}" type="presParOf" srcId="{35FE19D8-CAEF-4F9C-B48A-B3DEA40FD837}" destId="{B6EC50D1-8CFA-46B7-AB8B-D95C855964E2}" srcOrd="0" destOrd="0" presId="urn:microsoft.com/office/officeart/2008/layout/LinedList"/>
    <dgm:cxn modelId="{00420286-AC17-4070-AD9A-192BF06BA637}" type="presParOf" srcId="{35FE19D8-CAEF-4F9C-B48A-B3DEA40FD837}" destId="{8C0D37BD-B015-4FD6-A04C-555C26F6AB09}" srcOrd="1" destOrd="0" presId="urn:microsoft.com/office/officeart/2008/layout/LinedList"/>
    <dgm:cxn modelId="{4F826239-EAF8-4F96-B162-3CA1E1A28998}" type="presParOf" srcId="{3849AEF4-9FB8-4E7E-B11A-CC633AECCEDD}" destId="{ED332C56-5607-4D19-A6E5-4104712BD454}" srcOrd="4" destOrd="0" presId="urn:microsoft.com/office/officeart/2008/layout/LinedList"/>
    <dgm:cxn modelId="{AB592D89-DA55-42D9-A220-8F805E82E40B}" type="presParOf" srcId="{3849AEF4-9FB8-4E7E-B11A-CC633AECCEDD}" destId="{F5D9F695-9555-4374-B652-FB400F498100}" srcOrd="5" destOrd="0" presId="urn:microsoft.com/office/officeart/2008/layout/LinedList"/>
    <dgm:cxn modelId="{F230D071-0D4D-41E7-9FFF-5C518393774D}" type="presParOf" srcId="{F5D9F695-9555-4374-B652-FB400F498100}" destId="{576AC53B-1B46-4513-9B0B-3E3F1B440139}" srcOrd="0" destOrd="0" presId="urn:microsoft.com/office/officeart/2008/layout/LinedList"/>
    <dgm:cxn modelId="{2521A10C-E598-4115-A381-90AE85B61532}" type="presParOf" srcId="{F5D9F695-9555-4374-B652-FB400F498100}" destId="{18AEE075-104C-4A38-9790-E3CB175B0C81}" srcOrd="1" destOrd="0" presId="urn:microsoft.com/office/officeart/2008/layout/LinedList"/>
    <dgm:cxn modelId="{EAC68DAB-9AD8-4B2B-9D51-86D19998DDB5}" type="presParOf" srcId="{3849AEF4-9FB8-4E7E-B11A-CC633AECCEDD}" destId="{6C44886D-1755-43EA-AF8C-677933CD85C1}" srcOrd="6" destOrd="0" presId="urn:microsoft.com/office/officeart/2008/layout/LinedList"/>
    <dgm:cxn modelId="{4CEF41CA-8E52-418C-9EAA-78F29053EC02}" type="presParOf" srcId="{3849AEF4-9FB8-4E7E-B11A-CC633AECCEDD}" destId="{51185C75-229C-47F2-B1F5-500156349718}" srcOrd="7" destOrd="0" presId="urn:microsoft.com/office/officeart/2008/layout/LinedList"/>
    <dgm:cxn modelId="{A624B16C-F681-44FC-A78B-A23AE87EB87D}" type="presParOf" srcId="{51185C75-229C-47F2-B1F5-500156349718}" destId="{8848D3AD-7DBD-4F37-8498-5202EE080F63}" srcOrd="0" destOrd="0" presId="urn:microsoft.com/office/officeart/2008/layout/LinedList"/>
    <dgm:cxn modelId="{6CEC714F-8157-43E2-B29C-DDFF0ACAAB1B}" type="presParOf" srcId="{51185C75-229C-47F2-B1F5-500156349718}" destId="{1ED5271C-FDEF-4CF6-8713-F8E5AA99E9F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3DAB91-E74B-422F-BCE9-48E4CCC44E01}" type="doc">
      <dgm:prSet loTypeId="urn:microsoft.com/office/officeart/2005/8/layout/bProcess3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022EBB5D-F2E1-4E3B-BB86-30656C82549C}">
      <dgm:prSet phldrT="[Κείμενο]" custT="1"/>
      <dgm:spPr/>
      <dgm:t>
        <a:bodyPr/>
        <a:lstStyle/>
        <a:p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Λήψη εξιτηρίου</a:t>
          </a:r>
        </a:p>
      </dgm:t>
    </dgm:pt>
    <dgm:pt modelId="{A709D190-D64A-45BA-8B32-B7D300BD4EFB}" type="parTrans" cxnId="{250FF725-1C90-4F13-BF42-EFBE9A21144E}">
      <dgm:prSet/>
      <dgm:spPr/>
      <dgm:t>
        <a:bodyPr/>
        <a:lstStyle/>
        <a:p>
          <a:endParaRPr lang="el-GR"/>
        </a:p>
      </dgm:t>
    </dgm:pt>
    <dgm:pt modelId="{0AA94F4F-7689-44C3-A2E3-7FC1E4FA9EAB}" type="sibTrans" cxnId="{250FF725-1C90-4F13-BF42-EFBE9A21144E}">
      <dgm:prSet/>
      <dgm:spPr/>
      <dgm:t>
        <a:bodyPr/>
        <a:lstStyle/>
        <a:p>
          <a:endParaRPr lang="el-GR"/>
        </a:p>
      </dgm:t>
    </dgm:pt>
    <dgm:pt modelId="{857D2521-C4D1-4DE9-A660-6C4C073125B9}">
      <dgm:prSet phldrT="[Κείμενο]" custT="1"/>
      <dgm:spPr/>
      <dgm:t>
        <a:bodyPr/>
        <a:lstStyle/>
        <a:p>
          <a:r>
            <a:rPr lang="el-GR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Διασύνδεση με το </a:t>
          </a:r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Αποθετήριο της ΗΔΥΚΑ </a:t>
          </a:r>
          <a:r>
            <a:rPr lang="el-GR" sz="1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 λήψη στοιχείων επικοινωνίας (τηλεφωνικός αριθμός)</a:t>
          </a:r>
        </a:p>
      </dgm:t>
    </dgm:pt>
    <dgm:pt modelId="{FF6EFF39-3690-4F97-97B9-F303953AE2C0}" type="parTrans" cxnId="{54FCE11F-5F0E-4DA0-82C9-85611331CA0A}">
      <dgm:prSet/>
      <dgm:spPr/>
      <dgm:t>
        <a:bodyPr/>
        <a:lstStyle/>
        <a:p>
          <a:endParaRPr lang="el-GR"/>
        </a:p>
      </dgm:t>
    </dgm:pt>
    <dgm:pt modelId="{B11BE840-1717-4EBD-A2C3-774F7BE9611B}" type="sibTrans" cxnId="{54FCE11F-5F0E-4DA0-82C9-85611331CA0A}">
      <dgm:prSet/>
      <dgm:spPr/>
      <dgm:t>
        <a:bodyPr/>
        <a:lstStyle/>
        <a:p>
          <a:endParaRPr lang="el-GR"/>
        </a:p>
      </dgm:t>
    </dgm:pt>
    <dgm:pt modelId="{F3EE6EF3-4FD1-4724-BB7E-7FBC910BDB93}">
      <dgm:prSet phldrT="[Κείμενο]" custT="1"/>
      <dgm:spPr/>
      <dgm:t>
        <a:bodyPr/>
        <a:lstStyle/>
        <a:p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Συμπλήρωση του ερωτηματολογίου</a:t>
          </a:r>
          <a:r>
            <a:rPr lang="el-GR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EE0625A0-5027-40F7-BFBF-6776EE438E1B}" type="parTrans" cxnId="{A0462B63-41DA-4E49-8463-C977359FD70E}">
      <dgm:prSet/>
      <dgm:spPr/>
      <dgm:t>
        <a:bodyPr/>
        <a:lstStyle/>
        <a:p>
          <a:endParaRPr lang="el-GR"/>
        </a:p>
      </dgm:t>
    </dgm:pt>
    <dgm:pt modelId="{CB06A376-0A88-43BB-A0C4-5C0DC1ADE15C}" type="sibTrans" cxnId="{A0462B63-41DA-4E49-8463-C977359FD70E}">
      <dgm:prSet/>
      <dgm:spPr/>
      <dgm:t>
        <a:bodyPr/>
        <a:lstStyle/>
        <a:p>
          <a:endParaRPr lang="el-GR"/>
        </a:p>
      </dgm:t>
    </dgm:pt>
    <dgm:pt modelId="{8787FF7B-E419-4652-9528-C83C1DCCF573}">
      <dgm:prSet custT="1"/>
      <dgm:spPr/>
      <dgm:t>
        <a:bodyPr/>
        <a:lstStyle/>
        <a:p>
          <a:r>
            <a:rPr lang="el-GR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Δημιουργία </a:t>
          </a:r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μοναδικού υπερσυνδέσμου </a:t>
          </a:r>
          <a:r>
            <a:rPr lang="el-GR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χωρίς ταυτοποίηση προσώπου</a:t>
          </a:r>
        </a:p>
      </dgm:t>
    </dgm:pt>
    <dgm:pt modelId="{75BF1B76-9CDA-4AAE-908E-0C468DEE2A30}" type="parTrans" cxnId="{84A89B0E-7848-4E89-9BE8-020FC3491952}">
      <dgm:prSet/>
      <dgm:spPr/>
      <dgm:t>
        <a:bodyPr/>
        <a:lstStyle/>
        <a:p>
          <a:endParaRPr lang="el-GR"/>
        </a:p>
      </dgm:t>
    </dgm:pt>
    <dgm:pt modelId="{AD6761B4-B3B8-4206-AC00-D6926E890567}" type="sibTrans" cxnId="{84A89B0E-7848-4E89-9BE8-020FC3491952}">
      <dgm:prSet/>
      <dgm:spPr/>
      <dgm:t>
        <a:bodyPr/>
        <a:lstStyle/>
        <a:p>
          <a:endParaRPr lang="el-GR"/>
        </a:p>
      </dgm:t>
    </dgm:pt>
    <dgm:pt modelId="{8FBD6F53-7E57-45E5-874A-087DA51F4966}">
      <dgm:prSet phldrT="[Κείμενο]" custT="1"/>
      <dgm:spPr/>
      <dgm:t>
        <a:bodyPr/>
        <a:lstStyle/>
        <a:p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 ημέρες μετά το εξιτήριο</a:t>
          </a:r>
          <a:r>
            <a:rPr lang="el-GR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αποστολή </a:t>
          </a:r>
          <a:r>
            <a:rPr lang="en-US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SMS </a:t>
          </a:r>
          <a:endParaRPr lang="el-GR" sz="15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27257E1-77C8-42F2-ADAB-CF2A04B578FE}" type="parTrans" cxnId="{1569DDA8-6718-4183-8F82-529AD8F2AA78}">
      <dgm:prSet/>
      <dgm:spPr/>
      <dgm:t>
        <a:bodyPr/>
        <a:lstStyle/>
        <a:p>
          <a:endParaRPr lang="el-GR"/>
        </a:p>
      </dgm:t>
    </dgm:pt>
    <dgm:pt modelId="{0A7D3361-5D0A-4841-A204-3D6A2A90B04A}" type="sibTrans" cxnId="{1569DDA8-6718-4183-8F82-529AD8F2AA78}">
      <dgm:prSet/>
      <dgm:spPr/>
      <dgm:t>
        <a:bodyPr/>
        <a:lstStyle/>
        <a:p>
          <a:endParaRPr lang="el-GR"/>
        </a:p>
      </dgm:t>
    </dgm:pt>
    <dgm:pt modelId="{E08E5075-F49B-4FF4-8211-6E6048FF0144}">
      <dgm:prSet custT="1"/>
      <dgm:spPr/>
      <dgm:t>
        <a:bodyPr/>
        <a:lstStyle/>
        <a:p>
          <a:r>
            <a:rPr lang="el-GR" sz="1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Έλεγχος </a:t>
          </a:r>
          <a:r>
            <a:rPr lang="el-GR" sz="15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την επιβεβαίωση των κριτηρίων συμμετοχής</a:t>
          </a:r>
        </a:p>
      </dgm:t>
    </dgm:pt>
    <dgm:pt modelId="{4E2B171E-8782-4E62-AC2A-CE93F89E7652}" type="parTrans" cxnId="{7369C377-1659-43B7-84C7-0790C4C21CCD}">
      <dgm:prSet/>
      <dgm:spPr/>
      <dgm:t>
        <a:bodyPr/>
        <a:lstStyle/>
        <a:p>
          <a:endParaRPr lang="el-GR"/>
        </a:p>
      </dgm:t>
    </dgm:pt>
    <dgm:pt modelId="{9988A837-8546-4CF9-BBB4-4D60D210B574}" type="sibTrans" cxnId="{7369C377-1659-43B7-84C7-0790C4C21CCD}">
      <dgm:prSet/>
      <dgm:spPr/>
      <dgm:t>
        <a:bodyPr/>
        <a:lstStyle/>
        <a:p>
          <a:endParaRPr lang="el-GR"/>
        </a:p>
      </dgm:t>
    </dgm:pt>
    <dgm:pt modelId="{FC4C637C-CBD4-48B8-8BC9-94D9DA907BBD}" type="pres">
      <dgm:prSet presAssocID="{2D3DAB91-E74B-422F-BCE9-48E4CCC44E01}" presName="Name0" presStyleCnt="0">
        <dgm:presLayoutVars>
          <dgm:dir/>
          <dgm:resizeHandles val="exact"/>
        </dgm:presLayoutVars>
      </dgm:prSet>
      <dgm:spPr/>
    </dgm:pt>
    <dgm:pt modelId="{D51C80DB-DB58-4320-85FB-05CB7FB13C83}" type="pres">
      <dgm:prSet presAssocID="{022EBB5D-F2E1-4E3B-BB86-30656C82549C}" presName="node" presStyleLbl="node1" presStyleIdx="0" presStyleCnt="6">
        <dgm:presLayoutVars>
          <dgm:bulletEnabled val="1"/>
        </dgm:presLayoutVars>
      </dgm:prSet>
      <dgm:spPr/>
    </dgm:pt>
    <dgm:pt modelId="{5301A4B0-5B94-4FD5-BE99-7807FCAE4973}" type="pres">
      <dgm:prSet presAssocID="{0AA94F4F-7689-44C3-A2E3-7FC1E4FA9EAB}" presName="sibTrans" presStyleLbl="sibTrans1D1" presStyleIdx="0" presStyleCnt="5"/>
      <dgm:spPr/>
    </dgm:pt>
    <dgm:pt modelId="{3A369EF2-2F1D-45A2-983B-469471AC3BE0}" type="pres">
      <dgm:prSet presAssocID="{0AA94F4F-7689-44C3-A2E3-7FC1E4FA9EAB}" presName="connectorText" presStyleLbl="sibTrans1D1" presStyleIdx="0" presStyleCnt="5"/>
      <dgm:spPr/>
    </dgm:pt>
    <dgm:pt modelId="{FF82B129-DF74-4123-8316-E91F6BA4AC61}" type="pres">
      <dgm:prSet presAssocID="{857D2521-C4D1-4DE9-A660-6C4C073125B9}" presName="node" presStyleLbl="node1" presStyleIdx="1" presStyleCnt="6">
        <dgm:presLayoutVars>
          <dgm:bulletEnabled val="1"/>
        </dgm:presLayoutVars>
      </dgm:prSet>
      <dgm:spPr/>
    </dgm:pt>
    <dgm:pt modelId="{28475EC5-1C93-4768-A438-AE945E8C34C6}" type="pres">
      <dgm:prSet presAssocID="{B11BE840-1717-4EBD-A2C3-774F7BE9611B}" presName="sibTrans" presStyleLbl="sibTrans1D1" presStyleIdx="1" presStyleCnt="5"/>
      <dgm:spPr/>
    </dgm:pt>
    <dgm:pt modelId="{61267696-1371-49A6-A81D-9F19427DAC7F}" type="pres">
      <dgm:prSet presAssocID="{B11BE840-1717-4EBD-A2C3-774F7BE9611B}" presName="connectorText" presStyleLbl="sibTrans1D1" presStyleIdx="1" presStyleCnt="5"/>
      <dgm:spPr/>
    </dgm:pt>
    <dgm:pt modelId="{291A07E7-B3C9-4711-AACD-8F5C125645EA}" type="pres">
      <dgm:prSet presAssocID="{E08E5075-F49B-4FF4-8211-6E6048FF0144}" presName="node" presStyleLbl="node1" presStyleIdx="2" presStyleCnt="6">
        <dgm:presLayoutVars>
          <dgm:bulletEnabled val="1"/>
        </dgm:presLayoutVars>
      </dgm:prSet>
      <dgm:spPr/>
    </dgm:pt>
    <dgm:pt modelId="{6534EB7E-C4AE-441F-8D32-E0B027ACF7F5}" type="pres">
      <dgm:prSet presAssocID="{9988A837-8546-4CF9-BBB4-4D60D210B574}" presName="sibTrans" presStyleLbl="sibTrans1D1" presStyleIdx="2" presStyleCnt="5"/>
      <dgm:spPr/>
    </dgm:pt>
    <dgm:pt modelId="{BD22B9B8-7A4D-463E-B181-3EE796FEBBAD}" type="pres">
      <dgm:prSet presAssocID="{9988A837-8546-4CF9-BBB4-4D60D210B574}" presName="connectorText" presStyleLbl="sibTrans1D1" presStyleIdx="2" presStyleCnt="5"/>
      <dgm:spPr/>
    </dgm:pt>
    <dgm:pt modelId="{C3986C59-9F1A-40AB-BFEC-3847FF56E393}" type="pres">
      <dgm:prSet presAssocID="{8787FF7B-E419-4652-9528-C83C1DCCF573}" presName="node" presStyleLbl="node1" presStyleIdx="3" presStyleCnt="6">
        <dgm:presLayoutVars>
          <dgm:bulletEnabled val="1"/>
        </dgm:presLayoutVars>
      </dgm:prSet>
      <dgm:spPr/>
    </dgm:pt>
    <dgm:pt modelId="{1F2321C4-C114-44EA-BF7A-DB4B36533174}" type="pres">
      <dgm:prSet presAssocID="{AD6761B4-B3B8-4206-AC00-D6926E890567}" presName="sibTrans" presStyleLbl="sibTrans1D1" presStyleIdx="3" presStyleCnt="5"/>
      <dgm:spPr/>
    </dgm:pt>
    <dgm:pt modelId="{A056FBF9-4712-4EEA-BF34-F1AC71C9FAFF}" type="pres">
      <dgm:prSet presAssocID="{AD6761B4-B3B8-4206-AC00-D6926E890567}" presName="connectorText" presStyleLbl="sibTrans1D1" presStyleIdx="3" presStyleCnt="5"/>
      <dgm:spPr/>
    </dgm:pt>
    <dgm:pt modelId="{454968EC-EFCC-4406-9EE7-55C6567B049F}" type="pres">
      <dgm:prSet presAssocID="{8FBD6F53-7E57-45E5-874A-087DA51F4966}" presName="node" presStyleLbl="node1" presStyleIdx="4" presStyleCnt="6">
        <dgm:presLayoutVars>
          <dgm:bulletEnabled val="1"/>
        </dgm:presLayoutVars>
      </dgm:prSet>
      <dgm:spPr/>
    </dgm:pt>
    <dgm:pt modelId="{7519F07A-9087-4E59-BC6D-D373EDB79565}" type="pres">
      <dgm:prSet presAssocID="{0A7D3361-5D0A-4841-A204-3D6A2A90B04A}" presName="sibTrans" presStyleLbl="sibTrans1D1" presStyleIdx="4" presStyleCnt="5"/>
      <dgm:spPr/>
    </dgm:pt>
    <dgm:pt modelId="{A0A784FC-D255-4964-9EC7-2FE274D6525E}" type="pres">
      <dgm:prSet presAssocID="{0A7D3361-5D0A-4841-A204-3D6A2A90B04A}" presName="connectorText" presStyleLbl="sibTrans1D1" presStyleIdx="4" presStyleCnt="5"/>
      <dgm:spPr/>
    </dgm:pt>
    <dgm:pt modelId="{6859866C-254C-46FC-88DF-E1C618905B9A}" type="pres">
      <dgm:prSet presAssocID="{F3EE6EF3-4FD1-4724-BB7E-7FBC910BDB93}" presName="node" presStyleLbl="node1" presStyleIdx="5" presStyleCnt="6">
        <dgm:presLayoutVars>
          <dgm:bulletEnabled val="1"/>
        </dgm:presLayoutVars>
      </dgm:prSet>
      <dgm:spPr/>
    </dgm:pt>
  </dgm:ptLst>
  <dgm:cxnLst>
    <dgm:cxn modelId="{84A89B0E-7848-4E89-9BE8-020FC3491952}" srcId="{2D3DAB91-E74B-422F-BCE9-48E4CCC44E01}" destId="{8787FF7B-E419-4652-9528-C83C1DCCF573}" srcOrd="3" destOrd="0" parTransId="{75BF1B76-9CDA-4AAE-908E-0C468DEE2A30}" sibTransId="{AD6761B4-B3B8-4206-AC00-D6926E890567}"/>
    <dgm:cxn modelId="{43504814-36AF-4080-B0A7-50F8204CB9D7}" type="presOf" srcId="{F3EE6EF3-4FD1-4724-BB7E-7FBC910BDB93}" destId="{6859866C-254C-46FC-88DF-E1C618905B9A}" srcOrd="0" destOrd="0" presId="urn:microsoft.com/office/officeart/2005/8/layout/bProcess3"/>
    <dgm:cxn modelId="{54FCE11F-5F0E-4DA0-82C9-85611331CA0A}" srcId="{2D3DAB91-E74B-422F-BCE9-48E4CCC44E01}" destId="{857D2521-C4D1-4DE9-A660-6C4C073125B9}" srcOrd="1" destOrd="0" parTransId="{FF6EFF39-3690-4F97-97B9-F303953AE2C0}" sibTransId="{B11BE840-1717-4EBD-A2C3-774F7BE9611B}"/>
    <dgm:cxn modelId="{250FF725-1C90-4F13-BF42-EFBE9A21144E}" srcId="{2D3DAB91-E74B-422F-BCE9-48E4CCC44E01}" destId="{022EBB5D-F2E1-4E3B-BB86-30656C82549C}" srcOrd="0" destOrd="0" parTransId="{A709D190-D64A-45BA-8B32-B7D300BD4EFB}" sibTransId="{0AA94F4F-7689-44C3-A2E3-7FC1E4FA9EAB}"/>
    <dgm:cxn modelId="{59379A38-BAD1-4A10-8CC1-C9D773F17FC4}" type="presOf" srcId="{2D3DAB91-E74B-422F-BCE9-48E4CCC44E01}" destId="{FC4C637C-CBD4-48B8-8BC9-94D9DA907BBD}" srcOrd="0" destOrd="0" presId="urn:microsoft.com/office/officeart/2005/8/layout/bProcess3"/>
    <dgm:cxn modelId="{F978883C-745D-4D97-9497-836469049201}" type="presOf" srcId="{AD6761B4-B3B8-4206-AC00-D6926E890567}" destId="{A056FBF9-4712-4EEA-BF34-F1AC71C9FAFF}" srcOrd="1" destOrd="0" presId="urn:microsoft.com/office/officeart/2005/8/layout/bProcess3"/>
    <dgm:cxn modelId="{ADEF4242-9514-4ECA-8F74-352A98E3FABD}" type="presOf" srcId="{0AA94F4F-7689-44C3-A2E3-7FC1E4FA9EAB}" destId="{5301A4B0-5B94-4FD5-BE99-7807FCAE4973}" srcOrd="0" destOrd="0" presId="urn:microsoft.com/office/officeart/2005/8/layout/bProcess3"/>
    <dgm:cxn modelId="{2CC7AB44-89AC-4097-B99F-5A45F4534669}" type="presOf" srcId="{B11BE840-1717-4EBD-A2C3-774F7BE9611B}" destId="{61267696-1371-49A6-A81D-9F19427DAC7F}" srcOrd="1" destOrd="0" presId="urn:microsoft.com/office/officeart/2005/8/layout/bProcess3"/>
    <dgm:cxn modelId="{E8705A53-E45B-4AAA-A1F7-9A0EDF782189}" type="presOf" srcId="{9988A837-8546-4CF9-BBB4-4D60D210B574}" destId="{BD22B9B8-7A4D-463E-B181-3EE796FEBBAD}" srcOrd="1" destOrd="0" presId="urn:microsoft.com/office/officeart/2005/8/layout/bProcess3"/>
    <dgm:cxn modelId="{92FC675D-7E80-4AEB-A89F-903863F8B825}" type="presOf" srcId="{AD6761B4-B3B8-4206-AC00-D6926E890567}" destId="{1F2321C4-C114-44EA-BF7A-DB4B36533174}" srcOrd="0" destOrd="0" presId="urn:microsoft.com/office/officeart/2005/8/layout/bProcess3"/>
    <dgm:cxn modelId="{A0462B63-41DA-4E49-8463-C977359FD70E}" srcId="{2D3DAB91-E74B-422F-BCE9-48E4CCC44E01}" destId="{F3EE6EF3-4FD1-4724-BB7E-7FBC910BDB93}" srcOrd="5" destOrd="0" parTransId="{EE0625A0-5027-40F7-BFBF-6776EE438E1B}" sibTransId="{CB06A376-0A88-43BB-A0C4-5C0DC1ADE15C}"/>
    <dgm:cxn modelId="{7369C377-1659-43B7-84C7-0790C4C21CCD}" srcId="{2D3DAB91-E74B-422F-BCE9-48E4CCC44E01}" destId="{E08E5075-F49B-4FF4-8211-6E6048FF0144}" srcOrd="2" destOrd="0" parTransId="{4E2B171E-8782-4E62-AC2A-CE93F89E7652}" sibTransId="{9988A837-8546-4CF9-BBB4-4D60D210B574}"/>
    <dgm:cxn modelId="{F1E2657D-D410-4CE4-A27E-9845BB862E6F}" type="presOf" srcId="{0A7D3361-5D0A-4841-A204-3D6A2A90B04A}" destId="{A0A784FC-D255-4964-9EC7-2FE274D6525E}" srcOrd="1" destOrd="0" presId="urn:microsoft.com/office/officeart/2005/8/layout/bProcess3"/>
    <dgm:cxn modelId="{FBC21791-8735-4759-AEAB-AC8EE09EEC5B}" type="presOf" srcId="{0AA94F4F-7689-44C3-A2E3-7FC1E4FA9EAB}" destId="{3A369EF2-2F1D-45A2-983B-469471AC3BE0}" srcOrd="1" destOrd="0" presId="urn:microsoft.com/office/officeart/2005/8/layout/bProcess3"/>
    <dgm:cxn modelId="{0FB2AE9F-F83B-46E2-A228-8BB7AB19355E}" type="presOf" srcId="{8FBD6F53-7E57-45E5-874A-087DA51F4966}" destId="{454968EC-EFCC-4406-9EE7-55C6567B049F}" srcOrd="0" destOrd="0" presId="urn:microsoft.com/office/officeart/2005/8/layout/bProcess3"/>
    <dgm:cxn modelId="{61922BA5-727B-4EA0-9B3C-471F6E587712}" type="presOf" srcId="{8787FF7B-E419-4652-9528-C83C1DCCF573}" destId="{C3986C59-9F1A-40AB-BFEC-3847FF56E393}" srcOrd="0" destOrd="0" presId="urn:microsoft.com/office/officeart/2005/8/layout/bProcess3"/>
    <dgm:cxn modelId="{1569DDA8-6718-4183-8F82-529AD8F2AA78}" srcId="{2D3DAB91-E74B-422F-BCE9-48E4CCC44E01}" destId="{8FBD6F53-7E57-45E5-874A-087DA51F4966}" srcOrd="4" destOrd="0" parTransId="{A27257E1-77C8-42F2-ADAB-CF2A04B578FE}" sibTransId="{0A7D3361-5D0A-4841-A204-3D6A2A90B04A}"/>
    <dgm:cxn modelId="{30468EC7-629C-4D73-A002-FDBCB4AF0A56}" type="presOf" srcId="{022EBB5D-F2E1-4E3B-BB86-30656C82549C}" destId="{D51C80DB-DB58-4320-85FB-05CB7FB13C83}" srcOrd="0" destOrd="0" presId="urn:microsoft.com/office/officeart/2005/8/layout/bProcess3"/>
    <dgm:cxn modelId="{FC8FCBC8-5DC9-4751-BC5F-E52899D68D8D}" type="presOf" srcId="{0A7D3361-5D0A-4841-A204-3D6A2A90B04A}" destId="{7519F07A-9087-4E59-BC6D-D373EDB79565}" srcOrd="0" destOrd="0" presId="urn:microsoft.com/office/officeart/2005/8/layout/bProcess3"/>
    <dgm:cxn modelId="{E46911DC-D111-440B-B42B-8ABE45CC5743}" type="presOf" srcId="{9988A837-8546-4CF9-BBB4-4D60D210B574}" destId="{6534EB7E-C4AE-441F-8D32-E0B027ACF7F5}" srcOrd="0" destOrd="0" presId="urn:microsoft.com/office/officeart/2005/8/layout/bProcess3"/>
    <dgm:cxn modelId="{6DDCA3DE-5132-491A-BB5F-2EBF645C6830}" type="presOf" srcId="{B11BE840-1717-4EBD-A2C3-774F7BE9611B}" destId="{28475EC5-1C93-4768-A438-AE945E8C34C6}" srcOrd="0" destOrd="0" presId="urn:microsoft.com/office/officeart/2005/8/layout/bProcess3"/>
    <dgm:cxn modelId="{39DC60E9-D69F-4962-A064-F50E858941AC}" type="presOf" srcId="{E08E5075-F49B-4FF4-8211-6E6048FF0144}" destId="{291A07E7-B3C9-4711-AACD-8F5C125645EA}" srcOrd="0" destOrd="0" presId="urn:microsoft.com/office/officeart/2005/8/layout/bProcess3"/>
    <dgm:cxn modelId="{176654FD-6D5C-42CB-9F3D-9F6CC15D6E31}" type="presOf" srcId="{857D2521-C4D1-4DE9-A660-6C4C073125B9}" destId="{FF82B129-DF74-4123-8316-E91F6BA4AC61}" srcOrd="0" destOrd="0" presId="urn:microsoft.com/office/officeart/2005/8/layout/bProcess3"/>
    <dgm:cxn modelId="{9745563A-8674-4898-AAE4-6E6C47400B0B}" type="presParOf" srcId="{FC4C637C-CBD4-48B8-8BC9-94D9DA907BBD}" destId="{D51C80DB-DB58-4320-85FB-05CB7FB13C83}" srcOrd="0" destOrd="0" presId="urn:microsoft.com/office/officeart/2005/8/layout/bProcess3"/>
    <dgm:cxn modelId="{F0313B4F-3CC7-4F14-AEE1-8CCACE9277C8}" type="presParOf" srcId="{FC4C637C-CBD4-48B8-8BC9-94D9DA907BBD}" destId="{5301A4B0-5B94-4FD5-BE99-7807FCAE4973}" srcOrd="1" destOrd="0" presId="urn:microsoft.com/office/officeart/2005/8/layout/bProcess3"/>
    <dgm:cxn modelId="{8C9F4953-71B0-41A5-BD76-9204FBDF038F}" type="presParOf" srcId="{5301A4B0-5B94-4FD5-BE99-7807FCAE4973}" destId="{3A369EF2-2F1D-45A2-983B-469471AC3BE0}" srcOrd="0" destOrd="0" presId="urn:microsoft.com/office/officeart/2005/8/layout/bProcess3"/>
    <dgm:cxn modelId="{5256183E-EFD6-4DB5-8E8D-0C5F61DB0F25}" type="presParOf" srcId="{FC4C637C-CBD4-48B8-8BC9-94D9DA907BBD}" destId="{FF82B129-DF74-4123-8316-E91F6BA4AC61}" srcOrd="2" destOrd="0" presId="urn:microsoft.com/office/officeart/2005/8/layout/bProcess3"/>
    <dgm:cxn modelId="{82EEFD8D-B6D2-4963-B2D2-83347826D80B}" type="presParOf" srcId="{FC4C637C-CBD4-48B8-8BC9-94D9DA907BBD}" destId="{28475EC5-1C93-4768-A438-AE945E8C34C6}" srcOrd="3" destOrd="0" presId="urn:microsoft.com/office/officeart/2005/8/layout/bProcess3"/>
    <dgm:cxn modelId="{BDAFF753-001A-409D-8F54-E50C616126EE}" type="presParOf" srcId="{28475EC5-1C93-4768-A438-AE945E8C34C6}" destId="{61267696-1371-49A6-A81D-9F19427DAC7F}" srcOrd="0" destOrd="0" presId="urn:microsoft.com/office/officeart/2005/8/layout/bProcess3"/>
    <dgm:cxn modelId="{A554D1C0-66BC-4907-A591-348FD25D7C8A}" type="presParOf" srcId="{FC4C637C-CBD4-48B8-8BC9-94D9DA907BBD}" destId="{291A07E7-B3C9-4711-AACD-8F5C125645EA}" srcOrd="4" destOrd="0" presId="urn:microsoft.com/office/officeart/2005/8/layout/bProcess3"/>
    <dgm:cxn modelId="{CDA6FFA2-653F-45F1-9241-71465CF3098B}" type="presParOf" srcId="{FC4C637C-CBD4-48B8-8BC9-94D9DA907BBD}" destId="{6534EB7E-C4AE-441F-8D32-E0B027ACF7F5}" srcOrd="5" destOrd="0" presId="urn:microsoft.com/office/officeart/2005/8/layout/bProcess3"/>
    <dgm:cxn modelId="{BB540C56-E10B-4D8B-B199-BCD9C329CC96}" type="presParOf" srcId="{6534EB7E-C4AE-441F-8D32-E0B027ACF7F5}" destId="{BD22B9B8-7A4D-463E-B181-3EE796FEBBAD}" srcOrd="0" destOrd="0" presId="urn:microsoft.com/office/officeart/2005/8/layout/bProcess3"/>
    <dgm:cxn modelId="{7D184474-0D14-4867-B501-23DB2A3600BB}" type="presParOf" srcId="{FC4C637C-CBD4-48B8-8BC9-94D9DA907BBD}" destId="{C3986C59-9F1A-40AB-BFEC-3847FF56E393}" srcOrd="6" destOrd="0" presId="urn:microsoft.com/office/officeart/2005/8/layout/bProcess3"/>
    <dgm:cxn modelId="{ACE83C2D-5DBC-4073-A3C4-6D5C02266987}" type="presParOf" srcId="{FC4C637C-CBD4-48B8-8BC9-94D9DA907BBD}" destId="{1F2321C4-C114-44EA-BF7A-DB4B36533174}" srcOrd="7" destOrd="0" presId="urn:microsoft.com/office/officeart/2005/8/layout/bProcess3"/>
    <dgm:cxn modelId="{C9F3E294-E8AE-479E-8A29-8802360299B0}" type="presParOf" srcId="{1F2321C4-C114-44EA-BF7A-DB4B36533174}" destId="{A056FBF9-4712-4EEA-BF34-F1AC71C9FAFF}" srcOrd="0" destOrd="0" presId="urn:microsoft.com/office/officeart/2005/8/layout/bProcess3"/>
    <dgm:cxn modelId="{02309824-D119-40B9-BDEB-4726743C58D4}" type="presParOf" srcId="{FC4C637C-CBD4-48B8-8BC9-94D9DA907BBD}" destId="{454968EC-EFCC-4406-9EE7-55C6567B049F}" srcOrd="8" destOrd="0" presId="urn:microsoft.com/office/officeart/2005/8/layout/bProcess3"/>
    <dgm:cxn modelId="{4C8E36DA-799D-4482-AEC3-4180E7E78475}" type="presParOf" srcId="{FC4C637C-CBD4-48B8-8BC9-94D9DA907BBD}" destId="{7519F07A-9087-4E59-BC6D-D373EDB79565}" srcOrd="9" destOrd="0" presId="urn:microsoft.com/office/officeart/2005/8/layout/bProcess3"/>
    <dgm:cxn modelId="{009FF37B-9410-44F0-B743-7FEA5DDE57D4}" type="presParOf" srcId="{7519F07A-9087-4E59-BC6D-D373EDB79565}" destId="{A0A784FC-D255-4964-9EC7-2FE274D6525E}" srcOrd="0" destOrd="0" presId="urn:microsoft.com/office/officeart/2005/8/layout/bProcess3"/>
    <dgm:cxn modelId="{3A0EB812-18F3-4E08-BB0D-CD6FF8B25677}" type="presParOf" srcId="{FC4C637C-CBD4-48B8-8BC9-94D9DA907BBD}" destId="{6859866C-254C-46FC-88DF-E1C618905B9A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898A858-20F3-45AA-BC18-C2B734D6D0B7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B56C99F2-0B13-4ED8-8E81-33F112ED233F}">
      <dgm:prSet phldrT="[Κείμενο]"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1. Προσβασιμότητα</a:t>
          </a:r>
        </a:p>
      </dgm:t>
    </dgm:pt>
    <dgm:pt modelId="{C3FACEF2-BF40-48F9-819F-43DF08A4D3CE}" type="sibTrans" cxnId="{A7E69FEF-E710-45B4-81D5-E66EBCC855C3}">
      <dgm:prSet/>
      <dgm:spPr/>
      <dgm:t>
        <a:bodyPr/>
        <a:lstStyle/>
        <a:p>
          <a:endParaRPr lang="el-GR"/>
        </a:p>
      </dgm:t>
    </dgm:pt>
    <dgm:pt modelId="{C367E127-2811-41DB-9A96-94199B0A07D4}" type="parTrans" cxnId="{A7E69FEF-E710-45B4-81D5-E66EBCC855C3}">
      <dgm:prSet/>
      <dgm:spPr/>
      <dgm:t>
        <a:bodyPr/>
        <a:lstStyle/>
        <a:p>
          <a:endParaRPr lang="el-GR"/>
        </a:p>
      </dgm:t>
    </dgm:pt>
    <dgm:pt modelId="{97861932-2765-46F7-B481-13A54B6EF2A9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2. Οργάνωση και συντονισμός της φροντίδας</a:t>
          </a:r>
        </a:p>
      </dgm:t>
    </dgm:pt>
    <dgm:pt modelId="{EFAAC18A-B367-4B7E-926B-ED61AEB394D9}" type="sibTrans" cxnId="{5AD000F8-BA13-4965-8F2C-BCEAA941B4B5}">
      <dgm:prSet/>
      <dgm:spPr/>
      <dgm:t>
        <a:bodyPr/>
        <a:lstStyle/>
        <a:p>
          <a:endParaRPr lang="el-GR"/>
        </a:p>
      </dgm:t>
    </dgm:pt>
    <dgm:pt modelId="{11A5680B-1D0F-4572-984A-4C782A8BD355}" type="parTrans" cxnId="{5AD000F8-BA13-4965-8F2C-BCEAA941B4B5}">
      <dgm:prSet/>
      <dgm:spPr/>
      <dgm:t>
        <a:bodyPr/>
        <a:lstStyle/>
        <a:p>
          <a:endParaRPr lang="el-GR"/>
        </a:p>
      </dgm:t>
    </dgm:pt>
    <dgm:pt modelId="{748BBDB6-49DC-441E-B8F3-3CE2D4B27A16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3. Ποιότητα φροντίδας και αλληλεπίδραση με το προσωπικό </a:t>
          </a:r>
          <a:r>
            <a:rPr lang="en-US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</a:t>
          </a:r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(επικοινωνία, ευγένεια και εμπιστοσύνη) </a:t>
          </a:r>
        </a:p>
      </dgm:t>
    </dgm:pt>
    <dgm:pt modelId="{64FDA900-2288-4186-8A78-B39F0D9D6A08}" type="sibTrans" cxnId="{182F7CBE-F647-42B4-BD2D-53212EC0DA26}">
      <dgm:prSet/>
      <dgm:spPr/>
      <dgm:t>
        <a:bodyPr/>
        <a:lstStyle/>
        <a:p>
          <a:endParaRPr lang="el-GR"/>
        </a:p>
      </dgm:t>
    </dgm:pt>
    <dgm:pt modelId="{CE53B35C-7784-4D9D-9EF7-FFEA78AC2FBA}" type="parTrans" cxnId="{182F7CBE-F647-42B4-BD2D-53212EC0DA26}">
      <dgm:prSet/>
      <dgm:spPr/>
      <dgm:t>
        <a:bodyPr/>
        <a:lstStyle/>
        <a:p>
          <a:endParaRPr lang="el-GR"/>
        </a:p>
      </dgm:t>
    </dgm:pt>
    <dgm:pt modelId="{CFDD09F7-45CE-4701-BF13-58BCB2607490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4. Υποστήριξη και συμμετοχή στη λήψη αποφάσεων</a:t>
          </a:r>
        </a:p>
      </dgm:t>
    </dgm:pt>
    <dgm:pt modelId="{A01C5A33-E326-4004-8807-0CA70122E4D2}" type="sibTrans" cxnId="{F240C2F8-2874-43FE-8414-DF5B70C7A49A}">
      <dgm:prSet/>
      <dgm:spPr/>
      <dgm:t>
        <a:bodyPr/>
        <a:lstStyle/>
        <a:p>
          <a:endParaRPr lang="el-GR"/>
        </a:p>
      </dgm:t>
    </dgm:pt>
    <dgm:pt modelId="{B9A04EC4-48EA-4DBC-B4D4-D93CEE1D9BE8}" type="parTrans" cxnId="{F240C2F8-2874-43FE-8414-DF5B70C7A49A}">
      <dgm:prSet/>
      <dgm:spPr/>
      <dgm:t>
        <a:bodyPr/>
        <a:lstStyle/>
        <a:p>
          <a:endParaRPr lang="el-GR"/>
        </a:p>
      </dgm:t>
    </dgm:pt>
    <dgm:pt modelId="{838F561B-8A12-4760-BBEF-6C76EF0B6BA6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5. Καθαριότητα, υγιεινή και σίτιση </a:t>
          </a:r>
        </a:p>
      </dgm:t>
    </dgm:pt>
    <dgm:pt modelId="{B4064102-6DD5-43CD-9E29-EC22EA5CA485}" type="sibTrans" cxnId="{B32982B6-BD4A-4D2A-A4E1-2AB5A26538B4}">
      <dgm:prSet/>
      <dgm:spPr/>
      <dgm:t>
        <a:bodyPr/>
        <a:lstStyle/>
        <a:p>
          <a:endParaRPr lang="el-GR"/>
        </a:p>
      </dgm:t>
    </dgm:pt>
    <dgm:pt modelId="{395E9FBB-B6DC-4360-8F97-C6BF1A1D6882}" type="parTrans" cxnId="{B32982B6-BD4A-4D2A-A4E1-2AB5A26538B4}">
      <dgm:prSet/>
      <dgm:spPr/>
      <dgm:t>
        <a:bodyPr/>
        <a:lstStyle/>
        <a:p>
          <a:endParaRPr lang="el-GR"/>
        </a:p>
      </dgm:t>
    </dgm:pt>
    <dgm:pt modelId="{0E25854F-C3E6-475D-A995-BC84504DA4EB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6. Υποστήριξη και ενημέρωση κατά την έξοδο από το νοσοκομείο</a:t>
          </a:r>
        </a:p>
      </dgm:t>
    </dgm:pt>
    <dgm:pt modelId="{575A3706-7C65-42F3-A75F-7D4089B8201C}" type="sibTrans" cxnId="{67A14E49-8D93-4A95-B135-4FB3E8325373}">
      <dgm:prSet/>
      <dgm:spPr/>
      <dgm:t>
        <a:bodyPr/>
        <a:lstStyle/>
        <a:p>
          <a:endParaRPr lang="el-GR"/>
        </a:p>
      </dgm:t>
    </dgm:pt>
    <dgm:pt modelId="{478C6307-8F78-49A2-818A-E409AEF37C01}" type="parTrans" cxnId="{67A14E49-8D93-4A95-B135-4FB3E8325373}">
      <dgm:prSet/>
      <dgm:spPr/>
      <dgm:t>
        <a:bodyPr/>
        <a:lstStyle/>
        <a:p>
          <a:endParaRPr lang="el-GR"/>
        </a:p>
      </dgm:t>
    </dgm:pt>
    <dgm:pt modelId="{43CDF159-12B3-47D6-B231-ECAD991A853B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7. Η γνώση ύπαρξης των Γ.Π.Δ.Λ.Υ.Υ. στα νοσοκομεία και η αποτελεσματικότητα εξυπηρέτησης</a:t>
          </a:r>
        </a:p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CBAAD69B-040F-4694-ACA9-CC29309854E8}" type="sibTrans" cxnId="{E608A0AD-9A57-4AB6-A466-B9DF2FEE46AA}">
      <dgm:prSet/>
      <dgm:spPr/>
      <dgm:t>
        <a:bodyPr/>
        <a:lstStyle/>
        <a:p>
          <a:endParaRPr lang="el-GR"/>
        </a:p>
      </dgm:t>
    </dgm:pt>
    <dgm:pt modelId="{67221717-208C-4FDF-B151-F0A6477753CE}" type="parTrans" cxnId="{E608A0AD-9A57-4AB6-A466-B9DF2FEE46AA}">
      <dgm:prSet/>
      <dgm:spPr/>
      <dgm:t>
        <a:bodyPr/>
        <a:lstStyle/>
        <a:p>
          <a:endParaRPr lang="el-GR"/>
        </a:p>
      </dgm:t>
    </dgm:pt>
    <dgm:pt modelId="{2CCDB571-B75B-4B51-B740-FE4982F9FF2E}">
      <dgm:prSet custT="1"/>
      <dgm:spPr/>
      <dgm:t>
        <a:bodyPr/>
        <a:lstStyle/>
        <a:p>
          <a:pPr algn="ctr"/>
          <a:r>
            <a:rPr lang="el-GR" sz="1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8. Γενική / συνολική αξιολόγηση της παρεχόμενης φροντίδας </a:t>
          </a:r>
        </a:p>
      </dgm:t>
    </dgm:pt>
    <dgm:pt modelId="{11B59F75-AA18-461C-BDE5-4F791E184D85}" type="sibTrans" cxnId="{74618BFA-C151-4FCC-A4DA-0B68E0042B05}">
      <dgm:prSet/>
      <dgm:spPr/>
      <dgm:t>
        <a:bodyPr/>
        <a:lstStyle/>
        <a:p>
          <a:endParaRPr lang="el-GR"/>
        </a:p>
      </dgm:t>
    </dgm:pt>
    <dgm:pt modelId="{FA7EC0DD-CCF0-4AE8-B1CD-49BAF4172B78}" type="parTrans" cxnId="{74618BFA-C151-4FCC-A4DA-0B68E0042B05}">
      <dgm:prSet/>
      <dgm:spPr/>
      <dgm:t>
        <a:bodyPr/>
        <a:lstStyle/>
        <a:p>
          <a:endParaRPr lang="el-GR"/>
        </a:p>
      </dgm:t>
    </dgm:pt>
    <dgm:pt modelId="{3574583A-DE23-456B-BEA4-4874CB3C1BCE}" type="pres">
      <dgm:prSet presAssocID="{A898A858-20F3-45AA-BC18-C2B734D6D0B7}" presName="linear" presStyleCnt="0">
        <dgm:presLayoutVars>
          <dgm:animLvl val="lvl"/>
          <dgm:resizeHandles val="exact"/>
        </dgm:presLayoutVars>
      </dgm:prSet>
      <dgm:spPr/>
    </dgm:pt>
    <dgm:pt modelId="{53BC18A3-0C12-4BF4-93E0-A79F644BC06C}" type="pres">
      <dgm:prSet presAssocID="{B56C99F2-0B13-4ED8-8E81-33F112ED233F}" presName="parentText" presStyleLbl="node1" presStyleIdx="0" presStyleCnt="8" custLinFactY="-18170" custLinFactNeighborX="-116" custLinFactNeighborY="-100000">
        <dgm:presLayoutVars>
          <dgm:chMax val="0"/>
          <dgm:bulletEnabled val="1"/>
        </dgm:presLayoutVars>
      </dgm:prSet>
      <dgm:spPr/>
    </dgm:pt>
    <dgm:pt modelId="{2925DEB7-1AED-4294-A21F-D168C5585DDC}" type="pres">
      <dgm:prSet presAssocID="{C3FACEF2-BF40-48F9-819F-43DF08A4D3CE}" presName="spacer" presStyleCnt="0"/>
      <dgm:spPr/>
    </dgm:pt>
    <dgm:pt modelId="{0F40F876-19B7-46E3-A2A4-A72C921AC581}" type="pres">
      <dgm:prSet presAssocID="{97861932-2765-46F7-B481-13A54B6EF2A9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5548718D-CD8B-43E0-97B2-2066B595740B}" type="pres">
      <dgm:prSet presAssocID="{EFAAC18A-B367-4B7E-926B-ED61AEB394D9}" presName="spacer" presStyleCnt="0"/>
      <dgm:spPr/>
    </dgm:pt>
    <dgm:pt modelId="{96AC1B7B-D808-4BC3-9B95-5BFCA14B0D40}" type="pres">
      <dgm:prSet presAssocID="{748BBDB6-49DC-441E-B8F3-3CE2D4B27A1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DB63DC4A-2C1B-45B6-849F-61B347B48B03}" type="pres">
      <dgm:prSet presAssocID="{64FDA900-2288-4186-8A78-B39F0D9D6A08}" presName="spacer" presStyleCnt="0"/>
      <dgm:spPr/>
    </dgm:pt>
    <dgm:pt modelId="{FA712B7E-6A4A-4179-AD94-1F9E39609A67}" type="pres">
      <dgm:prSet presAssocID="{CFDD09F7-45CE-4701-BF13-58BCB260749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B589C8D-D89D-4EF3-A4F1-835AD78ED3F6}" type="pres">
      <dgm:prSet presAssocID="{A01C5A33-E326-4004-8807-0CA70122E4D2}" presName="spacer" presStyleCnt="0"/>
      <dgm:spPr/>
    </dgm:pt>
    <dgm:pt modelId="{EF6CEF04-4D15-4B25-A291-65EC51D60421}" type="pres">
      <dgm:prSet presAssocID="{838F561B-8A12-4760-BBEF-6C76EF0B6BA6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C3596A24-14BC-4A4C-B2EF-09475F99A8D3}" type="pres">
      <dgm:prSet presAssocID="{B4064102-6DD5-43CD-9E29-EC22EA5CA485}" presName="spacer" presStyleCnt="0"/>
      <dgm:spPr/>
    </dgm:pt>
    <dgm:pt modelId="{721B2EBE-1879-4EAD-B0C6-98E3E25F2E92}" type="pres">
      <dgm:prSet presAssocID="{0E25854F-C3E6-475D-A995-BC84504DA4E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0EEF0DC9-6579-4DCB-A4BA-E320C26D7C0A}" type="pres">
      <dgm:prSet presAssocID="{575A3706-7C65-42F3-A75F-7D4089B8201C}" presName="spacer" presStyleCnt="0"/>
      <dgm:spPr/>
    </dgm:pt>
    <dgm:pt modelId="{A9A6488E-A918-4EE4-A067-56861648280D}" type="pres">
      <dgm:prSet presAssocID="{43CDF159-12B3-47D6-B231-ECAD991A853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2509162-8A9F-4711-A781-D6686F53AF7C}" type="pres">
      <dgm:prSet presAssocID="{CBAAD69B-040F-4694-ACA9-CC29309854E8}" presName="spacer" presStyleCnt="0"/>
      <dgm:spPr/>
    </dgm:pt>
    <dgm:pt modelId="{0E9FA312-4CAA-4843-85AA-14408658E795}" type="pres">
      <dgm:prSet presAssocID="{2CCDB571-B75B-4B51-B740-FE4982F9FF2E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21BA780C-C0CC-4129-A614-9E468A1921F9}" type="presOf" srcId="{748BBDB6-49DC-441E-B8F3-3CE2D4B27A16}" destId="{96AC1B7B-D808-4BC3-9B95-5BFCA14B0D40}" srcOrd="0" destOrd="0" presId="urn:microsoft.com/office/officeart/2005/8/layout/vList2"/>
    <dgm:cxn modelId="{277A0E1F-3608-4821-9127-2170A79E732A}" type="presOf" srcId="{2CCDB571-B75B-4B51-B740-FE4982F9FF2E}" destId="{0E9FA312-4CAA-4843-85AA-14408658E795}" srcOrd="0" destOrd="0" presId="urn:microsoft.com/office/officeart/2005/8/layout/vList2"/>
    <dgm:cxn modelId="{65FEC527-514F-4EA9-8915-A5FC527800E0}" type="presOf" srcId="{CFDD09F7-45CE-4701-BF13-58BCB2607490}" destId="{FA712B7E-6A4A-4179-AD94-1F9E39609A67}" srcOrd="0" destOrd="0" presId="urn:microsoft.com/office/officeart/2005/8/layout/vList2"/>
    <dgm:cxn modelId="{4461BA29-9825-4023-B5CD-61B57378674B}" type="presOf" srcId="{43CDF159-12B3-47D6-B231-ECAD991A853B}" destId="{A9A6488E-A918-4EE4-A067-56861648280D}" srcOrd="0" destOrd="0" presId="urn:microsoft.com/office/officeart/2005/8/layout/vList2"/>
    <dgm:cxn modelId="{0BBCD42C-C8E7-4FFE-904A-14E67D4E9A7E}" type="presOf" srcId="{0E25854F-C3E6-475D-A995-BC84504DA4EB}" destId="{721B2EBE-1879-4EAD-B0C6-98E3E25F2E92}" srcOrd="0" destOrd="0" presId="urn:microsoft.com/office/officeart/2005/8/layout/vList2"/>
    <dgm:cxn modelId="{67A14E49-8D93-4A95-B135-4FB3E8325373}" srcId="{A898A858-20F3-45AA-BC18-C2B734D6D0B7}" destId="{0E25854F-C3E6-475D-A995-BC84504DA4EB}" srcOrd="5" destOrd="0" parTransId="{478C6307-8F78-49A2-818A-E409AEF37C01}" sibTransId="{575A3706-7C65-42F3-A75F-7D4089B8201C}"/>
    <dgm:cxn modelId="{D254E461-BD11-4E37-8225-6171857BBB67}" type="presOf" srcId="{B56C99F2-0B13-4ED8-8E81-33F112ED233F}" destId="{53BC18A3-0C12-4BF4-93E0-A79F644BC06C}" srcOrd="0" destOrd="0" presId="urn:microsoft.com/office/officeart/2005/8/layout/vList2"/>
    <dgm:cxn modelId="{039CF575-3FD0-4A06-93F5-D672DDDC5ED7}" type="presOf" srcId="{838F561B-8A12-4760-BBEF-6C76EF0B6BA6}" destId="{EF6CEF04-4D15-4B25-A291-65EC51D60421}" srcOrd="0" destOrd="0" presId="urn:microsoft.com/office/officeart/2005/8/layout/vList2"/>
    <dgm:cxn modelId="{02C9C478-FCB7-4D9B-A069-AFBB960E8E23}" type="presOf" srcId="{A898A858-20F3-45AA-BC18-C2B734D6D0B7}" destId="{3574583A-DE23-456B-BEA4-4874CB3C1BCE}" srcOrd="0" destOrd="0" presId="urn:microsoft.com/office/officeart/2005/8/layout/vList2"/>
    <dgm:cxn modelId="{701B5996-6324-4D1B-8D31-F5A2AAEAE91F}" type="presOf" srcId="{97861932-2765-46F7-B481-13A54B6EF2A9}" destId="{0F40F876-19B7-46E3-A2A4-A72C921AC581}" srcOrd="0" destOrd="0" presId="urn:microsoft.com/office/officeart/2005/8/layout/vList2"/>
    <dgm:cxn modelId="{E608A0AD-9A57-4AB6-A466-B9DF2FEE46AA}" srcId="{A898A858-20F3-45AA-BC18-C2B734D6D0B7}" destId="{43CDF159-12B3-47D6-B231-ECAD991A853B}" srcOrd="6" destOrd="0" parTransId="{67221717-208C-4FDF-B151-F0A6477753CE}" sibTransId="{CBAAD69B-040F-4694-ACA9-CC29309854E8}"/>
    <dgm:cxn modelId="{B32982B6-BD4A-4D2A-A4E1-2AB5A26538B4}" srcId="{A898A858-20F3-45AA-BC18-C2B734D6D0B7}" destId="{838F561B-8A12-4760-BBEF-6C76EF0B6BA6}" srcOrd="4" destOrd="0" parTransId="{395E9FBB-B6DC-4360-8F97-C6BF1A1D6882}" sibTransId="{B4064102-6DD5-43CD-9E29-EC22EA5CA485}"/>
    <dgm:cxn modelId="{182F7CBE-F647-42B4-BD2D-53212EC0DA26}" srcId="{A898A858-20F3-45AA-BC18-C2B734D6D0B7}" destId="{748BBDB6-49DC-441E-B8F3-3CE2D4B27A16}" srcOrd="2" destOrd="0" parTransId="{CE53B35C-7784-4D9D-9EF7-FFEA78AC2FBA}" sibTransId="{64FDA900-2288-4186-8A78-B39F0D9D6A08}"/>
    <dgm:cxn modelId="{A7E69FEF-E710-45B4-81D5-E66EBCC855C3}" srcId="{A898A858-20F3-45AA-BC18-C2B734D6D0B7}" destId="{B56C99F2-0B13-4ED8-8E81-33F112ED233F}" srcOrd="0" destOrd="0" parTransId="{C367E127-2811-41DB-9A96-94199B0A07D4}" sibTransId="{C3FACEF2-BF40-48F9-819F-43DF08A4D3CE}"/>
    <dgm:cxn modelId="{5AD000F8-BA13-4965-8F2C-BCEAA941B4B5}" srcId="{A898A858-20F3-45AA-BC18-C2B734D6D0B7}" destId="{97861932-2765-46F7-B481-13A54B6EF2A9}" srcOrd="1" destOrd="0" parTransId="{11A5680B-1D0F-4572-984A-4C782A8BD355}" sibTransId="{EFAAC18A-B367-4B7E-926B-ED61AEB394D9}"/>
    <dgm:cxn modelId="{F240C2F8-2874-43FE-8414-DF5B70C7A49A}" srcId="{A898A858-20F3-45AA-BC18-C2B734D6D0B7}" destId="{CFDD09F7-45CE-4701-BF13-58BCB2607490}" srcOrd="3" destOrd="0" parTransId="{B9A04EC4-48EA-4DBC-B4D4-D93CEE1D9BE8}" sibTransId="{A01C5A33-E326-4004-8807-0CA70122E4D2}"/>
    <dgm:cxn modelId="{74618BFA-C151-4FCC-A4DA-0B68E0042B05}" srcId="{A898A858-20F3-45AA-BC18-C2B734D6D0B7}" destId="{2CCDB571-B75B-4B51-B740-FE4982F9FF2E}" srcOrd="7" destOrd="0" parTransId="{FA7EC0DD-CCF0-4AE8-B1CD-49BAF4172B78}" sibTransId="{11B59F75-AA18-461C-BDE5-4F791E184D85}"/>
    <dgm:cxn modelId="{7BFC1498-3794-4F3B-9CBD-5DCA582E27E1}" type="presParOf" srcId="{3574583A-DE23-456B-BEA4-4874CB3C1BCE}" destId="{53BC18A3-0C12-4BF4-93E0-A79F644BC06C}" srcOrd="0" destOrd="0" presId="urn:microsoft.com/office/officeart/2005/8/layout/vList2"/>
    <dgm:cxn modelId="{F5012B1D-9E34-4366-A060-E450B695213A}" type="presParOf" srcId="{3574583A-DE23-456B-BEA4-4874CB3C1BCE}" destId="{2925DEB7-1AED-4294-A21F-D168C5585DDC}" srcOrd="1" destOrd="0" presId="urn:microsoft.com/office/officeart/2005/8/layout/vList2"/>
    <dgm:cxn modelId="{A803DB5C-2F4D-4C51-BAC9-BF07C91E6A92}" type="presParOf" srcId="{3574583A-DE23-456B-BEA4-4874CB3C1BCE}" destId="{0F40F876-19B7-46E3-A2A4-A72C921AC581}" srcOrd="2" destOrd="0" presId="urn:microsoft.com/office/officeart/2005/8/layout/vList2"/>
    <dgm:cxn modelId="{F35F482C-E468-4BD8-BD8C-30D3E87A3EDE}" type="presParOf" srcId="{3574583A-DE23-456B-BEA4-4874CB3C1BCE}" destId="{5548718D-CD8B-43E0-97B2-2066B595740B}" srcOrd="3" destOrd="0" presId="urn:microsoft.com/office/officeart/2005/8/layout/vList2"/>
    <dgm:cxn modelId="{49C910C7-D117-4BC3-8C29-7A7ADB340E27}" type="presParOf" srcId="{3574583A-DE23-456B-BEA4-4874CB3C1BCE}" destId="{96AC1B7B-D808-4BC3-9B95-5BFCA14B0D40}" srcOrd="4" destOrd="0" presId="urn:microsoft.com/office/officeart/2005/8/layout/vList2"/>
    <dgm:cxn modelId="{96496146-44CA-4339-8841-A40BA8333707}" type="presParOf" srcId="{3574583A-DE23-456B-BEA4-4874CB3C1BCE}" destId="{DB63DC4A-2C1B-45B6-849F-61B347B48B03}" srcOrd="5" destOrd="0" presId="urn:microsoft.com/office/officeart/2005/8/layout/vList2"/>
    <dgm:cxn modelId="{800A6226-80A6-450A-86B2-C74CB1ECEF82}" type="presParOf" srcId="{3574583A-DE23-456B-BEA4-4874CB3C1BCE}" destId="{FA712B7E-6A4A-4179-AD94-1F9E39609A67}" srcOrd="6" destOrd="0" presId="urn:microsoft.com/office/officeart/2005/8/layout/vList2"/>
    <dgm:cxn modelId="{F1B27A77-6D41-4C99-9C26-C64DC205A70A}" type="presParOf" srcId="{3574583A-DE23-456B-BEA4-4874CB3C1BCE}" destId="{BB589C8D-D89D-4EF3-A4F1-835AD78ED3F6}" srcOrd="7" destOrd="0" presId="urn:microsoft.com/office/officeart/2005/8/layout/vList2"/>
    <dgm:cxn modelId="{A0187795-7634-414D-9067-18957DECCAEF}" type="presParOf" srcId="{3574583A-DE23-456B-BEA4-4874CB3C1BCE}" destId="{EF6CEF04-4D15-4B25-A291-65EC51D60421}" srcOrd="8" destOrd="0" presId="urn:microsoft.com/office/officeart/2005/8/layout/vList2"/>
    <dgm:cxn modelId="{39B877EA-E06C-4933-AB9B-4269C8495792}" type="presParOf" srcId="{3574583A-DE23-456B-BEA4-4874CB3C1BCE}" destId="{C3596A24-14BC-4A4C-B2EF-09475F99A8D3}" srcOrd="9" destOrd="0" presId="urn:microsoft.com/office/officeart/2005/8/layout/vList2"/>
    <dgm:cxn modelId="{1C30027E-E25E-4E5C-925B-619DC82A3E16}" type="presParOf" srcId="{3574583A-DE23-456B-BEA4-4874CB3C1BCE}" destId="{721B2EBE-1879-4EAD-B0C6-98E3E25F2E92}" srcOrd="10" destOrd="0" presId="urn:microsoft.com/office/officeart/2005/8/layout/vList2"/>
    <dgm:cxn modelId="{7B19864F-4297-4929-A676-28E514C833D8}" type="presParOf" srcId="{3574583A-DE23-456B-BEA4-4874CB3C1BCE}" destId="{0EEF0DC9-6579-4DCB-A4BA-E320C26D7C0A}" srcOrd="11" destOrd="0" presId="urn:microsoft.com/office/officeart/2005/8/layout/vList2"/>
    <dgm:cxn modelId="{3C10B504-09BA-4117-B3B6-C0CC815A309E}" type="presParOf" srcId="{3574583A-DE23-456B-BEA4-4874CB3C1BCE}" destId="{A9A6488E-A918-4EE4-A067-56861648280D}" srcOrd="12" destOrd="0" presId="urn:microsoft.com/office/officeart/2005/8/layout/vList2"/>
    <dgm:cxn modelId="{AE43DE37-B01E-4E6A-9A33-8AF0B824000E}" type="presParOf" srcId="{3574583A-DE23-456B-BEA4-4874CB3C1BCE}" destId="{72509162-8A9F-4711-A781-D6686F53AF7C}" srcOrd="13" destOrd="0" presId="urn:microsoft.com/office/officeart/2005/8/layout/vList2"/>
    <dgm:cxn modelId="{7D77D45B-018E-4623-8C22-B426F5191038}" type="presParOf" srcId="{3574583A-DE23-456B-BEA4-4874CB3C1BCE}" destId="{0E9FA312-4CAA-4843-85AA-14408658E79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E213FA-E745-4AE8-AC2F-96F859FB5BE9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l-GR"/>
        </a:p>
      </dgm:t>
    </dgm:pt>
    <dgm:pt modelId="{BEF64C24-B2AD-4C16-8906-8B5DAA0E6411}">
      <dgm:prSet phldrT="[Κείμενο]" custT="1"/>
      <dgm:spPr/>
      <dgm:t>
        <a:bodyPr/>
        <a:lstStyle/>
        <a:p>
          <a:pPr algn="ctr"/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Στην παιδιατρική φροντίδα, τα PREMs:</a:t>
          </a:r>
        </a:p>
      </dgm:t>
    </dgm:pt>
    <dgm:pt modelId="{1216B9BA-D5B8-43C0-9350-59DE61DF56AF}" type="parTrans" cxnId="{E0EE7A50-3D89-4211-A1FE-C5A454C43993}">
      <dgm:prSet/>
      <dgm:spPr/>
      <dgm:t>
        <a:bodyPr/>
        <a:lstStyle/>
        <a:p>
          <a:endParaRPr lang="el-GR"/>
        </a:p>
      </dgm:t>
    </dgm:pt>
    <dgm:pt modelId="{AE4BED30-2FD2-4EE0-9DE1-45978FAFD721}" type="sibTrans" cxnId="{E0EE7A50-3D89-4211-A1FE-C5A454C43993}">
      <dgm:prSet/>
      <dgm:spPr/>
      <dgm:t>
        <a:bodyPr/>
        <a:lstStyle/>
        <a:p>
          <a:endParaRPr lang="el-GR"/>
        </a:p>
      </dgm:t>
    </dgm:pt>
    <dgm:pt modelId="{D7E045A2-0CB6-4EE2-97BB-3B0444B47A31}">
      <dgm:prSet custT="1"/>
      <dgm:spPr/>
      <dgm:t>
        <a:bodyPr/>
        <a:lstStyle/>
        <a:p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Αναδεικνύουν τις ιδιαίτερες ανάγκες </a:t>
          </a:r>
          <a:r>
            <a: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του παιδιού και των γονέων/κηδεμόνων τους.</a:t>
          </a:r>
        </a:p>
      </dgm:t>
    </dgm:pt>
    <dgm:pt modelId="{96DAA881-6C93-4417-AF4E-F9F263774830}" type="parTrans" cxnId="{C080F41D-DCA9-49DC-A3D7-5FA1C4E0442D}">
      <dgm:prSet/>
      <dgm:spPr/>
      <dgm:t>
        <a:bodyPr/>
        <a:lstStyle/>
        <a:p>
          <a:endParaRPr lang="el-GR"/>
        </a:p>
      </dgm:t>
    </dgm:pt>
    <dgm:pt modelId="{6249FEA6-DE50-4B2E-A5A6-85B5EF5F174E}" type="sibTrans" cxnId="{C080F41D-DCA9-49DC-A3D7-5FA1C4E0442D}">
      <dgm:prSet/>
      <dgm:spPr/>
      <dgm:t>
        <a:bodyPr/>
        <a:lstStyle/>
        <a:p>
          <a:endParaRPr lang="el-GR"/>
        </a:p>
      </dgm:t>
    </dgm:pt>
    <dgm:pt modelId="{5707574B-54CF-471E-99F5-533D32515299}">
      <dgm:prSet custT="1"/>
      <dgm:spPr/>
      <dgm:t>
        <a:bodyPr/>
        <a:lstStyle/>
        <a:p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Αξιολογούν κρίσιμες διαστάσεις της παιδιατρικής φροντίδας, </a:t>
          </a:r>
          <a:r>
            <a: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όπως η επικοινωνία με τους επαγγελματίες υγείας, η κατανόηση των πληροφοριών, η συμμετοχή στις αποφάσεις και το αίσθημα ασφάλειας.</a:t>
          </a:r>
        </a:p>
      </dgm:t>
    </dgm:pt>
    <dgm:pt modelId="{6730F470-9FD5-4967-A79E-C7A30F14FC4F}" type="parTrans" cxnId="{883D703D-FBE7-40B7-9076-135D033EC6DB}">
      <dgm:prSet/>
      <dgm:spPr/>
      <dgm:t>
        <a:bodyPr/>
        <a:lstStyle/>
        <a:p>
          <a:endParaRPr lang="el-GR"/>
        </a:p>
      </dgm:t>
    </dgm:pt>
    <dgm:pt modelId="{834EAC21-D10D-448E-91B5-DA172F760193}" type="sibTrans" cxnId="{883D703D-FBE7-40B7-9076-135D033EC6DB}">
      <dgm:prSet/>
      <dgm:spPr/>
      <dgm:t>
        <a:bodyPr/>
        <a:lstStyle/>
        <a:p>
          <a:endParaRPr lang="el-GR"/>
        </a:p>
      </dgm:t>
    </dgm:pt>
    <dgm:pt modelId="{0F240F1D-6859-4CF7-A93D-E699358ACAEC}">
      <dgm:prSet custT="1"/>
      <dgm:spPr/>
      <dgm:t>
        <a:bodyPr/>
        <a:lstStyle/>
        <a:p>
          <a:r>
            <a: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Συμβάλλουν στη βελτίωση της ποιότητας των υπηρεσιών, εντοπίζοντας </a:t>
          </a:r>
          <a:r>
            <a:rPr lang="el-GR" sz="1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κενά και σημεία που δεν αποτυπώνονται από τους κλασικούς κλινικούς δείκτες.</a:t>
          </a:r>
        </a:p>
      </dgm:t>
    </dgm:pt>
    <dgm:pt modelId="{22D93BCE-1542-4755-8A10-978A01D3C36F}" type="parTrans" cxnId="{4F47ACC2-9ABA-44EA-AEB1-CAF42EF34D5C}">
      <dgm:prSet/>
      <dgm:spPr/>
      <dgm:t>
        <a:bodyPr/>
        <a:lstStyle/>
        <a:p>
          <a:endParaRPr lang="el-GR"/>
        </a:p>
      </dgm:t>
    </dgm:pt>
    <dgm:pt modelId="{4CC8DA02-48EC-486D-9AA0-0459FE3C97DD}" type="sibTrans" cxnId="{4F47ACC2-9ABA-44EA-AEB1-CAF42EF34D5C}">
      <dgm:prSet/>
      <dgm:spPr/>
      <dgm:t>
        <a:bodyPr/>
        <a:lstStyle/>
        <a:p>
          <a:endParaRPr lang="el-GR"/>
        </a:p>
      </dgm:t>
    </dgm:pt>
    <dgm:pt modelId="{2E958CEA-C53E-4E47-B95F-C37456D6F19D}" type="pres">
      <dgm:prSet presAssocID="{CEE213FA-E745-4AE8-AC2F-96F859FB5BE9}" presName="linear" presStyleCnt="0">
        <dgm:presLayoutVars>
          <dgm:animLvl val="lvl"/>
          <dgm:resizeHandles val="exact"/>
        </dgm:presLayoutVars>
      </dgm:prSet>
      <dgm:spPr/>
    </dgm:pt>
    <dgm:pt modelId="{7F351F0D-A4A7-459F-B6A8-1B36B07F082A}" type="pres">
      <dgm:prSet presAssocID="{BEF64C24-B2AD-4C16-8906-8B5DAA0E64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E5CE734-602B-4486-A808-47B03B7F9AF1}" type="pres">
      <dgm:prSet presAssocID="{AE4BED30-2FD2-4EE0-9DE1-45978FAFD721}" presName="spacer" presStyleCnt="0"/>
      <dgm:spPr/>
    </dgm:pt>
    <dgm:pt modelId="{0DCF72F9-4A69-4665-8425-842043F21024}" type="pres">
      <dgm:prSet presAssocID="{D7E045A2-0CB6-4EE2-97BB-3B0444B47A3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22C0FF8-9C35-49B0-94AA-3AB17969487D}" type="pres">
      <dgm:prSet presAssocID="{6249FEA6-DE50-4B2E-A5A6-85B5EF5F174E}" presName="spacer" presStyleCnt="0"/>
      <dgm:spPr/>
    </dgm:pt>
    <dgm:pt modelId="{81ABB221-D1C1-43D0-8E4E-42F6539DE147}" type="pres">
      <dgm:prSet presAssocID="{5707574B-54CF-471E-99F5-533D325152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78C1BB1-ED75-49CB-80D9-AA4C1728EB77}" type="pres">
      <dgm:prSet presAssocID="{834EAC21-D10D-448E-91B5-DA172F760193}" presName="spacer" presStyleCnt="0"/>
      <dgm:spPr/>
    </dgm:pt>
    <dgm:pt modelId="{FDDB8FAE-BDE9-42E1-85D4-716A01310D97}" type="pres">
      <dgm:prSet presAssocID="{0F240F1D-6859-4CF7-A93D-E699358ACAE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080F41D-DCA9-49DC-A3D7-5FA1C4E0442D}" srcId="{CEE213FA-E745-4AE8-AC2F-96F859FB5BE9}" destId="{D7E045A2-0CB6-4EE2-97BB-3B0444B47A31}" srcOrd="1" destOrd="0" parTransId="{96DAA881-6C93-4417-AF4E-F9F263774830}" sibTransId="{6249FEA6-DE50-4B2E-A5A6-85B5EF5F174E}"/>
    <dgm:cxn modelId="{2399B32F-637B-4172-847F-2CE8D7B21D08}" type="presOf" srcId="{5707574B-54CF-471E-99F5-533D32515299}" destId="{81ABB221-D1C1-43D0-8E4E-42F6539DE147}" srcOrd="0" destOrd="0" presId="urn:microsoft.com/office/officeart/2005/8/layout/vList2"/>
    <dgm:cxn modelId="{883D703D-FBE7-40B7-9076-135D033EC6DB}" srcId="{CEE213FA-E745-4AE8-AC2F-96F859FB5BE9}" destId="{5707574B-54CF-471E-99F5-533D32515299}" srcOrd="2" destOrd="0" parTransId="{6730F470-9FD5-4967-A79E-C7A30F14FC4F}" sibTransId="{834EAC21-D10D-448E-91B5-DA172F760193}"/>
    <dgm:cxn modelId="{C5BE364D-C615-4EBC-941A-C75ACA3E7BA2}" type="presOf" srcId="{D7E045A2-0CB6-4EE2-97BB-3B0444B47A31}" destId="{0DCF72F9-4A69-4665-8425-842043F21024}" srcOrd="0" destOrd="0" presId="urn:microsoft.com/office/officeart/2005/8/layout/vList2"/>
    <dgm:cxn modelId="{76CFCE4E-A984-4543-B74D-41977D559B1A}" type="presOf" srcId="{CEE213FA-E745-4AE8-AC2F-96F859FB5BE9}" destId="{2E958CEA-C53E-4E47-B95F-C37456D6F19D}" srcOrd="0" destOrd="0" presId="urn:microsoft.com/office/officeart/2005/8/layout/vList2"/>
    <dgm:cxn modelId="{E0EE7A50-3D89-4211-A1FE-C5A454C43993}" srcId="{CEE213FA-E745-4AE8-AC2F-96F859FB5BE9}" destId="{BEF64C24-B2AD-4C16-8906-8B5DAA0E6411}" srcOrd="0" destOrd="0" parTransId="{1216B9BA-D5B8-43C0-9350-59DE61DF56AF}" sibTransId="{AE4BED30-2FD2-4EE0-9DE1-45978FAFD721}"/>
    <dgm:cxn modelId="{40E9477D-D354-4EA4-BF46-7B3B19DA119C}" type="presOf" srcId="{BEF64C24-B2AD-4C16-8906-8B5DAA0E6411}" destId="{7F351F0D-A4A7-459F-B6A8-1B36B07F082A}" srcOrd="0" destOrd="0" presId="urn:microsoft.com/office/officeart/2005/8/layout/vList2"/>
    <dgm:cxn modelId="{4F47ACC2-9ABA-44EA-AEB1-CAF42EF34D5C}" srcId="{CEE213FA-E745-4AE8-AC2F-96F859FB5BE9}" destId="{0F240F1D-6859-4CF7-A93D-E699358ACAEC}" srcOrd="3" destOrd="0" parTransId="{22D93BCE-1542-4755-8A10-978A01D3C36F}" sibTransId="{4CC8DA02-48EC-486D-9AA0-0459FE3C97DD}"/>
    <dgm:cxn modelId="{A51663D3-B2BE-4914-854B-BA82755A9A05}" type="presOf" srcId="{0F240F1D-6859-4CF7-A93D-E699358ACAEC}" destId="{FDDB8FAE-BDE9-42E1-85D4-716A01310D97}" srcOrd="0" destOrd="0" presId="urn:microsoft.com/office/officeart/2005/8/layout/vList2"/>
    <dgm:cxn modelId="{B832BD7B-BE49-4538-8A7F-310FAA788173}" type="presParOf" srcId="{2E958CEA-C53E-4E47-B95F-C37456D6F19D}" destId="{7F351F0D-A4A7-459F-B6A8-1B36B07F082A}" srcOrd="0" destOrd="0" presId="urn:microsoft.com/office/officeart/2005/8/layout/vList2"/>
    <dgm:cxn modelId="{87A19279-A5E1-4C84-8556-F72DE7307A3D}" type="presParOf" srcId="{2E958CEA-C53E-4E47-B95F-C37456D6F19D}" destId="{FE5CE734-602B-4486-A808-47B03B7F9AF1}" srcOrd="1" destOrd="0" presId="urn:microsoft.com/office/officeart/2005/8/layout/vList2"/>
    <dgm:cxn modelId="{2447644E-569D-4520-83BA-2CC7912FAA59}" type="presParOf" srcId="{2E958CEA-C53E-4E47-B95F-C37456D6F19D}" destId="{0DCF72F9-4A69-4665-8425-842043F21024}" srcOrd="2" destOrd="0" presId="urn:microsoft.com/office/officeart/2005/8/layout/vList2"/>
    <dgm:cxn modelId="{D6F31787-4C9F-4096-8A55-8242BBA891F1}" type="presParOf" srcId="{2E958CEA-C53E-4E47-B95F-C37456D6F19D}" destId="{222C0FF8-9C35-49B0-94AA-3AB17969487D}" srcOrd="3" destOrd="0" presId="urn:microsoft.com/office/officeart/2005/8/layout/vList2"/>
    <dgm:cxn modelId="{EC19E090-E75D-442C-B877-B00EADAF59DD}" type="presParOf" srcId="{2E958CEA-C53E-4E47-B95F-C37456D6F19D}" destId="{81ABB221-D1C1-43D0-8E4E-42F6539DE147}" srcOrd="4" destOrd="0" presId="urn:microsoft.com/office/officeart/2005/8/layout/vList2"/>
    <dgm:cxn modelId="{33EE93BB-CEB0-4DB0-9F8E-E2CF4832A42A}" type="presParOf" srcId="{2E958CEA-C53E-4E47-B95F-C37456D6F19D}" destId="{E78C1BB1-ED75-49CB-80D9-AA4C1728EB77}" srcOrd="5" destOrd="0" presId="urn:microsoft.com/office/officeart/2005/8/layout/vList2"/>
    <dgm:cxn modelId="{0CCAE7F8-5881-4381-811B-7C6C30F53426}" type="presParOf" srcId="{2E958CEA-C53E-4E47-B95F-C37456D6F19D}" destId="{FDDB8FAE-BDE9-42E1-85D4-716A01310D9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C59589-C8AE-422E-B4AF-28FB7032824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E8985F1-51EF-43DF-9B60-3BA944C9A17C}">
      <dgm:prSet phldrT="[Κείμενο]"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Αξιολογείται η εμπειρία νοσηλείας παιδιατρικών ασθενών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ηλικίας 0–16 ετών</a:t>
          </a:r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 μέσω απαντήσεων των γονέων/κηδεμόνων τους. </a:t>
          </a:r>
        </a:p>
      </dgm:t>
    </dgm:pt>
    <dgm:pt modelId="{22995845-5896-4C87-9C56-B0A40DEB5C6B}" type="parTrans" cxnId="{0E9EF1CE-B76E-432E-B86A-53C9DA7CA235}">
      <dgm:prSet/>
      <dgm:spPr/>
      <dgm:t>
        <a:bodyPr/>
        <a:lstStyle/>
        <a:p>
          <a:endParaRPr lang="el-GR"/>
        </a:p>
      </dgm:t>
    </dgm:pt>
    <dgm:pt modelId="{3E1B7E7B-36D4-4CC3-A58E-6C436977775F}" type="sibTrans" cxnId="{0E9EF1CE-B76E-432E-B86A-53C9DA7CA235}">
      <dgm:prSet/>
      <dgm:spPr/>
      <dgm:t>
        <a:bodyPr/>
        <a:lstStyle/>
        <a:p>
          <a:endParaRPr lang="el-GR"/>
        </a:p>
      </dgm:t>
    </dgm:pt>
    <dgm:pt modelId="{2EFDB7FE-8A95-45F5-B741-9F88BF4A9DC6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Βασική προϋπόθεση για τη συμμετοχή είναι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να έχει ενεργοποιηθεί από τον γονέα/κηδεμόνα η άυλη συνταγογράφηση </a:t>
          </a:r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για το προστατευόμενο/ασφαλιστικά εξαρτώμενο μέλος. </a:t>
          </a:r>
        </a:p>
      </dgm:t>
    </dgm:pt>
    <dgm:pt modelId="{249B8F5E-A2B9-49D9-A5EF-7B77C321CCA3}" type="parTrans" cxnId="{6DF3223F-6FFD-45F6-8AA5-BB2101BDE796}">
      <dgm:prSet/>
      <dgm:spPr/>
      <dgm:t>
        <a:bodyPr/>
        <a:lstStyle/>
        <a:p>
          <a:endParaRPr lang="el-GR"/>
        </a:p>
      </dgm:t>
    </dgm:pt>
    <dgm:pt modelId="{7DBE0333-B484-479D-B709-C8D71E547CBF}" type="sibTrans" cxnId="{6DF3223F-6FFD-45F6-8AA5-BB2101BDE796}">
      <dgm:prSet/>
      <dgm:spPr/>
      <dgm:t>
        <a:bodyPr/>
        <a:lstStyle/>
        <a:p>
          <a:endParaRPr lang="el-GR"/>
        </a:p>
      </dgm:t>
    </dgm:pt>
    <dgm:pt modelId="{0E57FFA6-4B8B-4BB9-A008-E68537FACC06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 αποστολή του ερωτηματολογίου πραγματοποιείται μέσω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SMS στον αριθμό κινητού τηλεφώνου του προσώπου που έχει δηλωθεί </a:t>
          </a:r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κατά την ενεργοποίηση της άυλης συνταγογράφησης για το παιδί. </a:t>
          </a:r>
        </a:p>
      </dgm:t>
    </dgm:pt>
    <dgm:pt modelId="{A42D2B63-179B-420A-80C3-C2CCF4C8F32E}" type="parTrans" cxnId="{E0574665-A0FC-4A7C-83C7-ADFF00FC3560}">
      <dgm:prSet/>
      <dgm:spPr/>
      <dgm:t>
        <a:bodyPr/>
        <a:lstStyle/>
        <a:p>
          <a:endParaRPr lang="el-GR"/>
        </a:p>
      </dgm:t>
    </dgm:pt>
    <dgm:pt modelId="{22F84AE9-2507-4DF2-85D3-394F574405F5}" type="sibTrans" cxnId="{E0574665-A0FC-4A7C-83C7-ADFF00FC3560}">
      <dgm:prSet/>
      <dgm:spPr/>
      <dgm:t>
        <a:bodyPr/>
        <a:lstStyle/>
        <a:p>
          <a:endParaRPr lang="el-GR"/>
        </a:p>
      </dgm:t>
    </dgm:pt>
    <dgm:pt modelId="{7B38419E-6693-4F39-AF21-2FD91313DD09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 υπερσύνδεσμος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παραμένει ενεργός για 14 ημέρες </a:t>
          </a:r>
          <a:r>
            <a:rPr lang="el-G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μετά την αποστολή του SMS. </a:t>
          </a:r>
        </a:p>
      </dgm:t>
    </dgm:pt>
    <dgm:pt modelId="{8BBD8374-5137-426B-B7B9-791BEE2F9DC4}" type="parTrans" cxnId="{9D7272DE-7591-41C5-BF07-E3A1758EA658}">
      <dgm:prSet/>
      <dgm:spPr/>
      <dgm:t>
        <a:bodyPr/>
        <a:lstStyle/>
        <a:p>
          <a:endParaRPr lang="el-GR"/>
        </a:p>
      </dgm:t>
    </dgm:pt>
    <dgm:pt modelId="{4E47EF93-B8CD-41DF-BEDA-F05DB2FFE674}" type="sibTrans" cxnId="{9D7272DE-7591-41C5-BF07-E3A1758EA658}">
      <dgm:prSet/>
      <dgm:spPr/>
      <dgm:t>
        <a:bodyPr/>
        <a:lstStyle/>
        <a:p>
          <a:endParaRPr lang="el-GR"/>
        </a:p>
      </dgm:t>
    </dgm:pt>
    <dgm:pt modelId="{703246A1-0EF9-485C-AAF0-CA46C05F6AD9}">
      <dgm:prSet custT="1"/>
      <dgm:spPr/>
      <dgm:t>
        <a:bodyPr/>
        <a:lstStyle/>
        <a:p>
          <a:pPr algn="ctr"/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Το ερωτηματολόγιο συμπληρώνεται </a:t>
          </a:r>
          <a:r>
            <a:rPr lang="el-GR" sz="1600" b="1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ανώνυμα</a:t>
          </a:r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 και περιλαμβάνει </a:t>
          </a:r>
          <a:r>
            <a:rPr lang="el-GR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37 κύριες ερωτήσεις </a:t>
          </a:r>
          <a:r>
            <a:rPr lang="el-GR" sz="1600" dirty="0">
              <a:latin typeface="Calibri" panose="020F0502020204030204" pitchFamily="34" charset="0"/>
              <a:cs typeface="Calibri" panose="020F0502020204030204" pitchFamily="34" charset="0"/>
            </a:rPr>
            <a:t>και 10 υποερωτήσεις</a:t>
          </a:r>
          <a:endParaRPr lang="el-GR" sz="16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FB0251E-45C7-4607-8442-AB834DB6875C}" type="parTrans" cxnId="{1A914920-636C-49D8-A650-7F51919E2E5C}">
      <dgm:prSet/>
      <dgm:spPr/>
      <dgm:t>
        <a:bodyPr/>
        <a:lstStyle/>
        <a:p>
          <a:endParaRPr lang="el-GR"/>
        </a:p>
      </dgm:t>
    </dgm:pt>
    <dgm:pt modelId="{6B000C95-521D-4426-8942-3663F2EA1F5F}" type="sibTrans" cxnId="{1A914920-636C-49D8-A650-7F51919E2E5C}">
      <dgm:prSet/>
      <dgm:spPr/>
      <dgm:t>
        <a:bodyPr/>
        <a:lstStyle/>
        <a:p>
          <a:endParaRPr lang="el-GR"/>
        </a:p>
      </dgm:t>
    </dgm:pt>
    <dgm:pt modelId="{3F122FFD-017C-47EE-9564-14EEC457A094}" type="pres">
      <dgm:prSet presAssocID="{55C59589-C8AE-422E-B4AF-28FB70328247}" presName="vert0" presStyleCnt="0">
        <dgm:presLayoutVars>
          <dgm:dir/>
          <dgm:animOne val="branch"/>
          <dgm:animLvl val="lvl"/>
        </dgm:presLayoutVars>
      </dgm:prSet>
      <dgm:spPr/>
    </dgm:pt>
    <dgm:pt modelId="{C901B4C5-02FC-4D16-88CA-81BA0E079C33}" type="pres">
      <dgm:prSet presAssocID="{6E8985F1-51EF-43DF-9B60-3BA944C9A17C}" presName="thickLine" presStyleLbl="alignNode1" presStyleIdx="0" presStyleCnt="5"/>
      <dgm:spPr/>
    </dgm:pt>
    <dgm:pt modelId="{9DD75A38-09C2-4F60-9D2E-143941A3266E}" type="pres">
      <dgm:prSet presAssocID="{6E8985F1-51EF-43DF-9B60-3BA944C9A17C}" presName="horz1" presStyleCnt="0"/>
      <dgm:spPr/>
    </dgm:pt>
    <dgm:pt modelId="{CFDCA44D-8B9B-4F95-999D-6ADFF789F5A6}" type="pres">
      <dgm:prSet presAssocID="{6E8985F1-51EF-43DF-9B60-3BA944C9A17C}" presName="tx1" presStyleLbl="revTx" presStyleIdx="0" presStyleCnt="5"/>
      <dgm:spPr/>
    </dgm:pt>
    <dgm:pt modelId="{71F613CE-5D59-4BF6-B95E-BDBF002B6C4C}" type="pres">
      <dgm:prSet presAssocID="{6E8985F1-51EF-43DF-9B60-3BA944C9A17C}" presName="vert1" presStyleCnt="0"/>
      <dgm:spPr/>
    </dgm:pt>
    <dgm:pt modelId="{8E7DB3FD-F1F0-4FE1-A21D-069C9E0E29C9}" type="pres">
      <dgm:prSet presAssocID="{2EFDB7FE-8A95-45F5-B741-9F88BF4A9DC6}" presName="thickLine" presStyleLbl="alignNode1" presStyleIdx="1" presStyleCnt="5"/>
      <dgm:spPr/>
    </dgm:pt>
    <dgm:pt modelId="{194AE1A0-B1F5-4E24-AB2D-B63147993901}" type="pres">
      <dgm:prSet presAssocID="{2EFDB7FE-8A95-45F5-B741-9F88BF4A9DC6}" presName="horz1" presStyleCnt="0"/>
      <dgm:spPr/>
    </dgm:pt>
    <dgm:pt modelId="{55AB659E-BAAC-403A-B8D8-8A017710EF78}" type="pres">
      <dgm:prSet presAssocID="{2EFDB7FE-8A95-45F5-B741-9F88BF4A9DC6}" presName="tx1" presStyleLbl="revTx" presStyleIdx="1" presStyleCnt="5"/>
      <dgm:spPr/>
    </dgm:pt>
    <dgm:pt modelId="{E68E4CD5-A724-464F-AA6F-F5C42A85A9C7}" type="pres">
      <dgm:prSet presAssocID="{2EFDB7FE-8A95-45F5-B741-9F88BF4A9DC6}" presName="vert1" presStyleCnt="0"/>
      <dgm:spPr/>
    </dgm:pt>
    <dgm:pt modelId="{6E780A1F-0CA3-4A51-831D-025B11F6D1F9}" type="pres">
      <dgm:prSet presAssocID="{0E57FFA6-4B8B-4BB9-A008-E68537FACC06}" presName="thickLine" presStyleLbl="alignNode1" presStyleIdx="2" presStyleCnt="5"/>
      <dgm:spPr/>
    </dgm:pt>
    <dgm:pt modelId="{0B37EAB4-C302-4558-B743-1503FD053EB7}" type="pres">
      <dgm:prSet presAssocID="{0E57FFA6-4B8B-4BB9-A008-E68537FACC06}" presName="horz1" presStyleCnt="0"/>
      <dgm:spPr/>
    </dgm:pt>
    <dgm:pt modelId="{AABE58DC-35D6-4507-8B95-4DC37E061DC7}" type="pres">
      <dgm:prSet presAssocID="{0E57FFA6-4B8B-4BB9-A008-E68537FACC06}" presName="tx1" presStyleLbl="revTx" presStyleIdx="2" presStyleCnt="5"/>
      <dgm:spPr/>
    </dgm:pt>
    <dgm:pt modelId="{ED13396C-BD5E-4DE7-9E32-027CF17204B5}" type="pres">
      <dgm:prSet presAssocID="{0E57FFA6-4B8B-4BB9-A008-E68537FACC06}" presName="vert1" presStyleCnt="0"/>
      <dgm:spPr/>
    </dgm:pt>
    <dgm:pt modelId="{FC3192DF-4A57-466A-B7AC-38D2C7C05390}" type="pres">
      <dgm:prSet presAssocID="{703246A1-0EF9-485C-AAF0-CA46C05F6AD9}" presName="thickLine" presStyleLbl="alignNode1" presStyleIdx="3" presStyleCnt="5"/>
      <dgm:spPr/>
    </dgm:pt>
    <dgm:pt modelId="{C4F84359-0B6A-488B-AAED-0F7853680B20}" type="pres">
      <dgm:prSet presAssocID="{703246A1-0EF9-485C-AAF0-CA46C05F6AD9}" presName="horz1" presStyleCnt="0"/>
      <dgm:spPr/>
    </dgm:pt>
    <dgm:pt modelId="{96E8E355-5AF5-466E-8FF4-DFBE5DFD8F71}" type="pres">
      <dgm:prSet presAssocID="{703246A1-0EF9-485C-AAF0-CA46C05F6AD9}" presName="tx1" presStyleLbl="revTx" presStyleIdx="3" presStyleCnt="5"/>
      <dgm:spPr/>
    </dgm:pt>
    <dgm:pt modelId="{995FEC1C-536A-455D-9E6E-1448F6ECE7A3}" type="pres">
      <dgm:prSet presAssocID="{703246A1-0EF9-485C-AAF0-CA46C05F6AD9}" presName="vert1" presStyleCnt="0"/>
      <dgm:spPr/>
    </dgm:pt>
    <dgm:pt modelId="{7B1DD428-A33C-40ED-9413-9A2AD14D0965}" type="pres">
      <dgm:prSet presAssocID="{7B38419E-6693-4F39-AF21-2FD91313DD09}" presName="thickLine" presStyleLbl="alignNode1" presStyleIdx="4" presStyleCnt="5"/>
      <dgm:spPr/>
    </dgm:pt>
    <dgm:pt modelId="{5CB01470-24E8-4025-9698-B4614182DEBD}" type="pres">
      <dgm:prSet presAssocID="{7B38419E-6693-4F39-AF21-2FD91313DD09}" presName="horz1" presStyleCnt="0"/>
      <dgm:spPr/>
    </dgm:pt>
    <dgm:pt modelId="{B7FE71AC-441B-41AC-8DE5-85499FF4C6B9}" type="pres">
      <dgm:prSet presAssocID="{7B38419E-6693-4F39-AF21-2FD91313DD09}" presName="tx1" presStyleLbl="revTx" presStyleIdx="4" presStyleCnt="5"/>
      <dgm:spPr/>
    </dgm:pt>
    <dgm:pt modelId="{F82895E0-74C6-4420-A4DA-B5D6F02771BE}" type="pres">
      <dgm:prSet presAssocID="{7B38419E-6693-4F39-AF21-2FD91313DD09}" presName="vert1" presStyleCnt="0"/>
      <dgm:spPr/>
    </dgm:pt>
  </dgm:ptLst>
  <dgm:cxnLst>
    <dgm:cxn modelId="{F246480C-3DD3-4CE1-B064-E803DB7716AF}" type="presOf" srcId="{0E57FFA6-4B8B-4BB9-A008-E68537FACC06}" destId="{AABE58DC-35D6-4507-8B95-4DC37E061DC7}" srcOrd="0" destOrd="0" presId="urn:microsoft.com/office/officeart/2008/layout/LinedList"/>
    <dgm:cxn modelId="{1A914920-636C-49D8-A650-7F51919E2E5C}" srcId="{55C59589-C8AE-422E-B4AF-28FB70328247}" destId="{703246A1-0EF9-485C-AAF0-CA46C05F6AD9}" srcOrd="3" destOrd="0" parTransId="{6FB0251E-45C7-4607-8442-AB834DB6875C}" sibTransId="{6B000C95-521D-4426-8942-3663F2EA1F5F}"/>
    <dgm:cxn modelId="{60A0963C-B3DD-4721-B094-AFB96DCD8630}" type="presOf" srcId="{6E8985F1-51EF-43DF-9B60-3BA944C9A17C}" destId="{CFDCA44D-8B9B-4F95-999D-6ADFF789F5A6}" srcOrd="0" destOrd="0" presId="urn:microsoft.com/office/officeart/2008/layout/LinedList"/>
    <dgm:cxn modelId="{6DF3223F-6FFD-45F6-8AA5-BB2101BDE796}" srcId="{55C59589-C8AE-422E-B4AF-28FB70328247}" destId="{2EFDB7FE-8A95-45F5-B741-9F88BF4A9DC6}" srcOrd="1" destOrd="0" parTransId="{249B8F5E-A2B9-49D9-A5EF-7B77C321CCA3}" sibTransId="{7DBE0333-B484-479D-B709-C8D71E547CBF}"/>
    <dgm:cxn modelId="{E0574665-A0FC-4A7C-83C7-ADFF00FC3560}" srcId="{55C59589-C8AE-422E-B4AF-28FB70328247}" destId="{0E57FFA6-4B8B-4BB9-A008-E68537FACC06}" srcOrd="2" destOrd="0" parTransId="{A42D2B63-179B-420A-80C3-C2CCF4C8F32E}" sibTransId="{22F84AE9-2507-4DF2-85D3-394F574405F5}"/>
    <dgm:cxn modelId="{5D399BA2-62E6-4C22-AB42-4BD303150033}" type="presOf" srcId="{703246A1-0EF9-485C-AAF0-CA46C05F6AD9}" destId="{96E8E355-5AF5-466E-8FF4-DFBE5DFD8F71}" srcOrd="0" destOrd="0" presId="urn:microsoft.com/office/officeart/2008/layout/LinedList"/>
    <dgm:cxn modelId="{B30201AB-3C87-47AA-A418-E53057B06CD2}" type="presOf" srcId="{7B38419E-6693-4F39-AF21-2FD91313DD09}" destId="{B7FE71AC-441B-41AC-8DE5-85499FF4C6B9}" srcOrd="0" destOrd="0" presId="urn:microsoft.com/office/officeart/2008/layout/LinedList"/>
    <dgm:cxn modelId="{1B2F4ACD-70A4-467C-95B9-1B743366C56F}" type="presOf" srcId="{2EFDB7FE-8A95-45F5-B741-9F88BF4A9DC6}" destId="{55AB659E-BAAC-403A-B8D8-8A017710EF78}" srcOrd="0" destOrd="0" presId="urn:microsoft.com/office/officeart/2008/layout/LinedList"/>
    <dgm:cxn modelId="{0E9EF1CE-B76E-432E-B86A-53C9DA7CA235}" srcId="{55C59589-C8AE-422E-B4AF-28FB70328247}" destId="{6E8985F1-51EF-43DF-9B60-3BA944C9A17C}" srcOrd="0" destOrd="0" parTransId="{22995845-5896-4C87-9C56-B0A40DEB5C6B}" sibTransId="{3E1B7E7B-36D4-4CC3-A58E-6C436977775F}"/>
    <dgm:cxn modelId="{9D7272DE-7591-41C5-BF07-E3A1758EA658}" srcId="{55C59589-C8AE-422E-B4AF-28FB70328247}" destId="{7B38419E-6693-4F39-AF21-2FD91313DD09}" srcOrd="4" destOrd="0" parTransId="{8BBD8374-5137-426B-B7B9-791BEE2F9DC4}" sibTransId="{4E47EF93-B8CD-41DF-BEDA-F05DB2FFE674}"/>
    <dgm:cxn modelId="{83C257E0-C41A-4AD7-8E16-AEA90CE9B852}" type="presOf" srcId="{55C59589-C8AE-422E-B4AF-28FB70328247}" destId="{3F122FFD-017C-47EE-9564-14EEC457A094}" srcOrd="0" destOrd="0" presId="urn:microsoft.com/office/officeart/2008/layout/LinedList"/>
    <dgm:cxn modelId="{DEAEF8BB-48B3-4649-9226-5F22F1D57215}" type="presParOf" srcId="{3F122FFD-017C-47EE-9564-14EEC457A094}" destId="{C901B4C5-02FC-4D16-88CA-81BA0E079C33}" srcOrd="0" destOrd="0" presId="urn:microsoft.com/office/officeart/2008/layout/LinedList"/>
    <dgm:cxn modelId="{77DB30B2-C625-4D38-BC51-6E670468F7EB}" type="presParOf" srcId="{3F122FFD-017C-47EE-9564-14EEC457A094}" destId="{9DD75A38-09C2-4F60-9D2E-143941A3266E}" srcOrd="1" destOrd="0" presId="urn:microsoft.com/office/officeart/2008/layout/LinedList"/>
    <dgm:cxn modelId="{760C6C33-AB87-4B8E-A639-93A462CE4E62}" type="presParOf" srcId="{9DD75A38-09C2-4F60-9D2E-143941A3266E}" destId="{CFDCA44D-8B9B-4F95-999D-6ADFF789F5A6}" srcOrd="0" destOrd="0" presId="urn:microsoft.com/office/officeart/2008/layout/LinedList"/>
    <dgm:cxn modelId="{9D60BD8E-9210-4307-8DC5-F832C28E418F}" type="presParOf" srcId="{9DD75A38-09C2-4F60-9D2E-143941A3266E}" destId="{71F613CE-5D59-4BF6-B95E-BDBF002B6C4C}" srcOrd="1" destOrd="0" presId="urn:microsoft.com/office/officeart/2008/layout/LinedList"/>
    <dgm:cxn modelId="{3F39C465-09F3-4FED-8A7E-B2CEBD9E2C4A}" type="presParOf" srcId="{3F122FFD-017C-47EE-9564-14EEC457A094}" destId="{8E7DB3FD-F1F0-4FE1-A21D-069C9E0E29C9}" srcOrd="2" destOrd="0" presId="urn:microsoft.com/office/officeart/2008/layout/LinedList"/>
    <dgm:cxn modelId="{D6F95456-24E8-49A0-A732-5A33C3E4AFB2}" type="presParOf" srcId="{3F122FFD-017C-47EE-9564-14EEC457A094}" destId="{194AE1A0-B1F5-4E24-AB2D-B63147993901}" srcOrd="3" destOrd="0" presId="urn:microsoft.com/office/officeart/2008/layout/LinedList"/>
    <dgm:cxn modelId="{27E19FFE-98AE-4332-8ABB-21207487A1A8}" type="presParOf" srcId="{194AE1A0-B1F5-4E24-AB2D-B63147993901}" destId="{55AB659E-BAAC-403A-B8D8-8A017710EF78}" srcOrd="0" destOrd="0" presId="urn:microsoft.com/office/officeart/2008/layout/LinedList"/>
    <dgm:cxn modelId="{3A861950-4BF7-4F50-B442-518FC397E454}" type="presParOf" srcId="{194AE1A0-B1F5-4E24-AB2D-B63147993901}" destId="{E68E4CD5-A724-464F-AA6F-F5C42A85A9C7}" srcOrd="1" destOrd="0" presId="urn:microsoft.com/office/officeart/2008/layout/LinedList"/>
    <dgm:cxn modelId="{185AC050-871C-46CE-84EB-C2CD1D4896D8}" type="presParOf" srcId="{3F122FFD-017C-47EE-9564-14EEC457A094}" destId="{6E780A1F-0CA3-4A51-831D-025B11F6D1F9}" srcOrd="4" destOrd="0" presId="urn:microsoft.com/office/officeart/2008/layout/LinedList"/>
    <dgm:cxn modelId="{D6C10E75-FA96-445C-8010-78DDF3F40A12}" type="presParOf" srcId="{3F122FFD-017C-47EE-9564-14EEC457A094}" destId="{0B37EAB4-C302-4558-B743-1503FD053EB7}" srcOrd="5" destOrd="0" presId="urn:microsoft.com/office/officeart/2008/layout/LinedList"/>
    <dgm:cxn modelId="{0BB9AD2B-3013-40D7-9102-A61760C1C29B}" type="presParOf" srcId="{0B37EAB4-C302-4558-B743-1503FD053EB7}" destId="{AABE58DC-35D6-4507-8B95-4DC37E061DC7}" srcOrd="0" destOrd="0" presId="urn:microsoft.com/office/officeart/2008/layout/LinedList"/>
    <dgm:cxn modelId="{EA42BFA5-9D5D-407B-9729-6DAA7809904B}" type="presParOf" srcId="{0B37EAB4-C302-4558-B743-1503FD053EB7}" destId="{ED13396C-BD5E-4DE7-9E32-027CF17204B5}" srcOrd="1" destOrd="0" presId="urn:microsoft.com/office/officeart/2008/layout/LinedList"/>
    <dgm:cxn modelId="{69296F52-FE21-4092-8D0F-A4310549ADE0}" type="presParOf" srcId="{3F122FFD-017C-47EE-9564-14EEC457A094}" destId="{FC3192DF-4A57-466A-B7AC-38D2C7C05390}" srcOrd="6" destOrd="0" presId="urn:microsoft.com/office/officeart/2008/layout/LinedList"/>
    <dgm:cxn modelId="{AB055F41-9F1A-4896-86E7-71DB35E7DEE8}" type="presParOf" srcId="{3F122FFD-017C-47EE-9564-14EEC457A094}" destId="{C4F84359-0B6A-488B-AAED-0F7853680B20}" srcOrd="7" destOrd="0" presId="urn:microsoft.com/office/officeart/2008/layout/LinedList"/>
    <dgm:cxn modelId="{EDA3A76C-BD21-40F5-A8A5-AC77235D2C6E}" type="presParOf" srcId="{C4F84359-0B6A-488B-AAED-0F7853680B20}" destId="{96E8E355-5AF5-466E-8FF4-DFBE5DFD8F71}" srcOrd="0" destOrd="0" presId="urn:microsoft.com/office/officeart/2008/layout/LinedList"/>
    <dgm:cxn modelId="{A063006A-10B4-4179-9C2E-29C3D17127E8}" type="presParOf" srcId="{C4F84359-0B6A-488B-AAED-0F7853680B20}" destId="{995FEC1C-536A-455D-9E6E-1448F6ECE7A3}" srcOrd="1" destOrd="0" presId="urn:microsoft.com/office/officeart/2008/layout/LinedList"/>
    <dgm:cxn modelId="{88F7C7D2-D5C9-46E6-B2AB-0F65CBEBFBCB}" type="presParOf" srcId="{3F122FFD-017C-47EE-9564-14EEC457A094}" destId="{7B1DD428-A33C-40ED-9413-9A2AD14D0965}" srcOrd="8" destOrd="0" presId="urn:microsoft.com/office/officeart/2008/layout/LinedList"/>
    <dgm:cxn modelId="{231BC04A-4D75-4990-BA50-B611213CE7D5}" type="presParOf" srcId="{3F122FFD-017C-47EE-9564-14EEC457A094}" destId="{5CB01470-24E8-4025-9698-B4614182DEBD}" srcOrd="9" destOrd="0" presId="urn:microsoft.com/office/officeart/2008/layout/LinedList"/>
    <dgm:cxn modelId="{92741D21-ED8E-4DC9-8A96-14A9BB323FBD}" type="presParOf" srcId="{5CB01470-24E8-4025-9698-B4614182DEBD}" destId="{B7FE71AC-441B-41AC-8DE5-85499FF4C6B9}" srcOrd="0" destOrd="0" presId="urn:microsoft.com/office/officeart/2008/layout/LinedList"/>
    <dgm:cxn modelId="{050C2B72-E34E-4972-A652-1774B9C61832}" type="presParOf" srcId="{5CB01470-24E8-4025-9698-B4614182DEBD}" destId="{F82895E0-74C6-4420-A4DA-B5D6F02771B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27ED3-5F83-48D5-BD18-B2EBFA6C57F7}">
      <dsp:nvSpPr>
        <dsp:cNvPr id="0" name=""/>
        <dsp:cNvSpPr/>
      </dsp:nvSpPr>
      <dsp:spPr>
        <a:xfrm>
          <a:off x="0" y="578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66A94-DF82-4BAA-A6CA-C6837E7F6D72}">
      <dsp:nvSpPr>
        <dsp:cNvPr id="0" name=""/>
        <dsp:cNvSpPr/>
      </dsp:nvSpPr>
      <dsp:spPr>
        <a:xfrm>
          <a:off x="0" y="578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Εργαλείο PREM 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(Patient - Reported Experience Measure): Συστηματική καταγραφή της εμπειρίας νοσηλείας από την οπτική του ασθενή.</a:t>
          </a:r>
        </a:p>
      </dsp:txBody>
      <dsp:txXfrm>
        <a:off x="0" y="578"/>
        <a:ext cx="7650985" cy="676842"/>
      </dsp:txXfrm>
    </dsp:sp>
    <dsp:sp modelId="{7216484B-875C-4359-9CD5-777F7EC3E732}">
      <dsp:nvSpPr>
        <dsp:cNvPr id="0" name=""/>
        <dsp:cNvSpPr/>
      </dsp:nvSpPr>
      <dsp:spPr>
        <a:xfrm>
          <a:off x="0" y="677420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71BBF-20A8-4A75-8400-A61D3CA44B12}">
      <dsp:nvSpPr>
        <dsp:cNvPr id="0" name=""/>
        <dsp:cNvSpPr/>
      </dsp:nvSpPr>
      <dsp:spPr>
        <a:xfrm>
          <a:off x="0" y="677420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Χρηματοδότηση: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Ταμείο Ανάκαμψης &amp; Ανθεκτικότητας.</a:t>
          </a:r>
        </a:p>
      </dsp:txBody>
      <dsp:txXfrm>
        <a:off x="0" y="677420"/>
        <a:ext cx="7650985" cy="676842"/>
      </dsp:txXfrm>
    </dsp:sp>
    <dsp:sp modelId="{11BFC48F-0F46-4C33-BE92-3BBD86F5965D}">
      <dsp:nvSpPr>
        <dsp:cNvPr id="0" name=""/>
        <dsp:cNvSpPr/>
      </dsp:nvSpPr>
      <dsp:spPr>
        <a:xfrm>
          <a:off x="0" y="1354263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48E28-8616-4768-B616-1582075C53B4}">
      <dsp:nvSpPr>
        <dsp:cNvPr id="0" name=""/>
        <dsp:cNvSpPr/>
      </dsp:nvSpPr>
      <dsp:spPr>
        <a:xfrm>
          <a:off x="0" y="1354263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14 Ιουλίου 2025 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 Έναρξη αξιολόγησης της εμπειρίας του εσωτερικού ασθενή στα νοσοκομεία του ΕΣΥ.</a:t>
          </a:r>
          <a:endParaRPr lang="el-GR" sz="1600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354263"/>
        <a:ext cx="7650985" cy="676842"/>
      </dsp:txXfrm>
    </dsp:sp>
    <dsp:sp modelId="{84B0CB94-8EE3-49C7-82C5-7AC815739182}">
      <dsp:nvSpPr>
        <dsp:cNvPr id="0" name=""/>
        <dsp:cNvSpPr/>
      </dsp:nvSpPr>
      <dsp:spPr>
        <a:xfrm>
          <a:off x="0" y="2031105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8456F-1298-499C-AF81-98D2B8F924CA}">
      <dsp:nvSpPr>
        <dsp:cNvPr id="0" name=""/>
        <dsp:cNvSpPr/>
      </dsp:nvSpPr>
      <dsp:spPr>
        <a:xfrm>
          <a:off x="0" y="2031105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                     Πάνω από </a:t>
          </a:r>
          <a:r>
            <a:rPr lang="en-US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75.000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συμπληρωμένα ερωτηματολόγια 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έως σήμερα.</a:t>
          </a:r>
        </a:p>
      </dsp:txBody>
      <dsp:txXfrm>
        <a:off x="0" y="2031105"/>
        <a:ext cx="7650985" cy="676842"/>
      </dsp:txXfrm>
    </dsp:sp>
    <dsp:sp modelId="{0C19A78D-D98D-4204-B263-8DF496B57A9C}">
      <dsp:nvSpPr>
        <dsp:cNvPr id="0" name=""/>
        <dsp:cNvSpPr/>
      </dsp:nvSpPr>
      <dsp:spPr>
        <a:xfrm>
          <a:off x="0" y="2707947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B5E9B-43AA-4FBE-83FE-CBA38690BD24}">
      <dsp:nvSpPr>
        <dsp:cNvPr id="0" name=""/>
        <dsp:cNvSpPr/>
      </dsp:nvSpPr>
      <dsp:spPr>
        <a:xfrm>
          <a:off x="0" y="2707947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                                                                                                           Στην παρούσα φάση της αξιολόγησης συμμετέχουν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114 νοσοκομεία και 706 κλινικές. </a:t>
          </a:r>
        </a:p>
      </dsp:txBody>
      <dsp:txXfrm>
        <a:off x="0" y="2707947"/>
        <a:ext cx="7650985" cy="676842"/>
      </dsp:txXfrm>
    </dsp:sp>
    <dsp:sp modelId="{105663A3-A924-4779-987F-C931F3FE07D9}">
      <dsp:nvSpPr>
        <dsp:cNvPr id="0" name=""/>
        <dsp:cNvSpPr/>
      </dsp:nvSpPr>
      <dsp:spPr>
        <a:xfrm>
          <a:off x="0" y="3384789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4C006-2FF3-4639-AAE2-489D8B036B3C}">
      <dsp:nvSpPr>
        <dsp:cNvPr id="0" name=""/>
        <dsp:cNvSpPr/>
      </dsp:nvSpPr>
      <dsp:spPr>
        <a:xfrm>
          <a:off x="0" y="3384789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Από την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αρχική φάση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της αξιολόγησης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εξαιρέθηκαν τα ογκολογικά, παιδιατρικά και ψυχιατρικά νοσοκομεία και οι αντίστοιχες κλινικές.</a:t>
          </a:r>
        </a:p>
      </dsp:txBody>
      <dsp:txXfrm>
        <a:off x="0" y="3384789"/>
        <a:ext cx="7650985" cy="676842"/>
      </dsp:txXfrm>
    </dsp:sp>
    <dsp:sp modelId="{6FE3CF04-E079-48AB-849A-CF797146924D}">
      <dsp:nvSpPr>
        <dsp:cNvPr id="0" name=""/>
        <dsp:cNvSpPr/>
      </dsp:nvSpPr>
      <dsp:spPr>
        <a:xfrm>
          <a:off x="0" y="4061632"/>
          <a:ext cx="765098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5F103-E367-4E4B-93C2-FE626FB81E37}">
      <dsp:nvSpPr>
        <dsp:cNvPr id="0" name=""/>
        <dsp:cNvSpPr/>
      </dsp:nvSpPr>
      <dsp:spPr>
        <a:xfrm>
          <a:off x="0" y="4061632"/>
          <a:ext cx="7650985" cy="676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Ανάγκη ανάπτυξης εξειδικευμένων ερωτηματολογίων</a:t>
          </a:r>
          <a:r>
            <a:rPr lang="el-GR" sz="16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, ικανών να αποτυπώνουν με τρόπο κατάλληλο τις ιδιαίτερες προσδοκίες και ανάγκες των ογκολογικών &amp; παιδιατρικών ασθενών. </a:t>
          </a: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4061632"/>
        <a:ext cx="7650985" cy="6768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D55D2-279F-4824-A062-CF6A2C74E3AA}">
      <dsp:nvSpPr>
        <dsp:cNvPr id="0" name=""/>
        <dsp:cNvSpPr/>
      </dsp:nvSpPr>
      <dsp:spPr>
        <a:xfrm>
          <a:off x="2409566" y="531928"/>
          <a:ext cx="410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078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603925" y="575439"/>
        <a:ext cx="22069" cy="4418"/>
      </dsp:txXfrm>
    </dsp:sp>
    <dsp:sp modelId="{ABFDDD30-6AF0-46D7-97D6-FB7361B5DA1B}">
      <dsp:nvSpPr>
        <dsp:cNvPr id="0" name=""/>
        <dsp:cNvSpPr/>
      </dsp:nvSpPr>
      <dsp:spPr>
        <a:xfrm>
          <a:off x="492291" y="1926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Εξιτήριο παιδιού </a:t>
          </a:r>
        </a:p>
      </dsp:txBody>
      <dsp:txXfrm>
        <a:off x="492291" y="1926"/>
        <a:ext cx="1919075" cy="1151445"/>
      </dsp:txXfrm>
    </dsp:sp>
    <dsp:sp modelId="{152D0EF2-AE8E-43E4-94B4-80EFD0F7AAD3}">
      <dsp:nvSpPr>
        <dsp:cNvPr id="0" name=""/>
        <dsp:cNvSpPr/>
      </dsp:nvSpPr>
      <dsp:spPr>
        <a:xfrm>
          <a:off x="4770029" y="531928"/>
          <a:ext cx="410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078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4964388" y="575439"/>
        <a:ext cx="22069" cy="4418"/>
      </dsp:txXfrm>
    </dsp:sp>
    <dsp:sp modelId="{5974E0EA-B241-4023-831A-E7D0459478C9}">
      <dsp:nvSpPr>
        <dsp:cNvPr id="0" name=""/>
        <dsp:cNvSpPr/>
      </dsp:nvSpPr>
      <dsp:spPr>
        <a:xfrm>
          <a:off x="2852754" y="1926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Διασύνδεση με το Αποθετήριο της ΗΔΥΚΑ</a:t>
          </a:r>
          <a:r>
            <a:rPr lang="el-GR" sz="1500" b="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l-GR" sz="1500" b="0" kern="1200" dirty="0">
              <a:latin typeface="Calibri" panose="020F0502020204030204"/>
              <a:ea typeface="+mn-ea"/>
              <a:cs typeface="+mn-cs"/>
            </a:rPr>
            <a:t>για τη λήψη τηλεφωνικού αριθμού</a:t>
          </a:r>
        </a:p>
      </dsp:txBody>
      <dsp:txXfrm>
        <a:off x="2852754" y="1926"/>
        <a:ext cx="1919075" cy="1151445"/>
      </dsp:txXfrm>
    </dsp:sp>
    <dsp:sp modelId="{3C906472-D880-4585-96C2-804F5AEE1121}">
      <dsp:nvSpPr>
        <dsp:cNvPr id="0" name=""/>
        <dsp:cNvSpPr/>
      </dsp:nvSpPr>
      <dsp:spPr>
        <a:xfrm>
          <a:off x="7130492" y="531928"/>
          <a:ext cx="410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078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7324851" y="575439"/>
        <a:ext cx="22069" cy="4418"/>
      </dsp:txXfrm>
    </dsp:sp>
    <dsp:sp modelId="{04464BCF-AEA9-4FD7-A064-9DECE41BABC1}">
      <dsp:nvSpPr>
        <dsp:cNvPr id="0" name=""/>
        <dsp:cNvSpPr/>
      </dsp:nvSpPr>
      <dsp:spPr>
        <a:xfrm>
          <a:off x="5213217" y="1926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Έλεγχος</a:t>
          </a:r>
          <a:r>
            <a:rPr lang="el-GR" sz="1500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κριτηρίου  ηλικίας </a:t>
          </a:r>
          <a:r>
            <a:rPr lang="en-US" sz="1500" kern="1200" dirty="0">
              <a:latin typeface="Calibri" panose="020F0502020204030204"/>
              <a:ea typeface="+mn-ea"/>
              <a:cs typeface="+mn-cs"/>
            </a:rPr>
            <a:t>(0-16 </a:t>
          </a:r>
          <a:r>
            <a:rPr lang="el-GR" sz="1500" kern="1200" dirty="0">
              <a:latin typeface="Calibri" panose="020F0502020204030204"/>
              <a:ea typeface="+mn-ea"/>
              <a:cs typeface="+mn-cs"/>
            </a:rPr>
            <a:t>ετών)</a:t>
          </a:r>
        </a:p>
      </dsp:txBody>
      <dsp:txXfrm>
        <a:off x="5213217" y="1926"/>
        <a:ext cx="1919075" cy="1151445"/>
      </dsp:txXfrm>
    </dsp:sp>
    <dsp:sp modelId="{E0D43725-8DAF-469C-8688-8A3E54F59145}">
      <dsp:nvSpPr>
        <dsp:cNvPr id="0" name=""/>
        <dsp:cNvSpPr/>
      </dsp:nvSpPr>
      <dsp:spPr>
        <a:xfrm>
          <a:off x="1451829" y="1151571"/>
          <a:ext cx="7081388" cy="410787"/>
        </a:xfrm>
        <a:custGeom>
          <a:avLst/>
          <a:gdLst/>
          <a:ahLst/>
          <a:cxnLst/>
          <a:rect l="0" t="0" r="0" b="0"/>
          <a:pathLst>
            <a:path>
              <a:moveTo>
                <a:pt x="7081388" y="0"/>
              </a:moveTo>
              <a:lnTo>
                <a:pt x="7081388" y="222493"/>
              </a:lnTo>
              <a:lnTo>
                <a:pt x="0" y="222493"/>
              </a:lnTo>
              <a:lnTo>
                <a:pt x="0" y="410787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4815145" y="1354755"/>
        <a:ext cx="354756" cy="4418"/>
      </dsp:txXfrm>
    </dsp:sp>
    <dsp:sp modelId="{A69A90EB-39A9-4B6F-A971-BB6A1FB16C69}">
      <dsp:nvSpPr>
        <dsp:cNvPr id="0" name=""/>
        <dsp:cNvSpPr/>
      </dsp:nvSpPr>
      <dsp:spPr>
        <a:xfrm>
          <a:off x="7573680" y="1926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Δημιουργία μοναδικού υπερσυνδέσμου </a:t>
          </a:r>
          <a:r>
            <a:rPr lang="el-GR" sz="1500" kern="1200" dirty="0">
              <a:latin typeface="Calibri" panose="020F0502020204030204"/>
              <a:ea typeface="+mn-ea"/>
              <a:cs typeface="+mn-cs"/>
            </a:rPr>
            <a:t>χωρίς ταυτοποίηση προσώπου</a:t>
          </a:r>
        </a:p>
      </dsp:txBody>
      <dsp:txXfrm>
        <a:off x="7573680" y="1926"/>
        <a:ext cx="1919075" cy="1151445"/>
      </dsp:txXfrm>
    </dsp:sp>
    <dsp:sp modelId="{3BF82673-0EFC-4BD3-930D-7ED845F003D0}">
      <dsp:nvSpPr>
        <dsp:cNvPr id="0" name=""/>
        <dsp:cNvSpPr/>
      </dsp:nvSpPr>
      <dsp:spPr>
        <a:xfrm>
          <a:off x="2409566" y="2124761"/>
          <a:ext cx="410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0787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603925" y="2168272"/>
        <a:ext cx="22069" cy="4418"/>
      </dsp:txXfrm>
    </dsp:sp>
    <dsp:sp modelId="{C763CFF0-66E3-4AEA-8D97-648C7BA41049}">
      <dsp:nvSpPr>
        <dsp:cNvPr id="0" name=""/>
        <dsp:cNvSpPr/>
      </dsp:nvSpPr>
      <dsp:spPr>
        <a:xfrm>
          <a:off x="492291" y="1594758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5 ημέρες μετά το εξιτήριο αποστολή </a:t>
          </a:r>
          <a:r>
            <a:rPr lang="en-US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SMS</a:t>
          </a:r>
          <a:r>
            <a:rPr lang="en-US" sz="1500" b="1" kern="1200" dirty="0">
              <a:latin typeface="Calibri" panose="020F0502020204030204"/>
              <a:ea typeface="+mn-ea"/>
              <a:cs typeface="+mn-cs"/>
            </a:rPr>
            <a:t> </a:t>
          </a:r>
          <a:r>
            <a:rPr lang="el-GR" sz="1500" kern="1200" dirty="0">
              <a:latin typeface="Calibri" panose="020F0502020204030204"/>
              <a:ea typeface="+mn-ea"/>
              <a:cs typeface="+mn-cs"/>
            </a:rPr>
            <a:t>(αριθμός κινητού τηλεφώνου γονέα/ κηδεμόνα)</a:t>
          </a:r>
        </a:p>
      </dsp:txBody>
      <dsp:txXfrm>
        <a:off x="492291" y="1594758"/>
        <a:ext cx="1919075" cy="1151445"/>
      </dsp:txXfrm>
    </dsp:sp>
    <dsp:sp modelId="{F95A4B67-1358-432F-88B7-8814FA772F9E}">
      <dsp:nvSpPr>
        <dsp:cNvPr id="0" name=""/>
        <dsp:cNvSpPr/>
      </dsp:nvSpPr>
      <dsp:spPr>
        <a:xfrm>
          <a:off x="2852754" y="1594758"/>
          <a:ext cx="1919075" cy="11514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Συμπλήρωση ερωτηματολογίου </a:t>
          </a:r>
          <a:r>
            <a:rPr lang="el-GR" sz="1500" kern="1200" dirty="0">
              <a:latin typeface="Calibri" panose="020F0502020204030204"/>
              <a:ea typeface="+mn-ea"/>
              <a:cs typeface="+mn-cs"/>
            </a:rPr>
            <a:t>από τον γονέα/ κηδεμόνα </a:t>
          </a:r>
        </a:p>
      </dsp:txBody>
      <dsp:txXfrm>
        <a:off x="2852754" y="1594758"/>
        <a:ext cx="1919075" cy="115144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C18A3-0C12-4BF4-93E0-A79F644BC06C}">
      <dsp:nvSpPr>
        <dsp:cNvPr id="0" name=""/>
        <dsp:cNvSpPr/>
      </dsp:nvSpPr>
      <dsp:spPr>
        <a:xfrm>
          <a:off x="0" y="0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1. Προσβασιμότητα</a:t>
          </a:r>
        </a:p>
      </dsp:txBody>
      <dsp:txXfrm>
        <a:off x="29540" y="29540"/>
        <a:ext cx="7506103" cy="546059"/>
      </dsp:txXfrm>
    </dsp:sp>
    <dsp:sp modelId="{0F40F876-19B7-46E3-A2A4-A72C921AC581}">
      <dsp:nvSpPr>
        <dsp:cNvPr id="0" name=""/>
        <dsp:cNvSpPr/>
      </dsp:nvSpPr>
      <dsp:spPr>
        <a:xfrm>
          <a:off x="0" y="621049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2. Οργάνωση και συντονισμός της φροντίδας</a:t>
          </a:r>
        </a:p>
      </dsp:txBody>
      <dsp:txXfrm>
        <a:off x="29540" y="650589"/>
        <a:ext cx="7506103" cy="546059"/>
      </dsp:txXfrm>
    </dsp:sp>
    <dsp:sp modelId="{96AC1B7B-D808-4BC3-9B95-5BFCA14B0D40}">
      <dsp:nvSpPr>
        <dsp:cNvPr id="0" name=""/>
        <dsp:cNvSpPr/>
      </dsp:nvSpPr>
      <dsp:spPr>
        <a:xfrm>
          <a:off x="0" y="1239856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3. Ποιότητα φροντίδας και αλληλεπίδραση με το προσωπικό </a:t>
          </a:r>
          <a:r>
            <a:rPr lang="en-US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</a:t>
          </a: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(επικοινωνία, ευγένεια και εμπιστοσύνη) </a:t>
          </a:r>
        </a:p>
      </dsp:txBody>
      <dsp:txXfrm>
        <a:off x="29540" y="1269396"/>
        <a:ext cx="7506103" cy="546059"/>
      </dsp:txXfrm>
    </dsp:sp>
    <dsp:sp modelId="{FA712B7E-6A4A-4179-AD94-1F9E39609A67}">
      <dsp:nvSpPr>
        <dsp:cNvPr id="0" name=""/>
        <dsp:cNvSpPr/>
      </dsp:nvSpPr>
      <dsp:spPr>
        <a:xfrm>
          <a:off x="0" y="1858664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4. Υποστήριξη και συμμετοχή στη λήψη αποφάσεων</a:t>
          </a:r>
        </a:p>
      </dsp:txBody>
      <dsp:txXfrm>
        <a:off x="29540" y="1888204"/>
        <a:ext cx="7506103" cy="546059"/>
      </dsp:txXfrm>
    </dsp:sp>
    <dsp:sp modelId="{EF6CEF04-4D15-4B25-A291-65EC51D60421}">
      <dsp:nvSpPr>
        <dsp:cNvPr id="0" name=""/>
        <dsp:cNvSpPr/>
      </dsp:nvSpPr>
      <dsp:spPr>
        <a:xfrm>
          <a:off x="0" y="2477472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5. Καθαριότητα, υγιεινή, σίτιση &amp; υλικοτεχνικές παροχές  </a:t>
          </a:r>
        </a:p>
      </dsp:txBody>
      <dsp:txXfrm>
        <a:off x="29540" y="2507012"/>
        <a:ext cx="7506103" cy="546059"/>
      </dsp:txXfrm>
    </dsp:sp>
    <dsp:sp modelId="{721B2EBE-1879-4EAD-B0C6-98E3E25F2E92}">
      <dsp:nvSpPr>
        <dsp:cNvPr id="0" name=""/>
        <dsp:cNvSpPr/>
      </dsp:nvSpPr>
      <dsp:spPr>
        <a:xfrm>
          <a:off x="0" y="3096280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6. Υποστήριξη και ενημέρωση κατά την έξοδο από το νοσοκομείο</a:t>
          </a:r>
        </a:p>
      </dsp:txBody>
      <dsp:txXfrm>
        <a:off x="29540" y="3125820"/>
        <a:ext cx="7506103" cy="546059"/>
      </dsp:txXfrm>
    </dsp:sp>
    <dsp:sp modelId="{A9A6488E-A918-4EE4-A067-56861648280D}">
      <dsp:nvSpPr>
        <dsp:cNvPr id="0" name=""/>
        <dsp:cNvSpPr/>
      </dsp:nvSpPr>
      <dsp:spPr>
        <a:xfrm>
          <a:off x="0" y="3715088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7. Η γνώση ύπαρξης των Γ.Π.Δ.Λ.Υ.Υ. στα νοσοκομεία και η αποτελεσματικότητα εξυπηρέτησης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29540" y="3744628"/>
        <a:ext cx="7506103" cy="546059"/>
      </dsp:txXfrm>
    </dsp:sp>
    <dsp:sp modelId="{0E9FA312-4CAA-4843-85AA-14408658E795}">
      <dsp:nvSpPr>
        <dsp:cNvPr id="0" name=""/>
        <dsp:cNvSpPr/>
      </dsp:nvSpPr>
      <dsp:spPr>
        <a:xfrm>
          <a:off x="0" y="4333896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8. Γενική / συνολική αξιολόγηση της παρεχόμενης φροντίδας </a:t>
          </a:r>
        </a:p>
      </dsp:txBody>
      <dsp:txXfrm>
        <a:off x="29540" y="4363436"/>
        <a:ext cx="7506103" cy="54605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87FCB-30B2-4D23-AA49-5A716DE73267}">
      <dsp:nvSpPr>
        <dsp:cNvPr id="0" name=""/>
        <dsp:cNvSpPr/>
      </dsp:nvSpPr>
      <dsp:spPr>
        <a:xfrm>
          <a:off x="0" y="9512"/>
          <a:ext cx="6932574" cy="1141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Αποτελέσματα διαθέσιμα ανά ηλικιακή ομάδα στην πλατφόρμα πληροφόρησης του Υπουργείου Υγείας.</a:t>
          </a:r>
        </a:p>
      </dsp:txBody>
      <dsp:txXfrm>
        <a:off x="55744" y="65256"/>
        <a:ext cx="6821086" cy="1030432"/>
      </dsp:txXfrm>
    </dsp:sp>
    <dsp:sp modelId="{94886871-B4F6-4F67-A54B-3D92F45B57B6}">
      <dsp:nvSpPr>
        <dsp:cNvPr id="0" name=""/>
        <dsp:cNvSpPr/>
      </dsp:nvSpPr>
      <dsp:spPr>
        <a:xfrm>
          <a:off x="0" y="1327113"/>
          <a:ext cx="6932574" cy="1141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Συγκριτική ανάλυση μεταξύ διαφορετικών ηλικιακών ομάδων.</a:t>
          </a:r>
        </a:p>
      </dsp:txBody>
      <dsp:txXfrm>
        <a:off x="55744" y="1382857"/>
        <a:ext cx="6821086" cy="1030432"/>
      </dsp:txXfrm>
    </dsp:sp>
    <dsp:sp modelId="{BA855F62-37D8-4D39-A422-BFCFC7420BD1}">
      <dsp:nvSpPr>
        <dsp:cNvPr id="0" name=""/>
        <dsp:cNvSpPr/>
      </dsp:nvSpPr>
      <dsp:spPr>
        <a:xfrm>
          <a:off x="0" y="2644712"/>
          <a:ext cx="6932574" cy="1141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Στοχευμένες παρεμβάσεις, καθώς οι ανάγκες των παιδιατρικών ασθενών διαφοροποιούνται ανά ηλικία.</a:t>
          </a:r>
        </a:p>
      </dsp:txBody>
      <dsp:txXfrm>
        <a:off x="55744" y="2700456"/>
        <a:ext cx="6821086" cy="1030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AF2F4-75DF-4885-83C4-9EB184095B3D}">
      <dsp:nvSpPr>
        <dsp:cNvPr id="0" name=""/>
        <dsp:cNvSpPr/>
      </dsp:nvSpPr>
      <dsp:spPr>
        <a:xfrm>
          <a:off x="0" y="11815"/>
          <a:ext cx="5845908" cy="117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Οι ογκολογικοί ασθενείς συνιστούν ιδιαίτερη ομάδα, με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αυξημένες και πολυδιάστατες ανάγκες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καθ’ όλη τη διάρκεια της θεραπευτικής τους πορείας. </a:t>
          </a:r>
        </a:p>
      </dsp:txBody>
      <dsp:txXfrm>
        <a:off x="57572" y="69387"/>
        <a:ext cx="5730764" cy="1064216"/>
      </dsp:txXfrm>
    </dsp:sp>
    <dsp:sp modelId="{91B81CBF-C6FB-41CC-8148-5D4BA50E44A5}">
      <dsp:nvSpPr>
        <dsp:cNvPr id="0" name=""/>
        <dsp:cNvSpPr/>
      </dsp:nvSpPr>
      <dsp:spPr>
        <a:xfrm>
          <a:off x="0" y="1372615"/>
          <a:ext cx="5845908" cy="117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Η φροντίδα τους χαρακτηρίζεται από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πολύπλοκες θεραπευτικές διαδρομές</a:t>
          </a:r>
          <a:r>
            <a:rPr lang="el-GR" sz="16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και την εμπλοκή πολλών επαγγελματιών υγείας.  </a:t>
          </a:r>
        </a:p>
      </dsp:txBody>
      <dsp:txXfrm>
        <a:off x="57572" y="1430187"/>
        <a:ext cx="5730764" cy="1064216"/>
      </dsp:txXfrm>
    </dsp:sp>
    <dsp:sp modelId="{F515A40E-DBC5-436D-930F-19B1B22DB4D9}">
      <dsp:nvSpPr>
        <dsp:cNvPr id="0" name=""/>
        <dsp:cNvSpPr/>
      </dsp:nvSpPr>
      <dsp:spPr>
        <a:xfrm>
          <a:off x="0" y="2733415"/>
          <a:ext cx="5845908" cy="1179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Οι ογκολογικοί ασθενείς συνήθως αντιμετωπίζουν σημαντική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σωματική επιβάρυνση</a:t>
          </a: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, όπως πόνο, κόπωση και λειτουργικούς περιορισμούς, καθώς και έντονη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ψυχολογική καταπόνηση. </a:t>
          </a:r>
          <a:endParaRPr lang="el-GR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7572" y="2790987"/>
        <a:ext cx="5730764" cy="1064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CD073-BA33-4349-954A-270624F65228}">
      <dsp:nvSpPr>
        <dsp:cNvPr id="0" name=""/>
        <dsp:cNvSpPr/>
      </dsp:nvSpPr>
      <dsp:spPr>
        <a:xfrm>
          <a:off x="496" y="729341"/>
          <a:ext cx="1935089" cy="1161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Ανάγκη για αποτελεσματική οργάνωση και συντονισμό</a:t>
          </a:r>
        </a:p>
      </dsp:txBody>
      <dsp:txXfrm>
        <a:off x="496" y="729341"/>
        <a:ext cx="1935089" cy="1161053"/>
      </dsp:txXfrm>
    </dsp:sp>
    <dsp:sp modelId="{9802E2FD-4E2E-4770-B5EA-6FEAEE096B2B}">
      <dsp:nvSpPr>
        <dsp:cNvPr id="0" name=""/>
        <dsp:cNvSpPr/>
      </dsp:nvSpPr>
      <dsp:spPr>
        <a:xfrm>
          <a:off x="2129094" y="729341"/>
          <a:ext cx="1935089" cy="1161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Αυξημένες ανάγκες για έγκαιρη και κατανοητή ενημέρωση</a:t>
          </a:r>
        </a:p>
      </dsp:txBody>
      <dsp:txXfrm>
        <a:off x="2129094" y="729341"/>
        <a:ext cx="1935089" cy="1161053"/>
      </dsp:txXfrm>
    </dsp:sp>
    <dsp:sp modelId="{F783BDD6-5867-4C83-89DE-2D6EADBC60E5}">
      <dsp:nvSpPr>
        <dsp:cNvPr id="0" name=""/>
        <dsp:cNvSpPr/>
      </dsp:nvSpPr>
      <dsp:spPr>
        <a:xfrm>
          <a:off x="496" y="2083904"/>
          <a:ext cx="1935089" cy="1161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Ανάγκη για αποτελεσματική επικοινωνία με το ιατρονοσηλευτικό προσωπικό </a:t>
          </a:r>
        </a:p>
      </dsp:txBody>
      <dsp:txXfrm>
        <a:off x="496" y="2083904"/>
        <a:ext cx="1935089" cy="1161053"/>
      </dsp:txXfrm>
    </dsp:sp>
    <dsp:sp modelId="{92D32EE9-E803-41C2-9F53-2EF739277BFE}">
      <dsp:nvSpPr>
        <dsp:cNvPr id="0" name=""/>
        <dsp:cNvSpPr/>
      </dsp:nvSpPr>
      <dsp:spPr>
        <a:xfrm>
          <a:off x="2129094" y="2083904"/>
          <a:ext cx="1935089" cy="11610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Απρόσκοπτη πρόσβαση σε υποστηρικτικές υπηρεσίες</a:t>
          </a:r>
        </a:p>
      </dsp:txBody>
      <dsp:txXfrm>
        <a:off x="2129094" y="2083904"/>
        <a:ext cx="1935089" cy="1161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23B05-5166-436C-A067-571A8BDF5A6A}">
      <dsp:nvSpPr>
        <dsp:cNvPr id="0" name=""/>
        <dsp:cNvSpPr/>
      </dsp:nvSpPr>
      <dsp:spPr>
        <a:xfrm>
          <a:off x="36019" y="0"/>
          <a:ext cx="2634313" cy="212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 υποβλήθηκαν σε </a:t>
          </a: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χειρουργική επέμβαση</a:t>
          </a:r>
        </a:p>
      </dsp:txBody>
      <dsp:txXfrm>
        <a:off x="98261" y="62242"/>
        <a:ext cx="2509829" cy="2000623"/>
      </dsp:txXfrm>
    </dsp:sp>
    <dsp:sp modelId="{A774E40C-FB3E-4A8E-8515-7FA50CEFC23E}">
      <dsp:nvSpPr>
        <dsp:cNvPr id="0" name=""/>
        <dsp:cNvSpPr/>
      </dsp:nvSpPr>
      <dsp:spPr>
        <a:xfrm>
          <a:off x="3083393" y="0"/>
          <a:ext cx="2634313" cy="212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</a:t>
          </a:r>
          <a:r>
            <a:rPr lang="en-US" sz="1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έλαβαν </a:t>
          </a: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φαρμακευτική θεραπεία </a:t>
          </a: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(χημειοθεραπεία, ανοσοθεραπεία, ορμονοθεραπεία) </a:t>
          </a:r>
        </a:p>
      </dsp:txBody>
      <dsp:txXfrm>
        <a:off x="3145635" y="62242"/>
        <a:ext cx="2509829" cy="2000623"/>
      </dsp:txXfrm>
    </dsp:sp>
    <dsp:sp modelId="{7747BD9E-AA0F-4709-A3B3-2473C4A62B66}">
      <dsp:nvSpPr>
        <dsp:cNvPr id="0" name=""/>
        <dsp:cNvSpPr/>
      </dsp:nvSpPr>
      <dsp:spPr>
        <a:xfrm>
          <a:off x="6160271" y="0"/>
          <a:ext cx="2634313" cy="212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cs typeface="Calibri" panose="020F0502020204030204" pitchFamily="34" charset="0"/>
            </a:rPr>
            <a:t>Ογκολογικούς ασθενείς οι οποίοι υποβλήθηκαν σε </a:t>
          </a: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ακτινοθεραπεία </a:t>
          </a:r>
        </a:p>
      </dsp:txBody>
      <dsp:txXfrm>
        <a:off x="6222513" y="62242"/>
        <a:ext cx="2509829" cy="20006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AF06F-D6CC-4D1E-83D4-F3D05ADB5E66}">
      <dsp:nvSpPr>
        <dsp:cNvPr id="0" name=""/>
        <dsp:cNvSpPr/>
      </dsp:nvSpPr>
      <dsp:spPr>
        <a:xfrm>
          <a:off x="0" y="0"/>
          <a:ext cx="1111849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C929D7-21C0-4FFA-A248-7386CC09A735}">
      <dsp:nvSpPr>
        <dsp:cNvPr id="0" name=""/>
        <dsp:cNvSpPr/>
      </dsp:nvSpPr>
      <dsp:spPr>
        <a:xfrm>
          <a:off x="0" y="0"/>
          <a:ext cx="11118493" cy="476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Ογκολογικοί ασθενείς</a:t>
          </a:r>
          <a:r>
            <a:rPr lang="en-US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18+</a:t>
          </a:r>
          <a:r>
            <a:rPr lang="el-GR" sz="1500" kern="1200" dirty="0">
              <a:latin typeface="Calibri" panose="020F0502020204030204" pitchFamily="34" charset="0"/>
              <a:cs typeface="Calibri" panose="020F0502020204030204" pitchFamily="34" charset="0"/>
            </a:rPr>
            <a:t>, οι οποίοι υποβλήθηκαν σε 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χειρουργική επέμβαση και νοσηλεύτηκαν σε ογκολογικό νοσοκομείο/κλινική του ΕΣΥ.</a:t>
          </a:r>
        </a:p>
      </dsp:txBody>
      <dsp:txXfrm>
        <a:off x="0" y="0"/>
        <a:ext cx="11118493" cy="476906"/>
      </dsp:txXfrm>
    </dsp:sp>
    <dsp:sp modelId="{647EC50E-A679-4BFB-AE92-3B2AD950B64F}">
      <dsp:nvSpPr>
        <dsp:cNvPr id="0" name=""/>
        <dsp:cNvSpPr/>
      </dsp:nvSpPr>
      <dsp:spPr>
        <a:xfrm>
          <a:off x="0" y="476906"/>
          <a:ext cx="1111849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C50D1-8CFA-46B7-AB8B-D95C855964E2}">
      <dsp:nvSpPr>
        <dsp:cNvPr id="0" name=""/>
        <dsp:cNvSpPr/>
      </dsp:nvSpPr>
      <dsp:spPr>
        <a:xfrm>
          <a:off x="0" y="476906"/>
          <a:ext cx="11118493" cy="476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alibri" panose="020F0502020204030204" pitchFamily="34" charset="0"/>
              <a:cs typeface="Calibri" panose="020F0502020204030204" pitchFamily="34" charset="0"/>
            </a:rPr>
            <a:t>Το ερωτηματολόγιο συμπληρώνεται </a:t>
          </a:r>
          <a:r>
            <a:rPr lang="el-GR" sz="1500" b="1" u="sng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ανώνυμα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el-GR" sz="1500" b="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και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περιλαμβάνει 37 κύριες ερωτήσεις </a:t>
          </a:r>
          <a:r>
            <a:rPr lang="el-GR" sz="15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και 8 </a:t>
          </a:r>
          <a:r>
            <a:rPr lang="el-GR" sz="1500" b="0" kern="1200" dirty="0" err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υποερωτήσεις</a:t>
          </a:r>
          <a:r>
            <a:rPr lang="el-GR" sz="15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0" y="476906"/>
        <a:ext cx="11118493" cy="476906"/>
      </dsp:txXfrm>
    </dsp:sp>
    <dsp:sp modelId="{ED332C56-5607-4D19-A6E5-4104712BD454}">
      <dsp:nvSpPr>
        <dsp:cNvPr id="0" name=""/>
        <dsp:cNvSpPr/>
      </dsp:nvSpPr>
      <dsp:spPr>
        <a:xfrm>
          <a:off x="0" y="953813"/>
          <a:ext cx="1111849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76AC53B-1B46-4513-9B0B-3E3F1B440139}">
      <dsp:nvSpPr>
        <dsp:cNvPr id="0" name=""/>
        <dsp:cNvSpPr/>
      </dsp:nvSpPr>
      <dsp:spPr>
        <a:xfrm>
          <a:off x="0" y="953813"/>
          <a:ext cx="11118493" cy="476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Ο σύνδεσμος </a:t>
          </a:r>
          <a:r>
            <a:rPr lang="el-GR" sz="15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 συμπλήρωση του ερωτηματολογίου 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παραμένει ενεργός για 14 ημέρες </a:t>
          </a:r>
          <a:r>
            <a:rPr lang="el-GR" sz="1500" b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από την ημερομηνία αποστολής του SMS. </a:t>
          </a:r>
        </a:p>
      </dsp:txBody>
      <dsp:txXfrm>
        <a:off x="0" y="953813"/>
        <a:ext cx="11118493" cy="476906"/>
      </dsp:txXfrm>
    </dsp:sp>
    <dsp:sp modelId="{6C44886D-1755-43EA-AF8C-677933CD85C1}">
      <dsp:nvSpPr>
        <dsp:cNvPr id="0" name=""/>
        <dsp:cNvSpPr/>
      </dsp:nvSpPr>
      <dsp:spPr>
        <a:xfrm>
          <a:off x="0" y="1430720"/>
          <a:ext cx="11118493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48D3AD-7DBD-4F37-8498-5202EE080F63}">
      <dsp:nvSpPr>
        <dsp:cNvPr id="0" name=""/>
        <dsp:cNvSpPr/>
      </dsp:nvSpPr>
      <dsp:spPr>
        <a:xfrm>
          <a:off x="0" y="1430720"/>
          <a:ext cx="11118493" cy="476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Προϋπόθεση συμμετοχής</a:t>
          </a:r>
          <a:r>
            <a:rPr lang="en-US" sz="1500" b="1" kern="1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: </a:t>
          </a:r>
          <a:r>
            <a:rPr lang="el-GR" sz="1500" kern="1200" dirty="0">
              <a:latin typeface="Calibri" panose="020F0502020204030204" pitchFamily="34" charset="0"/>
              <a:cs typeface="Calibri" panose="020F0502020204030204" pitchFamily="34" charset="0"/>
            </a:rPr>
            <a:t>να έχει ενεργοποιηθεί η 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άυλη συνταγογράφηση</a:t>
          </a: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. </a:t>
          </a:r>
        </a:p>
      </dsp:txBody>
      <dsp:txXfrm>
        <a:off x="0" y="1430720"/>
        <a:ext cx="11118493" cy="4769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1A4B0-5B94-4FD5-BE99-7807FCAE4973}">
      <dsp:nvSpPr>
        <dsp:cNvPr id="0" name=""/>
        <dsp:cNvSpPr/>
      </dsp:nvSpPr>
      <dsp:spPr>
        <a:xfrm>
          <a:off x="2908567" y="532642"/>
          <a:ext cx="4114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4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103259" y="576150"/>
        <a:ext cx="22104" cy="4425"/>
      </dsp:txXfrm>
    </dsp:sp>
    <dsp:sp modelId="{D51C80DB-DB58-4320-85FB-05CB7FB13C83}">
      <dsp:nvSpPr>
        <dsp:cNvPr id="0" name=""/>
        <dsp:cNvSpPr/>
      </dsp:nvSpPr>
      <dsp:spPr>
        <a:xfrm>
          <a:off x="988239" y="1724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Λήψη εξιτηρίου</a:t>
          </a:r>
        </a:p>
      </dsp:txBody>
      <dsp:txXfrm>
        <a:off x="988239" y="1724"/>
        <a:ext cx="1922128" cy="1153276"/>
      </dsp:txXfrm>
    </dsp:sp>
    <dsp:sp modelId="{28475EC5-1C93-4768-A438-AE945E8C34C6}">
      <dsp:nvSpPr>
        <dsp:cNvPr id="0" name=""/>
        <dsp:cNvSpPr/>
      </dsp:nvSpPr>
      <dsp:spPr>
        <a:xfrm>
          <a:off x="5272784" y="532642"/>
          <a:ext cx="4114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4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5467477" y="576150"/>
        <a:ext cx="22104" cy="4425"/>
      </dsp:txXfrm>
    </dsp:sp>
    <dsp:sp modelId="{FF82B129-DF74-4123-8316-E91F6BA4AC61}">
      <dsp:nvSpPr>
        <dsp:cNvPr id="0" name=""/>
        <dsp:cNvSpPr/>
      </dsp:nvSpPr>
      <dsp:spPr>
        <a:xfrm>
          <a:off x="3352456" y="1724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Διασύνδεση με το </a:t>
          </a: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Αποθετήριο της ΗΔΥΚΑ </a:t>
          </a:r>
          <a:r>
            <a:rPr lang="el-GR" sz="14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 λήψη στοιχείων επικοινωνίας (τηλεφωνικός αριθμός)</a:t>
          </a:r>
        </a:p>
      </dsp:txBody>
      <dsp:txXfrm>
        <a:off x="3352456" y="1724"/>
        <a:ext cx="1922128" cy="1153276"/>
      </dsp:txXfrm>
    </dsp:sp>
    <dsp:sp modelId="{6534EB7E-C4AE-441F-8D32-E0B027ACF7F5}">
      <dsp:nvSpPr>
        <dsp:cNvPr id="0" name=""/>
        <dsp:cNvSpPr/>
      </dsp:nvSpPr>
      <dsp:spPr>
        <a:xfrm>
          <a:off x="7637002" y="532642"/>
          <a:ext cx="4114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4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7831694" y="576150"/>
        <a:ext cx="22104" cy="4425"/>
      </dsp:txXfrm>
    </dsp:sp>
    <dsp:sp modelId="{291A07E7-B3C9-4711-AACD-8F5C125645EA}">
      <dsp:nvSpPr>
        <dsp:cNvPr id="0" name=""/>
        <dsp:cNvSpPr/>
      </dsp:nvSpPr>
      <dsp:spPr>
        <a:xfrm>
          <a:off x="5716674" y="1724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Έλεγχος </a:t>
          </a:r>
          <a:r>
            <a:rPr lang="el-GR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για την επιβεβαίωση των κριτηρίων συμμετοχής</a:t>
          </a:r>
        </a:p>
      </dsp:txBody>
      <dsp:txXfrm>
        <a:off x="5716674" y="1724"/>
        <a:ext cx="1922128" cy="1153276"/>
      </dsp:txXfrm>
    </dsp:sp>
    <dsp:sp modelId="{1F2321C4-C114-44EA-BF7A-DB4B36533174}">
      <dsp:nvSpPr>
        <dsp:cNvPr id="0" name=""/>
        <dsp:cNvSpPr/>
      </dsp:nvSpPr>
      <dsp:spPr>
        <a:xfrm>
          <a:off x="1949303" y="1153201"/>
          <a:ext cx="7092652" cy="411489"/>
        </a:xfrm>
        <a:custGeom>
          <a:avLst/>
          <a:gdLst/>
          <a:ahLst/>
          <a:cxnLst/>
          <a:rect l="0" t="0" r="0" b="0"/>
          <a:pathLst>
            <a:path>
              <a:moveTo>
                <a:pt x="7092652" y="0"/>
              </a:moveTo>
              <a:lnTo>
                <a:pt x="7092652" y="222844"/>
              </a:lnTo>
              <a:lnTo>
                <a:pt x="0" y="222844"/>
              </a:lnTo>
              <a:lnTo>
                <a:pt x="0" y="41148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5317969" y="1356733"/>
        <a:ext cx="355320" cy="4425"/>
      </dsp:txXfrm>
    </dsp:sp>
    <dsp:sp modelId="{C3986C59-9F1A-40AB-BFEC-3847FF56E393}">
      <dsp:nvSpPr>
        <dsp:cNvPr id="0" name=""/>
        <dsp:cNvSpPr/>
      </dsp:nvSpPr>
      <dsp:spPr>
        <a:xfrm>
          <a:off x="8080891" y="1724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Δημιουργία </a:t>
          </a: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μοναδικού υπερσυνδέσμου </a:t>
          </a:r>
          <a:r>
            <a:rPr lang="el-GR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χωρίς ταυτοποίηση προσώπου</a:t>
          </a:r>
        </a:p>
      </dsp:txBody>
      <dsp:txXfrm>
        <a:off x="8080891" y="1724"/>
        <a:ext cx="1922128" cy="1153276"/>
      </dsp:txXfrm>
    </dsp:sp>
    <dsp:sp modelId="{7519F07A-9087-4E59-BC6D-D373EDB79565}">
      <dsp:nvSpPr>
        <dsp:cNvPr id="0" name=""/>
        <dsp:cNvSpPr/>
      </dsp:nvSpPr>
      <dsp:spPr>
        <a:xfrm>
          <a:off x="2908567" y="2128009"/>
          <a:ext cx="4114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489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3103259" y="2171516"/>
        <a:ext cx="22104" cy="4425"/>
      </dsp:txXfrm>
    </dsp:sp>
    <dsp:sp modelId="{454968EC-EFCC-4406-9EE7-55C6567B049F}">
      <dsp:nvSpPr>
        <dsp:cNvPr id="0" name=""/>
        <dsp:cNvSpPr/>
      </dsp:nvSpPr>
      <dsp:spPr>
        <a:xfrm>
          <a:off x="988239" y="1597090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 ημέρες μετά το εξιτήριο</a:t>
          </a:r>
          <a:r>
            <a:rPr lang="el-GR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αποστολή </a:t>
          </a:r>
          <a:r>
            <a:rPr lang="en-US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SMS </a:t>
          </a:r>
          <a:endParaRPr lang="el-GR" sz="1500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88239" y="1597090"/>
        <a:ext cx="1922128" cy="1153276"/>
      </dsp:txXfrm>
    </dsp:sp>
    <dsp:sp modelId="{6859866C-254C-46FC-88DF-E1C618905B9A}">
      <dsp:nvSpPr>
        <dsp:cNvPr id="0" name=""/>
        <dsp:cNvSpPr/>
      </dsp:nvSpPr>
      <dsp:spPr>
        <a:xfrm>
          <a:off x="3352456" y="1597090"/>
          <a:ext cx="1922128" cy="11532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Συμπλήρωση του ερωτηματολογίου</a:t>
          </a:r>
          <a:r>
            <a:rPr lang="el-GR" sz="1500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3352456" y="1597090"/>
        <a:ext cx="1922128" cy="11532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C18A3-0C12-4BF4-93E0-A79F644BC06C}">
      <dsp:nvSpPr>
        <dsp:cNvPr id="0" name=""/>
        <dsp:cNvSpPr/>
      </dsp:nvSpPr>
      <dsp:spPr>
        <a:xfrm>
          <a:off x="0" y="0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1. Προσβασιμότητα</a:t>
          </a:r>
        </a:p>
      </dsp:txBody>
      <dsp:txXfrm>
        <a:off x="29540" y="29540"/>
        <a:ext cx="7506103" cy="546059"/>
      </dsp:txXfrm>
    </dsp:sp>
    <dsp:sp modelId="{0F40F876-19B7-46E3-A2A4-A72C921AC581}">
      <dsp:nvSpPr>
        <dsp:cNvPr id="0" name=""/>
        <dsp:cNvSpPr/>
      </dsp:nvSpPr>
      <dsp:spPr>
        <a:xfrm>
          <a:off x="0" y="621049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2. Οργάνωση και συντονισμός της φροντίδας</a:t>
          </a:r>
        </a:p>
      </dsp:txBody>
      <dsp:txXfrm>
        <a:off x="29540" y="650589"/>
        <a:ext cx="7506103" cy="546059"/>
      </dsp:txXfrm>
    </dsp:sp>
    <dsp:sp modelId="{96AC1B7B-D808-4BC3-9B95-5BFCA14B0D40}">
      <dsp:nvSpPr>
        <dsp:cNvPr id="0" name=""/>
        <dsp:cNvSpPr/>
      </dsp:nvSpPr>
      <dsp:spPr>
        <a:xfrm>
          <a:off x="0" y="1239856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3. Ποιότητα φροντίδας και αλληλεπίδραση με το προσωπικό </a:t>
          </a:r>
          <a:r>
            <a:rPr lang="en-US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                                                                   </a:t>
          </a: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(επικοινωνία, ευγένεια και εμπιστοσύνη) </a:t>
          </a:r>
        </a:p>
      </dsp:txBody>
      <dsp:txXfrm>
        <a:off x="29540" y="1269396"/>
        <a:ext cx="7506103" cy="546059"/>
      </dsp:txXfrm>
    </dsp:sp>
    <dsp:sp modelId="{FA712B7E-6A4A-4179-AD94-1F9E39609A67}">
      <dsp:nvSpPr>
        <dsp:cNvPr id="0" name=""/>
        <dsp:cNvSpPr/>
      </dsp:nvSpPr>
      <dsp:spPr>
        <a:xfrm>
          <a:off x="0" y="1858664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4. Υποστήριξη και συμμετοχή στη λήψη αποφάσεων</a:t>
          </a:r>
        </a:p>
      </dsp:txBody>
      <dsp:txXfrm>
        <a:off x="29540" y="1888204"/>
        <a:ext cx="7506103" cy="546059"/>
      </dsp:txXfrm>
    </dsp:sp>
    <dsp:sp modelId="{EF6CEF04-4D15-4B25-A291-65EC51D60421}">
      <dsp:nvSpPr>
        <dsp:cNvPr id="0" name=""/>
        <dsp:cNvSpPr/>
      </dsp:nvSpPr>
      <dsp:spPr>
        <a:xfrm>
          <a:off x="0" y="2477472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5. Καθαριότητα, υγιεινή και σίτιση </a:t>
          </a:r>
        </a:p>
      </dsp:txBody>
      <dsp:txXfrm>
        <a:off x="29540" y="2507012"/>
        <a:ext cx="7506103" cy="546059"/>
      </dsp:txXfrm>
    </dsp:sp>
    <dsp:sp modelId="{721B2EBE-1879-4EAD-B0C6-98E3E25F2E92}">
      <dsp:nvSpPr>
        <dsp:cNvPr id="0" name=""/>
        <dsp:cNvSpPr/>
      </dsp:nvSpPr>
      <dsp:spPr>
        <a:xfrm>
          <a:off x="0" y="3096280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6. Υποστήριξη και ενημέρωση κατά την έξοδο από το νοσοκομείο</a:t>
          </a:r>
        </a:p>
      </dsp:txBody>
      <dsp:txXfrm>
        <a:off x="29540" y="3125820"/>
        <a:ext cx="7506103" cy="546059"/>
      </dsp:txXfrm>
    </dsp:sp>
    <dsp:sp modelId="{A9A6488E-A918-4EE4-A067-56861648280D}">
      <dsp:nvSpPr>
        <dsp:cNvPr id="0" name=""/>
        <dsp:cNvSpPr/>
      </dsp:nvSpPr>
      <dsp:spPr>
        <a:xfrm>
          <a:off x="0" y="3715088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7. Η γνώση ύπαρξης των Γ.Π.Δ.Λ.Υ.Υ. στα νοσοκομεία και η αποτελεσματικότητα εξυπηρέτησης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29540" y="3744628"/>
        <a:ext cx="7506103" cy="546059"/>
      </dsp:txXfrm>
    </dsp:sp>
    <dsp:sp modelId="{0E9FA312-4CAA-4843-85AA-14408658E795}">
      <dsp:nvSpPr>
        <dsp:cNvPr id="0" name=""/>
        <dsp:cNvSpPr/>
      </dsp:nvSpPr>
      <dsp:spPr>
        <a:xfrm>
          <a:off x="0" y="4333896"/>
          <a:ext cx="7565183" cy="6051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8. Γενική / συνολική αξιολόγηση της παρεχόμενης φροντίδας </a:t>
          </a:r>
        </a:p>
      </dsp:txBody>
      <dsp:txXfrm>
        <a:off x="29540" y="4363436"/>
        <a:ext cx="7506103" cy="5460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51F0D-A4A7-459F-B6A8-1B36B07F082A}">
      <dsp:nvSpPr>
        <dsp:cNvPr id="0" name=""/>
        <dsp:cNvSpPr/>
      </dsp:nvSpPr>
      <dsp:spPr>
        <a:xfrm>
          <a:off x="0" y="39780"/>
          <a:ext cx="11231954" cy="730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Στην παιδιατρική φροντίδα, τα PREMs:</a:t>
          </a:r>
        </a:p>
      </dsp:txBody>
      <dsp:txXfrm>
        <a:off x="35640" y="75420"/>
        <a:ext cx="11160674" cy="658800"/>
      </dsp:txXfrm>
    </dsp:sp>
    <dsp:sp modelId="{0DCF72F9-4A69-4665-8425-842043F21024}">
      <dsp:nvSpPr>
        <dsp:cNvPr id="0" name=""/>
        <dsp:cNvSpPr/>
      </dsp:nvSpPr>
      <dsp:spPr>
        <a:xfrm>
          <a:off x="0" y="882180"/>
          <a:ext cx="11231954" cy="730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Αναδεικνύουν τις ιδιαίτερες ανάγκες </a:t>
          </a:r>
          <a:r>
            <a:rPr lang="el-GR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του παιδιού και των γονέων/κηδεμόνων τους.</a:t>
          </a:r>
        </a:p>
      </dsp:txBody>
      <dsp:txXfrm>
        <a:off x="35640" y="917820"/>
        <a:ext cx="11160674" cy="658800"/>
      </dsp:txXfrm>
    </dsp:sp>
    <dsp:sp modelId="{81ABB221-D1C1-43D0-8E4E-42F6539DE147}">
      <dsp:nvSpPr>
        <dsp:cNvPr id="0" name=""/>
        <dsp:cNvSpPr/>
      </dsp:nvSpPr>
      <dsp:spPr>
        <a:xfrm>
          <a:off x="0" y="1724580"/>
          <a:ext cx="11231954" cy="730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Αξιολογούν κρίσιμες διαστάσεις της παιδιατρικής φροντίδας, </a:t>
          </a:r>
          <a:r>
            <a:rPr lang="el-GR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όπως η επικοινωνία με τους επαγγελματίες υγείας, η κατανόηση των πληροφοριών, η συμμετοχή στις αποφάσεις και το αίσθημα ασφάλειας.</a:t>
          </a:r>
        </a:p>
      </dsp:txBody>
      <dsp:txXfrm>
        <a:off x="35640" y="1760220"/>
        <a:ext cx="11160674" cy="658800"/>
      </dsp:txXfrm>
    </dsp:sp>
    <dsp:sp modelId="{FDDB8FAE-BDE9-42E1-85D4-716A01310D97}">
      <dsp:nvSpPr>
        <dsp:cNvPr id="0" name=""/>
        <dsp:cNvSpPr/>
      </dsp:nvSpPr>
      <dsp:spPr>
        <a:xfrm>
          <a:off x="0" y="2566980"/>
          <a:ext cx="11231954" cy="730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Συμβάλλουν στη βελτίωση της ποιότητας των υπηρεσιών, εντοπίζοντας </a:t>
          </a:r>
          <a:r>
            <a:rPr lang="el-GR" sz="18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κενά και σημεία που δεν αποτυπώνονται από τους κλασικούς κλινικούς δείκτες.</a:t>
          </a:r>
        </a:p>
      </dsp:txBody>
      <dsp:txXfrm>
        <a:off x="35640" y="2602620"/>
        <a:ext cx="11160674" cy="6588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1B4C5-02FC-4D16-88CA-81BA0E079C33}">
      <dsp:nvSpPr>
        <dsp:cNvPr id="0" name=""/>
        <dsp:cNvSpPr/>
      </dsp:nvSpPr>
      <dsp:spPr>
        <a:xfrm>
          <a:off x="0" y="309"/>
          <a:ext cx="11203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CA44D-8B9B-4F95-999D-6ADFF789F5A6}">
      <dsp:nvSpPr>
        <dsp:cNvPr id="0" name=""/>
        <dsp:cNvSpPr/>
      </dsp:nvSpPr>
      <dsp:spPr>
        <a:xfrm>
          <a:off x="0" y="309"/>
          <a:ext cx="11203027" cy="50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Αξιολογείται η εμπειρία νοσηλείας παιδιατρικών ασθενών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ηλικίας 0–16 ετών</a:t>
          </a: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 μέσω απαντήσεων των γονέων/κηδεμόνων τους. </a:t>
          </a:r>
        </a:p>
      </dsp:txBody>
      <dsp:txXfrm>
        <a:off x="0" y="309"/>
        <a:ext cx="11203027" cy="506459"/>
      </dsp:txXfrm>
    </dsp:sp>
    <dsp:sp modelId="{8E7DB3FD-F1F0-4FE1-A21D-069C9E0E29C9}">
      <dsp:nvSpPr>
        <dsp:cNvPr id="0" name=""/>
        <dsp:cNvSpPr/>
      </dsp:nvSpPr>
      <dsp:spPr>
        <a:xfrm>
          <a:off x="0" y="506768"/>
          <a:ext cx="11203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B659E-BAAC-403A-B8D8-8A017710EF78}">
      <dsp:nvSpPr>
        <dsp:cNvPr id="0" name=""/>
        <dsp:cNvSpPr/>
      </dsp:nvSpPr>
      <dsp:spPr>
        <a:xfrm>
          <a:off x="0" y="506768"/>
          <a:ext cx="11203027" cy="50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Βασική προϋπόθεση για τη συμμετοχή είναι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να έχει ενεργοποιηθεί από τον γονέα/κηδεμόνα η άυλη συνταγογράφηση </a:t>
          </a: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για το προστατευόμενο/ασφαλιστικά εξαρτώμενο μέλος. </a:t>
          </a:r>
        </a:p>
      </dsp:txBody>
      <dsp:txXfrm>
        <a:off x="0" y="506768"/>
        <a:ext cx="11203027" cy="506459"/>
      </dsp:txXfrm>
    </dsp:sp>
    <dsp:sp modelId="{6E780A1F-0CA3-4A51-831D-025B11F6D1F9}">
      <dsp:nvSpPr>
        <dsp:cNvPr id="0" name=""/>
        <dsp:cNvSpPr/>
      </dsp:nvSpPr>
      <dsp:spPr>
        <a:xfrm>
          <a:off x="0" y="1013227"/>
          <a:ext cx="11203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E58DC-35D6-4507-8B95-4DC37E061DC7}">
      <dsp:nvSpPr>
        <dsp:cNvPr id="0" name=""/>
        <dsp:cNvSpPr/>
      </dsp:nvSpPr>
      <dsp:spPr>
        <a:xfrm>
          <a:off x="0" y="1013227"/>
          <a:ext cx="11203027" cy="50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 αποστολή του ερωτηματολογίου πραγματοποιείται μέσω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SMS στον αριθμό κινητού τηλεφώνου του προσώπου που έχει δηλωθεί </a:t>
          </a: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κατά την ενεργοποίηση της άυλης συνταγογράφησης για το παιδί. </a:t>
          </a:r>
        </a:p>
      </dsp:txBody>
      <dsp:txXfrm>
        <a:off x="0" y="1013227"/>
        <a:ext cx="11203027" cy="506459"/>
      </dsp:txXfrm>
    </dsp:sp>
    <dsp:sp modelId="{FC3192DF-4A57-466A-B7AC-38D2C7C05390}">
      <dsp:nvSpPr>
        <dsp:cNvPr id="0" name=""/>
        <dsp:cNvSpPr/>
      </dsp:nvSpPr>
      <dsp:spPr>
        <a:xfrm>
          <a:off x="0" y="1519687"/>
          <a:ext cx="11203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8E355-5AF5-466E-8FF4-DFBE5DFD8F71}">
      <dsp:nvSpPr>
        <dsp:cNvPr id="0" name=""/>
        <dsp:cNvSpPr/>
      </dsp:nvSpPr>
      <dsp:spPr>
        <a:xfrm>
          <a:off x="0" y="1519687"/>
          <a:ext cx="11203027" cy="50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Το ερωτηματολόγιο συμπληρώνεται </a:t>
          </a:r>
          <a:r>
            <a:rPr lang="el-GR" sz="1600" b="1" u="sng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ανώνυμα</a:t>
          </a: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 και περιλαμβάνει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37 κύριες ερωτήσεις </a:t>
          </a:r>
          <a:r>
            <a:rPr lang="el-GR" sz="1600" kern="1200" dirty="0">
              <a:latin typeface="Calibri" panose="020F0502020204030204" pitchFamily="34" charset="0"/>
              <a:cs typeface="Calibri" panose="020F0502020204030204" pitchFamily="34" charset="0"/>
            </a:rPr>
            <a:t>και 10 υποερωτήσεις</a:t>
          </a:r>
          <a:endParaRPr lang="el-GR" sz="16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519687"/>
        <a:ext cx="11203027" cy="506459"/>
      </dsp:txXfrm>
    </dsp:sp>
    <dsp:sp modelId="{7B1DD428-A33C-40ED-9413-9A2AD14D0965}">
      <dsp:nvSpPr>
        <dsp:cNvPr id="0" name=""/>
        <dsp:cNvSpPr/>
      </dsp:nvSpPr>
      <dsp:spPr>
        <a:xfrm>
          <a:off x="0" y="2026146"/>
          <a:ext cx="1120302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FE71AC-441B-41AC-8DE5-85499FF4C6B9}">
      <dsp:nvSpPr>
        <dsp:cNvPr id="0" name=""/>
        <dsp:cNvSpPr/>
      </dsp:nvSpPr>
      <dsp:spPr>
        <a:xfrm>
          <a:off x="0" y="2026146"/>
          <a:ext cx="11203027" cy="50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 υπερσύνδεσμος </a:t>
          </a:r>
          <a:r>
            <a:rPr lang="el-GR" sz="1600" b="1" kern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παραμένει ενεργός για 14 ημέρες </a:t>
          </a:r>
          <a:r>
            <a:rPr lang="el-GR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μετά την αποστολή του SMS. </a:t>
          </a:r>
        </a:p>
      </dsp:txBody>
      <dsp:txXfrm>
        <a:off x="0" y="2026146"/>
        <a:ext cx="11203027" cy="506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3" y="0"/>
            <a:ext cx="2945659" cy="498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6" y="0"/>
            <a:ext cx="2945659" cy="498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3" y="9430093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6" y="9430093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553849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1136d0d7768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28" name="Google Shape;28;g1136d0d7768_0_919:notes"/>
          <p:cNvSpPr txBox="1">
            <a:spLocks noGrp="1"/>
          </p:cNvSpPr>
          <p:nvPr>
            <p:ph type="body" idx="1"/>
          </p:nvPr>
        </p:nvSpPr>
        <p:spPr>
          <a:xfrm>
            <a:off x="679768" y="4777959"/>
            <a:ext cx="5438100" cy="390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" name="Google Shape;29;g1136d0d7768_0_919:notes"/>
          <p:cNvSpPr txBox="1">
            <a:spLocks noGrp="1"/>
          </p:cNvSpPr>
          <p:nvPr>
            <p:ph type="sldNum" idx="12"/>
          </p:nvPr>
        </p:nvSpPr>
        <p:spPr>
          <a:xfrm>
            <a:off x="3850445" y="9430092"/>
            <a:ext cx="2945700" cy="498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fld id="{00000000-1234-1234-1234-123412341234}" type="slidenum">
              <a:rPr lang="el-G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44503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2:notes"/>
          <p:cNvSpPr txBox="1">
            <a:spLocks noGrp="1"/>
          </p:cNvSpPr>
          <p:nvPr>
            <p:ph type="body" idx="1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" name="Google Shape;36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789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1136d0d7768_0_1549"/>
          <p:cNvSpPr txBox="1"/>
          <p:nvPr/>
        </p:nvSpPr>
        <p:spPr>
          <a:xfrm>
            <a:off x="0" y="6114520"/>
            <a:ext cx="12192000" cy="7635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1347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4;g1136d0d7768_0_15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5220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15" name="Google Shape;15;g1136d0d7768_0_15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8750" y="6172426"/>
            <a:ext cx="1985962" cy="615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1136d0d7768_0_1549"/>
          <p:cNvSpPr/>
          <p:nvPr/>
        </p:nvSpPr>
        <p:spPr>
          <a:xfrm>
            <a:off x="363013" y="225465"/>
            <a:ext cx="5473800" cy="915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1136d0d7768_0_1549"/>
          <p:cNvSpPr txBox="1">
            <a:spLocks noGrp="1"/>
          </p:cNvSpPr>
          <p:nvPr>
            <p:ph type="title"/>
          </p:nvPr>
        </p:nvSpPr>
        <p:spPr>
          <a:xfrm>
            <a:off x="326269" y="398075"/>
            <a:ext cx="11492342" cy="70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rgbClr val="0134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517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1136d0d7768_0_1549"/>
          <p:cNvSpPr txBox="1"/>
          <p:nvPr/>
        </p:nvSpPr>
        <p:spPr>
          <a:xfrm>
            <a:off x="0" y="6114520"/>
            <a:ext cx="12192000" cy="7635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1347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4;g1136d0d7768_0_15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5220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15" name="Google Shape;15;g1136d0d7768_0_15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8750" y="6172426"/>
            <a:ext cx="1985962" cy="615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1136d0d7768_0_1549"/>
          <p:cNvSpPr/>
          <p:nvPr/>
        </p:nvSpPr>
        <p:spPr>
          <a:xfrm>
            <a:off x="363013" y="225465"/>
            <a:ext cx="5473800" cy="915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1136d0d7768_0_1549"/>
          <p:cNvSpPr txBox="1">
            <a:spLocks noGrp="1"/>
          </p:cNvSpPr>
          <p:nvPr>
            <p:ph type="title"/>
          </p:nvPr>
        </p:nvSpPr>
        <p:spPr>
          <a:xfrm>
            <a:off x="326269" y="398075"/>
            <a:ext cx="11492342" cy="70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2200">
                <a:solidFill>
                  <a:srgbClr val="0134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185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7E8AB26-5C74-A97B-E522-C031B17764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685591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Google Shape;10;g1136d0d7768_0_15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3356"/>
              </a:buClr>
              <a:buSzPts val="3200"/>
              <a:buFont typeface="Helvetica Neue"/>
              <a:buNone/>
              <a:defRPr sz="3200" b="0" i="0" u="none" strike="noStrike" cap="none">
                <a:solidFill>
                  <a:srgbClr val="25335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7E8AB26-5C74-A97B-E522-C031B17764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84" imgH="384" progId="TCLayout.ActiveDocument.1">
                  <p:embed/>
                </p:oleObj>
              </mc:Choice>
              <mc:Fallback>
                <p:oleObj name="think-cell Slide" r:id="rId5" imgW="384" imgH="38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7E8AB26-5C74-A97B-E522-C031B17764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Google Shape;10;g1136d0d7768_0_15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3356"/>
              </a:buClr>
              <a:buSzPts val="3200"/>
              <a:buFont typeface="Helvetica Neue"/>
              <a:buNone/>
              <a:defRPr sz="3200" b="0" i="0" u="none" strike="noStrike" cap="none">
                <a:solidFill>
                  <a:srgbClr val="25335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87716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g1136d0d7768_0_919"/>
          <p:cNvGrpSpPr/>
          <p:nvPr/>
        </p:nvGrpSpPr>
        <p:grpSpPr>
          <a:xfrm>
            <a:off x="0" y="0"/>
            <a:ext cx="12192000" cy="6858001"/>
            <a:chOff x="0" y="0"/>
            <a:chExt cx="12192000" cy="6858001"/>
          </a:xfrm>
        </p:grpSpPr>
        <p:pic>
          <p:nvPicPr>
            <p:cNvPr id="32" name="Google Shape;32;g1136d0d7768_0_919" descr="A close up of a logo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8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33;g1136d0d7768_0_919"/>
            <p:cNvSpPr/>
            <p:nvPr/>
          </p:nvSpPr>
          <p:spPr>
            <a:xfrm>
              <a:off x="1516987" y="1050290"/>
              <a:ext cx="4741800" cy="3024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111175" tIns="15850" rIns="111175" bIns="15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l-GR" sz="20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Υπουργείο Υγείας</a:t>
              </a:r>
              <a:endPara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g1136d0d7768_0_919"/>
          <p:cNvSpPr txBox="1"/>
          <p:nvPr/>
        </p:nvSpPr>
        <p:spPr>
          <a:xfrm>
            <a:off x="804808" y="2191782"/>
            <a:ext cx="7990270" cy="3188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600"/>
            </a:pP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SzPts val="3600"/>
            </a:pPr>
            <a:r>
              <a:rPr lang="el-G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«Ψηφιακό Εργαλείο Αξιολόγησης της Εμπειρίας              του ασθενή στα νοσοκομεία του ΕΣΥ»</a:t>
            </a:r>
          </a:p>
          <a:p>
            <a:pPr lvl="0" algn="ctr">
              <a:buSzPts val="3600"/>
            </a:pP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  <a:p>
            <a:pPr lvl="0" algn="ctr">
              <a:buSzPts val="3600"/>
            </a:pPr>
            <a:r>
              <a:rPr lang="el-GR" sz="2000" b="1" dirty="0">
                <a:solidFill>
                  <a:srgbClr val="00B0F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ΕΠΕΚΤΑΣΗ</a:t>
            </a:r>
            <a:r>
              <a:rPr lang="en-US" sz="2000" b="1" dirty="0">
                <a:solidFill>
                  <a:srgbClr val="00B0F0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: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 </a:t>
            </a:r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rPr>
              <a:t>Ογκολογικοί &amp; Παιδιατρικοί ασθενείς </a:t>
            </a:r>
            <a:endParaRPr sz="2000" u="none" strike="noStrike" cap="none" dirty="0">
              <a:solidFill>
                <a:schemeClr val="accent2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Roboto"/>
              <a:cs typeface="Calibri" panose="020F0502020204030204" pitchFamily="34" charset="0"/>
              <a:sym typeface="Roboto"/>
            </a:endParaRPr>
          </a:p>
        </p:txBody>
      </p:sp>
      <p:sp>
        <p:nvSpPr>
          <p:cNvPr id="36" name="Google Shape;36;g1136d0d7768_0_919"/>
          <p:cNvSpPr/>
          <p:nvPr/>
        </p:nvSpPr>
        <p:spPr>
          <a:xfrm>
            <a:off x="1516986" y="730905"/>
            <a:ext cx="4741800" cy="3024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013476"/>
          </a:solidFill>
          <a:ln>
            <a:noFill/>
          </a:ln>
        </p:spPr>
        <p:txBody>
          <a:bodyPr spcFirstLastPara="1" wrap="square" lIns="111175" tIns="15850" rIns="111175" bIns="15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el-GR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ΕΛΛΗΝΙΚΗ ΔΗΜΟΚΡΑΤΙΑ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10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26269" y="377310"/>
            <a:ext cx="11492342" cy="705927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Οι Άξονες του ερωτηματολογίου </a:t>
            </a: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043169370"/>
              </p:ext>
            </p:extLst>
          </p:nvPr>
        </p:nvGraphicFramePr>
        <p:xfrm>
          <a:off x="3363656" y="1019906"/>
          <a:ext cx="7565183" cy="4941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oogle Shape;227;p18"/>
          <p:cNvGrpSpPr/>
          <p:nvPr/>
        </p:nvGrpSpPr>
        <p:grpSpPr>
          <a:xfrm>
            <a:off x="1209219" y="4731875"/>
            <a:ext cx="1271487" cy="1229308"/>
            <a:chOff x="2139425" y="2682250"/>
            <a:chExt cx="298550" cy="296150"/>
          </a:xfrm>
          <a:solidFill>
            <a:srgbClr val="002060"/>
          </a:solidFill>
        </p:grpSpPr>
        <p:sp>
          <p:nvSpPr>
            <p:cNvPr id="9" name="Google Shape;228;p18"/>
            <p:cNvSpPr/>
            <p:nvPr/>
          </p:nvSpPr>
          <p:spPr>
            <a:xfrm>
              <a:off x="2139425" y="2787000"/>
              <a:ext cx="159125" cy="191400"/>
            </a:xfrm>
            <a:custGeom>
              <a:avLst/>
              <a:gdLst/>
              <a:ahLst/>
              <a:cxnLst/>
              <a:rect l="l" t="t" r="r" b="b"/>
              <a:pathLst>
                <a:path w="6365" h="7656" extrusionOk="0">
                  <a:moveTo>
                    <a:pt x="3214" y="630"/>
                  </a:moveTo>
                  <a:cubicBezTo>
                    <a:pt x="3813" y="630"/>
                    <a:pt x="4286" y="1103"/>
                    <a:pt x="4286" y="1670"/>
                  </a:cubicBezTo>
                  <a:cubicBezTo>
                    <a:pt x="4286" y="2206"/>
                    <a:pt x="3813" y="2678"/>
                    <a:pt x="3214" y="2678"/>
                  </a:cubicBezTo>
                  <a:cubicBezTo>
                    <a:pt x="2647" y="2678"/>
                    <a:pt x="2175" y="2206"/>
                    <a:pt x="2175" y="1670"/>
                  </a:cubicBezTo>
                  <a:cubicBezTo>
                    <a:pt x="2175" y="1166"/>
                    <a:pt x="2647" y="630"/>
                    <a:pt x="3214" y="630"/>
                  </a:cubicBezTo>
                  <a:close/>
                  <a:moveTo>
                    <a:pt x="3183" y="3403"/>
                  </a:moveTo>
                  <a:cubicBezTo>
                    <a:pt x="4538" y="3403"/>
                    <a:pt x="5609" y="4506"/>
                    <a:pt x="5609" y="5829"/>
                  </a:cubicBezTo>
                  <a:lnTo>
                    <a:pt x="5609" y="6931"/>
                  </a:lnTo>
                  <a:lnTo>
                    <a:pt x="757" y="6931"/>
                  </a:lnTo>
                  <a:lnTo>
                    <a:pt x="757" y="5829"/>
                  </a:lnTo>
                  <a:cubicBezTo>
                    <a:pt x="757" y="4506"/>
                    <a:pt x="1860" y="3403"/>
                    <a:pt x="3183" y="3403"/>
                  </a:cubicBezTo>
                  <a:close/>
                  <a:moveTo>
                    <a:pt x="3183" y="0"/>
                  </a:moveTo>
                  <a:cubicBezTo>
                    <a:pt x="2238" y="0"/>
                    <a:pt x="1419" y="788"/>
                    <a:pt x="1419" y="1733"/>
                  </a:cubicBezTo>
                  <a:cubicBezTo>
                    <a:pt x="1419" y="2206"/>
                    <a:pt x="1608" y="2678"/>
                    <a:pt x="1954" y="2993"/>
                  </a:cubicBezTo>
                  <a:cubicBezTo>
                    <a:pt x="820" y="3466"/>
                    <a:pt x="1" y="4569"/>
                    <a:pt x="1" y="5892"/>
                  </a:cubicBezTo>
                  <a:lnTo>
                    <a:pt x="1" y="7309"/>
                  </a:lnTo>
                  <a:cubicBezTo>
                    <a:pt x="64" y="7498"/>
                    <a:pt x="222" y="7656"/>
                    <a:pt x="442" y="7656"/>
                  </a:cubicBezTo>
                  <a:lnTo>
                    <a:pt x="6018" y="7656"/>
                  </a:lnTo>
                  <a:cubicBezTo>
                    <a:pt x="6207" y="7656"/>
                    <a:pt x="6365" y="7498"/>
                    <a:pt x="6365" y="7309"/>
                  </a:cubicBezTo>
                  <a:lnTo>
                    <a:pt x="6365" y="5892"/>
                  </a:lnTo>
                  <a:cubicBezTo>
                    <a:pt x="6365" y="4569"/>
                    <a:pt x="5546" y="3466"/>
                    <a:pt x="4412" y="2993"/>
                  </a:cubicBezTo>
                  <a:cubicBezTo>
                    <a:pt x="4758" y="2647"/>
                    <a:pt x="4947" y="2206"/>
                    <a:pt x="4947" y="1733"/>
                  </a:cubicBezTo>
                  <a:cubicBezTo>
                    <a:pt x="4947" y="788"/>
                    <a:pt x="4160" y="0"/>
                    <a:pt x="3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10" name="Google Shape;229;p18"/>
            <p:cNvSpPr/>
            <p:nvPr/>
          </p:nvSpPr>
          <p:spPr>
            <a:xfrm>
              <a:off x="2280425" y="26822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82" y="662"/>
                  </a:moveTo>
                  <a:cubicBezTo>
                    <a:pt x="4506" y="662"/>
                    <a:pt x="5608" y="1764"/>
                    <a:pt x="5608" y="3088"/>
                  </a:cubicBezTo>
                  <a:cubicBezTo>
                    <a:pt x="5577" y="4442"/>
                    <a:pt x="4474" y="5545"/>
                    <a:pt x="3151" y="5545"/>
                  </a:cubicBezTo>
                  <a:cubicBezTo>
                    <a:pt x="2710" y="5545"/>
                    <a:pt x="2300" y="5419"/>
                    <a:pt x="1954" y="5230"/>
                  </a:cubicBezTo>
                  <a:cubicBezTo>
                    <a:pt x="1891" y="5198"/>
                    <a:pt x="1796" y="5198"/>
                    <a:pt x="1733" y="5198"/>
                  </a:cubicBezTo>
                  <a:lnTo>
                    <a:pt x="946" y="5388"/>
                  </a:lnTo>
                  <a:lnTo>
                    <a:pt x="1166" y="4663"/>
                  </a:lnTo>
                  <a:cubicBezTo>
                    <a:pt x="1198" y="4568"/>
                    <a:pt x="1166" y="4474"/>
                    <a:pt x="1135" y="4411"/>
                  </a:cubicBezTo>
                  <a:cubicBezTo>
                    <a:pt x="883" y="4001"/>
                    <a:pt x="725" y="3560"/>
                    <a:pt x="725" y="3088"/>
                  </a:cubicBezTo>
                  <a:cubicBezTo>
                    <a:pt x="725" y="1764"/>
                    <a:pt x="1828" y="662"/>
                    <a:pt x="3182" y="662"/>
                  </a:cubicBezTo>
                  <a:close/>
                  <a:moveTo>
                    <a:pt x="3151" y="0"/>
                  </a:moveTo>
                  <a:cubicBezTo>
                    <a:pt x="1418" y="0"/>
                    <a:pt x="32" y="1418"/>
                    <a:pt x="32" y="3088"/>
                  </a:cubicBezTo>
                  <a:cubicBezTo>
                    <a:pt x="32" y="3655"/>
                    <a:pt x="158" y="4159"/>
                    <a:pt x="410" y="4631"/>
                  </a:cubicBezTo>
                  <a:lnTo>
                    <a:pt x="32" y="5766"/>
                  </a:lnTo>
                  <a:cubicBezTo>
                    <a:pt x="0" y="5892"/>
                    <a:pt x="32" y="6018"/>
                    <a:pt x="95" y="6144"/>
                  </a:cubicBezTo>
                  <a:cubicBezTo>
                    <a:pt x="189" y="6207"/>
                    <a:pt x="315" y="6238"/>
                    <a:pt x="473" y="6238"/>
                  </a:cubicBezTo>
                  <a:lnTo>
                    <a:pt x="1765" y="5923"/>
                  </a:lnTo>
                  <a:cubicBezTo>
                    <a:pt x="2206" y="6175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51"/>
                  </a:cubicBezTo>
                  <a:cubicBezTo>
                    <a:pt x="6238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11" name="Google Shape;230;p18"/>
            <p:cNvSpPr/>
            <p:nvPr/>
          </p:nvSpPr>
          <p:spPr>
            <a:xfrm>
              <a:off x="2349725" y="272555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58" y="1"/>
                    <a:pt x="1" y="158"/>
                    <a:pt x="1" y="348"/>
                  </a:cubicBezTo>
                  <a:cubicBezTo>
                    <a:pt x="1" y="537"/>
                    <a:pt x="158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1;p18"/>
            <p:cNvSpPr/>
            <p:nvPr/>
          </p:nvSpPr>
          <p:spPr>
            <a:xfrm>
              <a:off x="2349725" y="2751550"/>
              <a:ext cx="18150" cy="52800"/>
            </a:xfrm>
            <a:custGeom>
              <a:avLst/>
              <a:gdLst/>
              <a:ahLst/>
              <a:cxnLst/>
              <a:rect l="l" t="t" r="r" b="b"/>
              <a:pathLst>
                <a:path w="726" h="2112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79" y="2111"/>
                  </a:cubicBezTo>
                  <a:cubicBezTo>
                    <a:pt x="568" y="2111"/>
                    <a:pt x="725" y="1954"/>
                    <a:pt x="725" y="1733"/>
                  </a:cubicBezTo>
                  <a:lnTo>
                    <a:pt x="725" y="379"/>
                  </a:ln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008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tabLst/>
              <a:defRPr/>
            </a:pPr>
            <a:fld id="{00000000-1234-1234-1234-123412341234}" type="slidenum">
              <a:rPr kumimoji="0" lang="el-GR" sz="10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  <a:tabLst/>
                <a:defRPr/>
              </a:pPr>
              <a:t>11</a:t>
            </a:fld>
            <a:endParaRPr kumimoji="0" lang="el-GR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233252" y="2540911"/>
            <a:ext cx="3802386" cy="627162"/>
          </a:xfrm>
        </p:spPr>
        <p:txBody>
          <a:bodyPr/>
          <a:lstStyle/>
          <a:p>
            <a:pPr algn="ctr"/>
            <a:r>
              <a:rPr lang="el-GR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Ενδεικτικές ερωτήσεις</a:t>
            </a:r>
          </a:p>
        </p:txBody>
      </p:sp>
    </p:spTree>
    <p:extLst>
      <p:ext uri="{BB962C8B-B14F-4D97-AF65-F5344CB8AC3E}">
        <p14:creationId xmlns:p14="http://schemas.microsoft.com/office/powerpoint/2010/main" val="542605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12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578" y="511086"/>
            <a:ext cx="8456222" cy="532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78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13</a:t>
            </a:fld>
            <a:endParaRPr lang="el-GR"/>
          </a:p>
        </p:txBody>
      </p:sp>
      <p:pic>
        <p:nvPicPr>
          <p:cNvPr id="4" name="Εικόνα 3"/>
          <p:cNvPicPr/>
          <p:nvPr/>
        </p:nvPicPr>
        <p:blipFill rotWithShape="1">
          <a:blip r:embed="rId2"/>
          <a:srcRect l="22317" t="11218" r="23968" b="30226"/>
          <a:stretch/>
        </p:blipFill>
        <p:spPr bwMode="auto">
          <a:xfrm>
            <a:off x="323704" y="1330037"/>
            <a:ext cx="5402841" cy="3713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Εικόνα 4"/>
          <p:cNvPicPr/>
          <p:nvPr/>
        </p:nvPicPr>
        <p:blipFill rotWithShape="1">
          <a:blip r:embed="rId3"/>
          <a:srcRect l="21701" t="11218" r="23200" b="23933"/>
          <a:stretch/>
        </p:blipFill>
        <p:spPr bwMode="auto">
          <a:xfrm>
            <a:off x="6105055" y="1330037"/>
            <a:ext cx="5944465" cy="3713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0802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14</a:t>
            </a:fld>
            <a:endParaRPr lang="el-GR"/>
          </a:p>
        </p:txBody>
      </p:sp>
      <p:pic>
        <p:nvPicPr>
          <p:cNvPr id="4" name="Εικόνα 3"/>
          <p:cNvPicPr/>
          <p:nvPr/>
        </p:nvPicPr>
        <p:blipFill rotWithShape="1">
          <a:blip r:embed="rId2"/>
          <a:srcRect l="22625" t="11492" r="22892" b="36246"/>
          <a:stretch/>
        </p:blipFill>
        <p:spPr bwMode="auto">
          <a:xfrm>
            <a:off x="2341128" y="794327"/>
            <a:ext cx="8160618" cy="47752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3528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15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82" y="1281674"/>
            <a:ext cx="6139240" cy="3722255"/>
          </a:xfrm>
          <a:prstGeom prst="rect">
            <a:avLst/>
          </a:prstGeom>
        </p:spPr>
      </p:pic>
      <p:pic>
        <p:nvPicPr>
          <p:cNvPr id="6" name="Εικόνα 5"/>
          <p:cNvPicPr/>
          <p:nvPr/>
        </p:nvPicPr>
        <p:blipFill rotWithShape="1">
          <a:blip r:embed="rId3"/>
          <a:srcRect l="21548" t="11767" r="23045" b="21196"/>
          <a:stretch/>
        </p:blipFill>
        <p:spPr bwMode="auto">
          <a:xfrm>
            <a:off x="6363855" y="1281674"/>
            <a:ext cx="5652655" cy="3722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3416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16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171070" y="2420837"/>
            <a:ext cx="5963695" cy="978144"/>
          </a:xfrm>
        </p:spPr>
        <p:txBody>
          <a:bodyPr/>
          <a:lstStyle/>
          <a:p>
            <a:pPr algn="ctr"/>
            <a:r>
              <a:rPr lang="el-G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Β. Παιδιατρικοί </a:t>
            </a:r>
            <a:br>
              <a:rPr lang="el-G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Ασθενείς </a:t>
            </a:r>
          </a:p>
        </p:txBody>
      </p:sp>
    </p:spTree>
    <p:extLst>
      <p:ext uri="{BB962C8B-B14F-4D97-AF65-F5344CB8AC3E}">
        <p14:creationId xmlns:p14="http://schemas.microsoft.com/office/powerpoint/2010/main" val="771048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0CF21B75-C217-7B71-A429-A7B08EC637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17</a:t>
            </a:fld>
            <a:endParaRPr lang="el-GR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AD3CFA1-610B-10FF-D02C-6F1DF5946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PREMs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Παιδιατρικοί Ασθενείς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CE22E0-4E87-ECB8-ACD1-20693F328A78}"/>
              </a:ext>
            </a:extLst>
          </p:cNvPr>
          <p:cNvSpPr txBox="1"/>
          <p:nvPr/>
        </p:nvSpPr>
        <p:spPr>
          <a:xfrm>
            <a:off x="586657" y="1104002"/>
            <a:ext cx="11231954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PREMs υιοθετούνται ολοένα και περισσότερο στον παιδιατρικό πληθυσμό.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Συνδέονται με την </a:t>
            </a:r>
            <a:r>
              <a:rPr lang="el-GR" sz="17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προσέγγιση της φροντίδας με επίκεντρο τον ασθενή και την οικογένεια </a:t>
            </a:r>
            <a:r>
              <a:rPr lang="el-GR" sz="1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(Patient and Family Centered Care - PFCC). Πρόκειται για μια προσέγγιση που ενσωματώνει τους ασθενείς και τις οικογένειές τους στη διαδικασία λήψης αποφάσεων και αξιοποιείται στον σχεδιασμό, την παροχή και την αξιολόγηση των παρεχόμενων υπηρεσιών υγείας. </a:t>
            </a:r>
            <a:endParaRPr lang="en-US" sz="1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A459D540-F6C9-A3D5-E52A-34B03E582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0902533"/>
              </p:ext>
            </p:extLst>
          </p:nvPr>
        </p:nvGraphicFramePr>
        <p:xfrm>
          <a:off x="586657" y="2582179"/>
          <a:ext cx="11231954" cy="3336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424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FAC64CDA-D4CA-C690-BC49-E6B4F26647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18</a:t>
            </a:fld>
            <a:endParaRPr lang="el-GR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7FC7854-F66F-4C4C-476C-E2C1FB98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Διαδικασία Αξιολόγησης της εμπειρίας των παιδιατρικών ασθενών </a:t>
            </a:r>
          </a:p>
        </p:txBody>
      </p:sp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286B376D-0541-599A-C0A5-399BD13FEF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3679431"/>
              </p:ext>
            </p:extLst>
          </p:nvPr>
        </p:nvGraphicFramePr>
        <p:xfrm>
          <a:off x="615584" y="842664"/>
          <a:ext cx="11203027" cy="2532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6228B919-3846-440A-2FE4-F9A2082218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802580"/>
              </p:ext>
            </p:extLst>
          </p:nvPr>
        </p:nvGraphicFramePr>
        <p:xfrm>
          <a:off x="1311564" y="3261279"/>
          <a:ext cx="9985047" cy="2748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6454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19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26269" y="542930"/>
            <a:ext cx="11492342" cy="705927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Σελίδα Σύνδεσης – Παιδιατρικοί ασθενείς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062" y="1104705"/>
            <a:ext cx="5207723" cy="4561289"/>
          </a:xfrm>
          <a:prstGeom prst="rect">
            <a:avLst/>
          </a:prstGeom>
        </p:spPr>
      </p:pic>
      <p:pic>
        <p:nvPicPr>
          <p:cNvPr id="6" name="Εικόνα 5" descr="C:\Users\drakatouz\AppData\Local\Microsoft\Windows\INetCache\Content.Word\WhatsApp Image 2026-07-10 at 11.11.25 (1).jpe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9" r="4695" b="28760"/>
          <a:stretch/>
        </p:blipFill>
        <p:spPr bwMode="auto">
          <a:xfrm>
            <a:off x="1828523" y="1104706"/>
            <a:ext cx="3260714" cy="45612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6267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2C6CF470-A769-9035-B71C-C7D5C32BCA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</a:t>
            </a:fld>
            <a:endParaRPr lang="el-GR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CF495AE-998A-44FD-B5E0-2A064CD01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69" y="451250"/>
            <a:ext cx="11492342" cy="604248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Ψηφιακό Εργαλείο Αξιολόγησης της Εμπειρίας του Ασθενή                                                                                                 στα νοσοκομεία του ΕΣΥ </a:t>
            </a:r>
            <a:b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95BB70DF-F8F7-FD35-780D-8E107DA56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69" y="1055498"/>
            <a:ext cx="3716594" cy="4779058"/>
          </a:xfrm>
          <a:prstGeom prst="rect">
            <a:avLst/>
          </a:prstGeom>
        </p:spPr>
      </p:pic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917699317"/>
              </p:ext>
            </p:extLst>
          </p:nvPr>
        </p:nvGraphicFramePr>
        <p:xfrm>
          <a:off x="4280176" y="1169377"/>
          <a:ext cx="7650985" cy="4739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6196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tabLst/>
              <a:defRPr/>
            </a:pPr>
            <a:fld id="{00000000-1234-1234-1234-123412341234}" type="slidenum">
              <a:rPr kumimoji="0" lang="el-GR" sz="10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  <a:tabLst/>
                <a:defRPr/>
              </a:pPr>
              <a:t>20</a:t>
            </a:fld>
            <a:endParaRPr kumimoji="0" lang="el-GR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26269" y="377310"/>
            <a:ext cx="11492342" cy="705927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Οι Άξονες του ερωτηματολογίου </a:t>
            </a: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470101977"/>
              </p:ext>
            </p:extLst>
          </p:nvPr>
        </p:nvGraphicFramePr>
        <p:xfrm>
          <a:off x="3363656" y="1019906"/>
          <a:ext cx="7565183" cy="4941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oogle Shape;227;p18"/>
          <p:cNvGrpSpPr/>
          <p:nvPr/>
        </p:nvGrpSpPr>
        <p:grpSpPr>
          <a:xfrm>
            <a:off x="1209219" y="4731875"/>
            <a:ext cx="1271487" cy="1229308"/>
            <a:chOff x="2139425" y="2682250"/>
            <a:chExt cx="298550" cy="296150"/>
          </a:xfrm>
          <a:solidFill>
            <a:srgbClr val="002060"/>
          </a:solidFill>
        </p:grpSpPr>
        <p:sp>
          <p:nvSpPr>
            <p:cNvPr id="9" name="Google Shape;228;p18"/>
            <p:cNvSpPr/>
            <p:nvPr/>
          </p:nvSpPr>
          <p:spPr>
            <a:xfrm>
              <a:off x="2139425" y="2787000"/>
              <a:ext cx="159125" cy="191400"/>
            </a:xfrm>
            <a:custGeom>
              <a:avLst/>
              <a:gdLst/>
              <a:ahLst/>
              <a:cxnLst/>
              <a:rect l="l" t="t" r="r" b="b"/>
              <a:pathLst>
                <a:path w="6365" h="7656" extrusionOk="0">
                  <a:moveTo>
                    <a:pt x="3214" y="630"/>
                  </a:moveTo>
                  <a:cubicBezTo>
                    <a:pt x="3813" y="630"/>
                    <a:pt x="4286" y="1103"/>
                    <a:pt x="4286" y="1670"/>
                  </a:cubicBezTo>
                  <a:cubicBezTo>
                    <a:pt x="4286" y="2206"/>
                    <a:pt x="3813" y="2678"/>
                    <a:pt x="3214" y="2678"/>
                  </a:cubicBezTo>
                  <a:cubicBezTo>
                    <a:pt x="2647" y="2678"/>
                    <a:pt x="2175" y="2206"/>
                    <a:pt x="2175" y="1670"/>
                  </a:cubicBezTo>
                  <a:cubicBezTo>
                    <a:pt x="2175" y="1166"/>
                    <a:pt x="2647" y="630"/>
                    <a:pt x="3214" y="630"/>
                  </a:cubicBezTo>
                  <a:close/>
                  <a:moveTo>
                    <a:pt x="3183" y="3403"/>
                  </a:moveTo>
                  <a:cubicBezTo>
                    <a:pt x="4538" y="3403"/>
                    <a:pt x="5609" y="4506"/>
                    <a:pt x="5609" y="5829"/>
                  </a:cubicBezTo>
                  <a:lnTo>
                    <a:pt x="5609" y="6931"/>
                  </a:lnTo>
                  <a:lnTo>
                    <a:pt x="757" y="6931"/>
                  </a:lnTo>
                  <a:lnTo>
                    <a:pt x="757" y="5829"/>
                  </a:lnTo>
                  <a:cubicBezTo>
                    <a:pt x="757" y="4506"/>
                    <a:pt x="1860" y="3403"/>
                    <a:pt x="3183" y="3403"/>
                  </a:cubicBezTo>
                  <a:close/>
                  <a:moveTo>
                    <a:pt x="3183" y="0"/>
                  </a:moveTo>
                  <a:cubicBezTo>
                    <a:pt x="2238" y="0"/>
                    <a:pt x="1419" y="788"/>
                    <a:pt x="1419" y="1733"/>
                  </a:cubicBezTo>
                  <a:cubicBezTo>
                    <a:pt x="1419" y="2206"/>
                    <a:pt x="1608" y="2678"/>
                    <a:pt x="1954" y="2993"/>
                  </a:cubicBezTo>
                  <a:cubicBezTo>
                    <a:pt x="820" y="3466"/>
                    <a:pt x="1" y="4569"/>
                    <a:pt x="1" y="5892"/>
                  </a:cubicBezTo>
                  <a:lnTo>
                    <a:pt x="1" y="7309"/>
                  </a:lnTo>
                  <a:cubicBezTo>
                    <a:pt x="64" y="7498"/>
                    <a:pt x="222" y="7656"/>
                    <a:pt x="442" y="7656"/>
                  </a:cubicBezTo>
                  <a:lnTo>
                    <a:pt x="6018" y="7656"/>
                  </a:lnTo>
                  <a:cubicBezTo>
                    <a:pt x="6207" y="7656"/>
                    <a:pt x="6365" y="7498"/>
                    <a:pt x="6365" y="7309"/>
                  </a:cubicBezTo>
                  <a:lnTo>
                    <a:pt x="6365" y="5892"/>
                  </a:lnTo>
                  <a:cubicBezTo>
                    <a:pt x="6365" y="4569"/>
                    <a:pt x="5546" y="3466"/>
                    <a:pt x="4412" y="2993"/>
                  </a:cubicBezTo>
                  <a:cubicBezTo>
                    <a:pt x="4758" y="2647"/>
                    <a:pt x="4947" y="2206"/>
                    <a:pt x="4947" y="1733"/>
                  </a:cubicBezTo>
                  <a:cubicBezTo>
                    <a:pt x="4947" y="788"/>
                    <a:pt x="4160" y="0"/>
                    <a:pt x="3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229;p18"/>
            <p:cNvSpPr/>
            <p:nvPr/>
          </p:nvSpPr>
          <p:spPr>
            <a:xfrm>
              <a:off x="2280425" y="26822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82" y="662"/>
                  </a:moveTo>
                  <a:cubicBezTo>
                    <a:pt x="4506" y="662"/>
                    <a:pt x="5608" y="1764"/>
                    <a:pt x="5608" y="3088"/>
                  </a:cubicBezTo>
                  <a:cubicBezTo>
                    <a:pt x="5577" y="4442"/>
                    <a:pt x="4474" y="5545"/>
                    <a:pt x="3151" y="5545"/>
                  </a:cubicBezTo>
                  <a:cubicBezTo>
                    <a:pt x="2710" y="5545"/>
                    <a:pt x="2300" y="5419"/>
                    <a:pt x="1954" y="5230"/>
                  </a:cubicBezTo>
                  <a:cubicBezTo>
                    <a:pt x="1891" y="5198"/>
                    <a:pt x="1796" y="5198"/>
                    <a:pt x="1733" y="5198"/>
                  </a:cubicBezTo>
                  <a:lnTo>
                    <a:pt x="946" y="5388"/>
                  </a:lnTo>
                  <a:lnTo>
                    <a:pt x="1166" y="4663"/>
                  </a:lnTo>
                  <a:cubicBezTo>
                    <a:pt x="1198" y="4568"/>
                    <a:pt x="1166" y="4474"/>
                    <a:pt x="1135" y="4411"/>
                  </a:cubicBezTo>
                  <a:cubicBezTo>
                    <a:pt x="883" y="4001"/>
                    <a:pt x="725" y="3560"/>
                    <a:pt x="725" y="3088"/>
                  </a:cubicBezTo>
                  <a:cubicBezTo>
                    <a:pt x="725" y="1764"/>
                    <a:pt x="1828" y="662"/>
                    <a:pt x="3182" y="662"/>
                  </a:cubicBezTo>
                  <a:close/>
                  <a:moveTo>
                    <a:pt x="3151" y="0"/>
                  </a:moveTo>
                  <a:cubicBezTo>
                    <a:pt x="1418" y="0"/>
                    <a:pt x="32" y="1418"/>
                    <a:pt x="32" y="3088"/>
                  </a:cubicBezTo>
                  <a:cubicBezTo>
                    <a:pt x="32" y="3655"/>
                    <a:pt x="158" y="4159"/>
                    <a:pt x="410" y="4631"/>
                  </a:cubicBezTo>
                  <a:lnTo>
                    <a:pt x="32" y="5766"/>
                  </a:lnTo>
                  <a:cubicBezTo>
                    <a:pt x="0" y="5892"/>
                    <a:pt x="32" y="6018"/>
                    <a:pt x="95" y="6144"/>
                  </a:cubicBezTo>
                  <a:cubicBezTo>
                    <a:pt x="189" y="6207"/>
                    <a:pt x="315" y="6238"/>
                    <a:pt x="473" y="6238"/>
                  </a:cubicBezTo>
                  <a:lnTo>
                    <a:pt x="1765" y="5923"/>
                  </a:lnTo>
                  <a:cubicBezTo>
                    <a:pt x="2206" y="6175"/>
                    <a:pt x="2678" y="6238"/>
                    <a:pt x="3182" y="6238"/>
                  </a:cubicBezTo>
                  <a:cubicBezTo>
                    <a:pt x="4915" y="6238"/>
                    <a:pt x="6301" y="4820"/>
                    <a:pt x="6301" y="3151"/>
                  </a:cubicBezTo>
                  <a:cubicBezTo>
                    <a:pt x="6238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230;p18"/>
            <p:cNvSpPr/>
            <p:nvPr/>
          </p:nvSpPr>
          <p:spPr>
            <a:xfrm>
              <a:off x="2349725" y="272555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58" y="1"/>
                    <a:pt x="1" y="158"/>
                    <a:pt x="1" y="348"/>
                  </a:cubicBezTo>
                  <a:cubicBezTo>
                    <a:pt x="1" y="537"/>
                    <a:pt x="158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231;p18"/>
            <p:cNvSpPr/>
            <p:nvPr/>
          </p:nvSpPr>
          <p:spPr>
            <a:xfrm>
              <a:off x="2349725" y="2751550"/>
              <a:ext cx="18150" cy="52800"/>
            </a:xfrm>
            <a:custGeom>
              <a:avLst/>
              <a:gdLst/>
              <a:ahLst/>
              <a:cxnLst/>
              <a:rect l="l" t="t" r="r" b="b"/>
              <a:pathLst>
                <a:path w="726" h="2112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lnTo>
                    <a:pt x="1" y="1733"/>
                  </a:lnTo>
                  <a:cubicBezTo>
                    <a:pt x="1" y="1954"/>
                    <a:pt x="158" y="2111"/>
                    <a:pt x="379" y="2111"/>
                  </a:cubicBezTo>
                  <a:cubicBezTo>
                    <a:pt x="568" y="2111"/>
                    <a:pt x="725" y="1954"/>
                    <a:pt x="725" y="1733"/>
                  </a:cubicBezTo>
                  <a:lnTo>
                    <a:pt x="725" y="379"/>
                  </a:ln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255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21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233251" y="2540911"/>
            <a:ext cx="3867039" cy="959671"/>
          </a:xfrm>
        </p:spPr>
        <p:txBody>
          <a:bodyPr/>
          <a:lstStyle/>
          <a:p>
            <a:pPr algn="ctr"/>
            <a:r>
              <a:rPr lang="el-GR" sz="28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Ενδεικτικές ερωτήσεις</a:t>
            </a:r>
          </a:p>
        </p:txBody>
      </p:sp>
    </p:spTree>
    <p:extLst>
      <p:ext uri="{BB962C8B-B14F-4D97-AF65-F5344CB8AC3E}">
        <p14:creationId xmlns:p14="http://schemas.microsoft.com/office/powerpoint/2010/main" val="160367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22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36" y="1560946"/>
            <a:ext cx="5198384" cy="341745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060" y="1560946"/>
            <a:ext cx="6515443" cy="341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57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23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795" y="899699"/>
            <a:ext cx="9047248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8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24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254" y="854158"/>
            <a:ext cx="9035055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63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25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677" y="665018"/>
            <a:ext cx="6709394" cy="49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12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26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139" y="526876"/>
            <a:ext cx="7025006" cy="535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17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27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11" y="668031"/>
            <a:ext cx="8913124" cy="506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66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28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96960" y="444256"/>
            <a:ext cx="11492342" cy="705927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Ανάλυση Αποτελεσμάτων ανά ηλικιακή ομάδα</a:t>
            </a:r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073999"/>
              </p:ext>
            </p:extLst>
          </p:nvPr>
        </p:nvGraphicFramePr>
        <p:xfrm>
          <a:off x="561109" y="1762868"/>
          <a:ext cx="3937000" cy="305978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937000">
                  <a:extLst>
                    <a:ext uri="{9D8B030D-6E8A-4147-A177-3AD203B41FA5}">
                      <a16:colId xmlns:a16="http://schemas.microsoft.com/office/drawing/2014/main" val="3713443273"/>
                    </a:ext>
                  </a:extLst>
                </a:gridCol>
              </a:tblGrid>
              <a:tr h="951347">
                <a:tc>
                  <a:txBody>
                    <a:bodyPr/>
                    <a:lstStyle/>
                    <a:p>
                      <a:pPr algn="ctr"/>
                      <a:endParaRPr lang="el-GR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l-GR" sz="2000" b="1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Ηλικιακή</a:t>
                      </a:r>
                      <a:r>
                        <a:rPr lang="el-GR" sz="2000" b="1" baseline="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ομάδα </a:t>
                      </a:r>
                      <a:endParaRPr lang="en-US" sz="2000" b="1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778916"/>
                  </a:ext>
                </a:extLst>
              </a:tr>
              <a:tr h="526416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&lt;1 έτους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987288"/>
                  </a:ext>
                </a:extLst>
              </a:tr>
              <a:tr h="52734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1-4 ετών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122409"/>
                  </a:ext>
                </a:extLst>
              </a:tr>
              <a:tr h="52734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– 11 ετών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793924"/>
                  </a:ext>
                </a:extLst>
              </a:tr>
              <a:tr h="52734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– 16 ετών</a:t>
                      </a:r>
                      <a:r>
                        <a:rPr lang="el-GR" sz="2000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l-GR" sz="20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και 364 ημέρες)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010947"/>
                  </a:ext>
                </a:extLst>
              </a:tr>
            </a:tbl>
          </a:graphicData>
        </a:graphic>
      </p:graphicFrame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110895556"/>
              </p:ext>
            </p:extLst>
          </p:nvPr>
        </p:nvGraphicFramePr>
        <p:xfrm>
          <a:off x="4886037" y="1394690"/>
          <a:ext cx="6932574" cy="379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065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8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63" name="Google Shape;363;p82" descr="A close up of a logo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4" name="Google Shape;364;p82"/>
            <p:cNvSpPr/>
            <p:nvPr/>
          </p:nvSpPr>
          <p:spPr>
            <a:xfrm>
              <a:off x="1063358" y="5513438"/>
              <a:ext cx="3126035" cy="302272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111175" tIns="15850" rIns="111175" bIns="15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l-GR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Υπουργείο Υγείας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82"/>
            <p:cNvSpPr/>
            <p:nvPr/>
          </p:nvSpPr>
          <p:spPr>
            <a:xfrm>
              <a:off x="1063358" y="5311876"/>
              <a:ext cx="3126035" cy="302272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111175" tIns="15850" rIns="111175" bIns="15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l-GR" sz="11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ΕΛΛΗΝΙΚΗ ΔΗΜΟΚΡΑΤΙΑ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3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308918" y="2364179"/>
            <a:ext cx="3569700" cy="1034804"/>
          </a:xfrm>
        </p:spPr>
        <p:txBody>
          <a:bodyPr/>
          <a:lstStyle/>
          <a:p>
            <a:pPr algn="ctr"/>
            <a:r>
              <a:rPr lang="el-G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Α. Ογκολογικοί Ασθενείς </a:t>
            </a:r>
          </a:p>
        </p:txBody>
      </p:sp>
    </p:spTree>
    <p:extLst>
      <p:ext uri="{BB962C8B-B14F-4D97-AF65-F5344CB8AC3E}">
        <p14:creationId xmlns:p14="http://schemas.microsoft.com/office/powerpoint/2010/main" val="299921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4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PREMs – </a:t>
            </a:r>
            <a:r>
              <a:rPr lang="el-GR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Ογκολογικοί ασθενείς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431801" y="832982"/>
            <a:ext cx="11386809" cy="128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PREMs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αξιοποιούνται ολοένα και περισσότερο σε διεθνές επίπεδο ως βασικό εργαλείο για την αποτίμηση της εμπειρίας των ογκολογικών ασθενών από τις παρεχόμενες υπηρεσίες υγείας.                                                    </a:t>
            </a:r>
          </a:p>
          <a:p>
            <a:pPr lvl="0">
              <a:spcAft>
                <a:spcPts val="800"/>
              </a:spcAft>
            </a:pP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Συνήθως αξιοποιούνται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ειδικά ερωτηματολόγια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λαμβάνοντας υπόψη ότι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800"/>
              </a:spcAft>
            </a:pPr>
            <a:endParaRPr lang="el-G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500337457"/>
              </p:ext>
            </p:extLst>
          </p:nvPr>
        </p:nvGraphicFramePr>
        <p:xfrm>
          <a:off x="431801" y="2012792"/>
          <a:ext cx="5845908" cy="3924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3009189837"/>
              </p:ext>
            </p:extLst>
          </p:nvPr>
        </p:nvGraphicFramePr>
        <p:xfrm>
          <a:off x="7753930" y="1963083"/>
          <a:ext cx="4064681" cy="397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Ραβδωτό δεξιό βέλος 8"/>
          <p:cNvSpPr/>
          <p:nvPr/>
        </p:nvSpPr>
        <p:spPr>
          <a:xfrm>
            <a:off x="6526616" y="3767954"/>
            <a:ext cx="978408" cy="484632"/>
          </a:xfrm>
          <a:prstGeom prst="stripedRightArrow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149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2C6CF470-A769-9035-B71C-C7D5C32BCA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5</a:t>
            </a:fld>
            <a:endParaRPr lang="el-GR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CF495AE-998A-44FD-B5E0-2A064CD0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Επέκταση του ψηφιακού εργαλείου – Αξιολόγηση της εμπειρίας του ογκολογικού ασθενή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720969" y="1450621"/>
            <a:ext cx="106386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επέκταση του Ψηφιακού Εργαλείου για την αξιολόγηση της εμπειρίας των ογκολογικών ασθενών στα νοσοκομεία του ΕΣΥ βασίζεται στην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ανάπτυξη και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υιοθέτηση ειδικών ερωτηματολογίων PREMs.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την πληρέστερη αποτύπωση των επιμέρους θεραπευτικών διαδρομών,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προβλέπεται </a:t>
            </a:r>
            <a:r>
              <a:rPr lang="el-GR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χρήση τριών ερωτηματολογίων 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l-GR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600887747"/>
              </p:ext>
            </p:extLst>
          </p:nvPr>
        </p:nvGraphicFramePr>
        <p:xfrm>
          <a:off x="2495511" y="2861615"/>
          <a:ext cx="8801100" cy="2125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Google Shape;232;p18"/>
          <p:cNvSpPr/>
          <p:nvPr/>
        </p:nvSpPr>
        <p:spPr>
          <a:xfrm>
            <a:off x="879620" y="2628237"/>
            <a:ext cx="1056267" cy="955805"/>
          </a:xfrm>
          <a:custGeom>
            <a:avLst/>
            <a:gdLst/>
            <a:ahLst/>
            <a:cxnLst/>
            <a:rect l="l" t="t" r="r" b="b"/>
            <a:pathLst>
              <a:path w="11909" h="11847" extrusionOk="0">
                <a:moveTo>
                  <a:pt x="3560" y="2647"/>
                </a:moveTo>
                <a:lnTo>
                  <a:pt x="3560" y="3561"/>
                </a:lnTo>
                <a:lnTo>
                  <a:pt x="2615" y="3561"/>
                </a:lnTo>
                <a:lnTo>
                  <a:pt x="3560" y="2647"/>
                </a:lnTo>
                <a:close/>
                <a:moveTo>
                  <a:pt x="6616" y="4222"/>
                </a:moveTo>
                <a:cubicBezTo>
                  <a:pt x="7971" y="4285"/>
                  <a:pt x="9074" y="5325"/>
                  <a:pt x="9074" y="6680"/>
                </a:cubicBezTo>
                <a:cubicBezTo>
                  <a:pt x="9074" y="8003"/>
                  <a:pt x="7971" y="9106"/>
                  <a:pt x="6616" y="9106"/>
                </a:cubicBezTo>
                <a:cubicBezTo>
                  <a:pt x="5293" y="9106"/>
                  <a:pt x="4190" y="8003"/>
                  <a:pt x="4190" y="6680"/>
                </a:cubicBezTo>
                <a:cubicBezTo>
                  <a:pt x="4190" y="5325"/>
                  <a:pt x="5293" y="4222"/>
                  <a:pt x="6616" y="4222"/>
                </a:cubicBezTo>
                <a:close/>
                <a:moveTo>
                  <a:pt x="7687" y="757"/>
                </a:moveTo>
                <a:lnTo>
                  <a:pt x="7687" y="1513"/>
                </a:lnTo>
                <a:lnTo>
                  <a:pt x="3875" y="1513"/>
                </a:lnTo>
                <a:cubicBezTo>
                  <a:pt x="3781" y="1513"/>
                  <a:pt x="3655" y="1544"/>
                  <a:pt x="3623" y="1639"/>
                </a:cubicBezTo>
                <a:lnTo>
                  <a:pt x="1512" y="3718"/>
                </a:lnTo>
                <a:cubicBezTo>
                  <a:pt x="1418" y="3813"/>
                  <a:pt x="1386" y="3876"/>
                  <a:pt x="1386" y="3939"/>
                </a:cubicBezTo>
                <a:lnTo>
                  <a:pt x="1386" y="9862"/>
                </a:lnTo>
                <a:lnTo>
                  <a:pt x="662" y="9862"/>
                </a:lnTo>
                <a:lnTo>
                  <a:pt x="662" y="757"/>
                </a:lnTo>
                <a:close/>
                <a:moveTo>
                  <a:pt x="8380" y="2175"/>
                </a:moveTo>
                <a:lnTo>
                  <a:pt x="8380" y="4128"/>
                </a:lnTo>
                <a:cubicBezTo>
                  <a:pt x="7876" y="3813"/>
                  <a:pt x="7278" y="3592"/>
                  <a:pt x="6648" y="3592"/>
                </a:cubicBezTo>
                <a:cubicBezTo>
                  <a:pt x="4915" y="3592"/>
                  <a:pt x="3560" y="5010"/>
                  <a:pt x="3560" y="6711"/>
                </a:cubicBezTo>
                <a:cubicBezTo>
                  <a:pt x="3560" y="8444"/>
                  <a:pt x="4946" y="9830"/>
                  <a:pt x="6648" y="9830"/>
                </a:cubicBezTo>
                <a:cubicBezTo>
                  <a:pt x="7120" y="9830"/>
                  <a:pt x="7593" y="9704"/>
                  <a:pt x="8002" y="9515"/>
                </a:cubicBezTo>
                <a:lnTo>
                  <a:pt x="8380" y="9893"/>
                </a:lnTo>
                <a:lnTo>
                  <a:pt x="8380" y="10492"/>
                </a:lnTo>
                <a:lnTo>
                  <a:pt x="2079" y="10492"/>
                </a:lnTo>
                <a:lnTo>
                  <a:pt x="2079" y="4285"/>
                </a:lnTo>
                <a:lnTo>
                  <a:pt x="3875" y="4285"/>
                </a:lnTo>
                <a:cubicBezTo>
                  <a:pt x="4064" y="4285"/>
                  <a:pt x="4222" y="4128"/>
                  <a:pt x="4222" y="3907"/>
                </a:cubicBezTo>
                <a:lnTo>
                  <a:pt x="4222" y="2175"/>
                </a:lnTo>
                <a:close/>
                <a:moveTo>
                  <a:pt x="9074" y="8633"/>
                </a:moveTo>
                <a:lnTo>
                  <a:pt x="11027" y="10618"/>
                </a:lnTo>
                <a:cubicBezTo>
                  <a:pt x="11153" y="10744"/>
                  <a:pt x="11153" y="10964"/>
                  <a:pt x="11027" y="11090"/>
                </a:cubicBezTo>
                <a:cubicBezTo>
                  <a:pt x="10964" y="11153"/>
                  <a:pt x="10877" y="11185"/>
                  <a:pt x="10791" y="11185"/>
                </a:cubicBezTo>
                <a:cubicBezTo>
                  <a:pt x="10704" y="11185"/>
                  <a:pt x="10617" y="11153"/>
                  <a:pt x="10554" y="11090"/>
                </a:cubicBezTo>
                <a:lnTo>
                  <a:pt x="8601" y="9106"/>
                </a:lnTo>
                <a:cubicBezTo>
                  <a:pt x="8790" y="9011"/>
                  <a:pt x="8948" y="8791"/>
                  <a:pt x="9074" y="8633"/>
                </a:cubicBezTo>
                <a:close/>
                <a:moveTo>
                  <a:pt x="347" y="1"/>
                </a:moveTo>
                <a:cubicBezTo>
                  <a:pt x="158" y="1"/>
                  <a:pt x="0" y="190"/>
                  <a:pt x="0" y="379"/>
                </a:cubicBezTo>
                <a:lnTo>
                  <a:pt x="0" y="10145"/>
                </a:lnTo>
                <a:cubicBezTo>
                  <a:pt x="0" y="10334"/>
                  <a:pt x="158" y="10492"/>
                  <a:pt x="347" y="10492"/>
                </a:cubicBezTo>
                <a:lnTo>
                  <a:pt x="1386" y="10492"/>
                </a:lnTo>
                <a:lnTo>
                  <a:pt x="1386" y="10838"/>
                </a:lnTo>
                <a:cubicBezTo>
                  <a:pt x="1386" y="11059"/>
                  <a:pt x="1544" y="11216"/>
                  <a:pt x="1733" y="11216"/>
                </a:cubicBezTo>
                <a:lnTo>
                  <a:pt x="8695" y="11216"/>
                </a:lnTo>
                <a:cubicBezTo>
                  <a:pt x="8916" y="11216"/>
                  <a:pt x="9074" y="11059"/>
                  <a:pt x="9074" y="10838"/>
                </a:cubicBezTo>
                <a:lnTo>
                  <a:pt x="9074" y="10586"/>
                </a:lnTo>
                <a:lnTo>
                  <a:pt x="10050" y="11563"/>
                </a:lnTo>
                <a:cubicBezTo>
                  <a:pt x="10239" y="11752"/>
                  <a:pt x="10507" y="11847"/>
                  <a:pt x="10775" y="11847"/>
                </a:cubicBezTo>
                <a:cubicBezTo>
                  <a:pt x="11043" y="11847"/>
                  <a:pt x="11310" y="11752"/>
                  <a:pt x="11499" y="11563"/>
                </a:cubicBezTo>
                <a:cubicBezTo>
                  <a:pt x="11909" y="11153"/>
                  <a:pt x="11909" y="10492"/>
                  <a:pt x="11499" y="10114"/>
                </a:cubicBezTo>
                <a:lnTo>
                  <a:pt x="9420" y="8003"/>
                </a:lnTo>
                <a:cubicBezTo>
                  <a:pt x="9609" y="7625"/>
                  <a:pt x="9735" y="7152"/>
                  <a:pt x="9735" y="6680"/>
                </a:cubicBezTo>
                <a:cubicBezTo>
                  <a:pt x="9735" y="5924"/>
                  <a:pt x="9452" y="5262"/>
                  <a:pt x="9011" y="4695"/>
                </a:cubicBezTo>
                <a:lnTo>
                  <a:pt x="9011" y="1828"/>
                </a:lnTo>
                <a:cubicBezTo>
                  <a:pt x="9011" y="1639"/>
                  <a:pt x="8853" y="1481"/>
                  <a:pt x="8664" y="1481"/>
                </a:cubicBezTo>
                <a:lnTo>
                  <a:pt x="8317" y="1481"/>
                </a:lnTo>
                <a:lnTo>
                  <a:pt x="8317" y="379"/>
                </a:lnTo>
                <a:cubicBezTo>
                  <a:pt x="8317" y="190"/>
                  <a:pt x="8160" y="1"/>
                  <a:pt x="7971" y="1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17;p27"/>
          <p:cNvSpPr/>
          <p:nvPr/>
        </p:nvSpPr>
        <p:spPr>
          <a:xfrm>
            <a:off x="895389" y="4029372"/>
            <a:ext cx="922803" cy="957350"/>
          </a:xfrm>
          <a:custGeom>
            <a:avLst/>
            <a:gdLst/>
            <a:ahLst/>
            <a:cxnLst/>
            <a:rect l="l" t="t" r="r" b="b"/>
            <a:pathLst>
              <a:path w="11752" h="11721" extrusionOk="0">
                <a:moveTo>
                  <a:pt x="6490" y="662"/>
                </a:moveTo>
                <a:cubicBezTo>
                  <a:pt x="6711" y="662"/>
                  <a:pt x="6868" y="820"/>
                  <a:pt x="6868" y="1009"/>
                </a:cubicBezTo>
                <a:lnTo>
                  <a:pt x="6868" y="1355"/>
                </a:lnTo>
                <a:lnTo>
                  <a:pt x="5167" y="1355"/>
                </a:lnTo>
                <a:cubicBezTo>
                  <a:pt x="4600" y="1355"/>
                  <a:pt x="4127" y="1828"/>
                  <a:pt x="4127" y="2395"/>
                </a:cubicBezTo>
                <a:lnTo>
                  <a:pt x="4127" y="2773"/>
                </a:lnTo>
                <a:lnTo>
                  <a:pt x="3088" y="2773"/>
                </a:lnTo>
                <a:cubicBezTo>
                  <a:pt x="2993" y="2773"/>
                  <a:pt x="2867" y="2836"/>
                  <a:pt x="2836" y="2899"/>
                </a:cubicBezTo>
                <a:lnTo>
                  <a:pt x="2048" y="3687"/>
                </a:lnTo>
                <a:lnTo>
                  <a:pt x="2048" y="3151"/>
                </a:lnTo>
                <a:cubicBezTo>
                  <a:pt x="2048" y="2931"/>
                  <a:pt x="1891" y="2773"/>
                  <a:pt x="1702" y="2773"/>
                </a:cubicBezTo>
                <a:lnTo>
                  <a:pt x="1040" y="2773"/>
                </a:lnTo>
                <a:cubicBezTo>
                  <a:pt x="819" y="2773"/>
                  <a:pt x="662" y="2616"/>
                  <a:pt x="662" y="2427"/>
                </a:cubicBezTo>
                <a:lnTo>
                  <a:pt x="662" y="1009"/>
                </a:lnTo>
                <a:cubicBezTo>
                  <a:pt x="662" y="820"/>
                  <a:pt x="819" y="662"/>
                  <a:pt x="1040" y="662"/>
                </a:cubicBezTo>
                <a:close/>
                <a:moveTo>
                  <a:pt x="10649" y="1986"/>
                </a:moveTo>
                <a:cubicBezTo>
                  <a:pt x="10838" y="1986"/>
                  <a:pt x="10995" y="2143"/>
                  <a:pt x="10995" y="2364"/>
                </a:cubicBezTo>
                <a:lnTo>
                  <a:pt x="10995" y="3781"/>
                </a:lnTo>
                <a:cubicBezTo>
                  <a:pt x="10995" y="3970"/>
                  <a:pt x="10838" y="4128"/>
                  <a:pt x="10649" y="4128"/>
                </a:cubicBezTo>
                <a:lnTo>
                  <a:pt x="8601" y="4128"/>
                </a:lnTo>
                <a:cubicBezTo>
                  <a:pt x="8412" y="4128"/>
                  <a:pt x="8255" y="4285"/>
                  <a:pt x="8255" y="4474"/>
                </a:cubicBezTo>
                <a:lnTo>
                  <a:pt x="8255" y="5041"/>
                </a:lnTo>
                <a:lnTo>
                  <a:pt x="7404" y="4191"/>
                </a:lnTo>
                <a:cubicBezTo>
                  <a:pt x="7372" y="4159"/>
                  <a:pt x="7246" y="4128"/>
                  <a:pt x="7183" y="4128"/>
                </a:cubicBezTo>
                <a:lnTo>
                  <a:pt x="5136" y="4128"/>
                </a:lnTo>
                <a:cubicBezTo>
                  <a:pt x="4947" y="4128"/>
                  <a:pt x="4789" y="3970"/>
                  <a:pt x="4789" y="3781"/>
                </a:cubicBezTo>
                <a:lnTo>
                  <a:pt x="4789" y="2364"/>
                </a:lnTo>
                <a:cubicBezTo>
                  <a:pt x="4789" y="2143"/>
                  <a:pt x="4947" y="1986"/>
                  <a:pt x="5136" y="1986"/>
                </a:cubicBezTo>
                <a:close/>
                <a:moveTo>
                  <a:pt x="3088" y="6207"/>
                </a:moveTo>
                <a:cubicBezTo>
                  <a:pt x="3623" y="6207"/>
                  <a:pt x="4096" y="6680"/>
                  <a:pt x="4096" y="7247"/>
                </a:cubicBezTo>
                <a:cubicBezTo>
                  <a:pt x="4096" y="7782"/>
                  <a:pt x="3623" y="8255"/>
                  <a:pt x="3088" y="8255"/>
                </a:cubicBezTo>
                <a:cubicBezTo>
                  <a:pt x="2521" y="8255"/>
                  <a:pt x="2048" y="7782"/>
                  <a:pt x="2048" y="7247"/>
                </a:cubicBezTo>
                <a:cubicBezTo>
                  <a:pt x="2048" y="6648"/>
                  <a:pt x="2489" y="6207"/>
                  <a:pt x="3088" y="6207"/>
                </a:cubicBezTo>
                <a:close/>
                <a:moveTo>
                  <a:pt x="8601" y="6207"/>
                </a:moveTo>
                <a:cubicBezTo>
                  <a:pt x="9137" y="6207"/>
                  <a:pt x="9609" y="6648"/>
                  <a:pt x="9609" y="7247"/>
                </a:cubicBezTo>
                <a:cubicBezTo>
                  <a:pt x="9609" y="7782"/>
                  <a:pt x="9137" y="8255"/>
                  <a:pt x="8601" y="8255"/>
                </a:cubicBezTo>
                <a:cubicBezTo>
                  <a:pt x="8003" y="8255"/>
                  <a:pt x="7530" y="7782"/>
                  <a:pt x="7530" y="7247"/>
                </a:cubicBezTo>
                <a:cubicBezTo>
                  <a:pt x="7530" y="6680"/>
                  <a:pt x="8003" y="6207"/>
                  <a:pt x="8601" y="6207"/>
                </a:cubicBezTo>
                <a:close/>
                <a:moveTo>
                  <a:pt x="3749" y="8980"/>
                </a:moveTo>
                <a:cubicBezTo>
                  <a:pt x="4695" y="8980"/>
                  <a:pt x="5451" y="9704"/>
                  <a:pt x="5451" y="10649"/>
                </a:cubicBezTo>
                <a:lnTo>
                  <a:pt x="5451" y="11027"/>
                </a:lnTo>
                <a:lnTo>
                  <a:pt x="630" y="11027"/>
                </a:lnTo>
                <a:lnTo>
                  <a:pt x="630" y="10649"/>
                </a:lnTo>
                <a:lnTo>
                  <a:pt x="662" y="10649"/>
                </a:lnTo>
                <a:cubicBezTo>
                  <a:pt x="662" y="9704"/>
                  <a:pt x="1418" y="8980"/>
                  <a:pt x="2363" y="8980"/>
                </a:cubicBezTo>
                <a:close/>
                <a:moveTo>
                  <a:pt x="9369" y="8976"/>
                </a:moveTo>
                <a:cubicBezTo>
                  <a:pt x="10266" y="8976"/>
                  <a:pt x="10995" y="9740"/>
                  <a:pt x="10995" y="10649"/>
                </a:cubicBezTo>
                <a:lnTo>
                  <a:pt x="10995" y="11027"/>
                </a:lnTo>
                <a:lnTo>
                  <a:pt x="6144" y="11027"/>
                </a:lnTo>
                <a:lnTo>
                  <a:pt x="6144" y="10649"/>
                </a:lnTo>
                <a:cubicBezTo>
                  <a:pt x="6144" y="9704"/>
                  <a:pt x="6900" y="8980"/>
                  <a:pt x="7845" y="8980"/>
                </a:cubicBezTo>
                <a:lnTo>
                  <a:pt x="9263" y="8980"/>
                </a:lnTo>
                <a:cubicBezTo>
                  <a:pt x="9298" y="8977"/>
                  <a:pt x="9334" y="8976"/>
                  <a:pt x="9369" y="8976"/>
                </a:cubicBezTo>
                <a:close/>
                <a:moveTo>
                  <a:pt x="1040" y="1"/>
                </a:moveTo>
                <a:cubicBezTo>
                  <a:pt x="473" y="1"/>
                  <a:pt x="0" y="473"/>
                  <a:pt x="0" y="1009"/>
                </a:cubicBezTo>
                <a:lnTo>
                  <a:pt x="0" y="2427"/>
                </a:lnTo>
                <a:cubicBezTo>
                  <a:pt x="0" y="2994"/>
                  <a:pt x="473" y="3466"/>
                  <a:pt x="1040" y="3466"/>
                </a:cubicBezTo>
                <a:lnTo>
                  <a:pt x="1386" y="3466"/>
                </a:lnTo>
                <a:lnTo>
                  <a:pt x="1386" y="4474"/>
                </a:lnTo>
                <a:cubicBezTo>
                  <a:pt x="1386" y="4688"/>
                  <a:pt x="1546" y="4829"/>
                  <a:pt x="1727" y="4829"/>
                </a:cubicBezTo>
                <a:cubicBezTo>
                  <a:pt x="1813" y="4829"/>
                  <a:pt x="1904" y="4797"/>
                  <a:pt x="1985" y="4726"/>
                </a:cubicBezTo>
                <a:lnTo>
                  <a:pt x="3245" y="3466"/>
                </a:lnTo>
                <a:lnTo>
                  <a:pt x="4096" y="3466"/>
                </a:lnTo>
                <a:lnTo>
                  <a:pt x="4096" y="3813"/>
                </a:lnTo>
                <a:cubicBezTo>
                  <a:pt x="4096" y="4348"/>
                  <a:pt x="4568" y="4821"/>
                  <a:pt x="5136" y="4821"/>
                </a:cubicBezTo>
                <a:lnTo>
                  <a:pt x="7057" y="4821"/>
                </a:lnTo>
                <a:lnTo>
                  <a:pt x="7908" y="5672"/>
                </a:lnTo>
                <a:cubicBezTo>
                  <a:pt x="7341" y="5924"/>
                  <a:pt x="6868" y="6522"/>
                  <a:pt x="6868" y="7247"/>
                </a:cubicBezTo>
                <a:cubicBezTo>
                  <a:pt x="6868" y="7625"/>
                  <a:pt x="7026" y="8034"/>
                  <a:pt x="7278" y="8349"/>
                </a:cubicBezTo>
                <a:cubicBezTo>
                  <a:pt x="6648" y="8507"/>
                  <a:pt x="6144" y="8885"/>
                  <a:pt x="5829" y="9452"/>
                </a:cubicBezTo>
                <a:cubicBezTo>
                  <a:pt x="5514" y="8917"/>
                  <a:pt x="5010" y="8539"/>
                  <a:pt x="4411" y="8381"/>
                </a:cubicBezTo>
                <a:cubicBezTo>
                  <a:pt x="4663" y="8066"/>
                  <a:pt x="4821" y="7719"/>
                  <a:pt x="4821" y="7278"/>
                </a:cubicBezTo>
                <a:cubicBezTo>
                  <a:pt x="4821" y="6333"/>
                  <a:pt x="4064" y="5577"/>
                  <a:pt x="3119" y="5577"/>
                </a:cubicBezTo>
                <a:cubicBezTo>
                  <a:pt x="2174" y="5577"/>
                  <a:pt x="1418" y="6333"/>
                  <a:pt x="1418" y="7278"/>
                </a:cubicBezTo>
                <a:cubicBezTo>
                  <a:pt x="1418" y="7719"/>
                  <a:pt x="1576" y="8097"/>
                  <a:pt x="1828" y="8381"/>
                </a:cubicBezTo>
                <a:cubicBezTo>
                  <a:pt x="788" y="8665"/>
                  <a:pt x="32" y="9610"/>
                  <a:pt x="32" y="10712"/>
                </a:cubicBezTo>
                <a:lnTo>
                  <a:pt x="32" y="11374"/>
                </a:lnTo>
                <a:cubicBezTo>
                  <a:pt x="32" y="11563"/>
                  <a:pt x="189" y="11721"/>
                  <a:pt x="410" y="11721"/>
                </a:cubicBezTo>
                <a:lnTo>
                  <a:pt x="11374" y="11721"/>
                </a:lnTo>
                <a:cubicBezTo>
                  <a:pt x="11594" y="11721"/>
                  <a:pt x="11752" y="11563"/>
                  <a:pt x="11752" y="11374"/>
                </a:cubicBezTo>
                <a:lnTo>
                  <a:pt x="11752" y="10712"/>
                </a:lnTo>
                <a:cubicBezTo>
                  <a:pt x="11752" y="9610"/>
                  <a:pt x="10995" y="8665"/>
                  <a:pt x="9956" y="8381"/>
                </a:cubicBezTo>
                <a:cubicBezTo>
                  <a:pt x="10208" y="8066"/>
                  <a:pt x="10365" y="7719"/>
                  <a:pt x="10365" y="7278"/>
                </a:cubicBezTo>
                <a:cubicBezTo>
                  <a:pt x="10365" y="6459"/>
                  <a:pt x="9767" y="5735"/>
                  <a:pt x="8979" y="5577"/>
                </a:cubicBezTo>
                <a:lnTo>
                  <a:pt x="8979" y="4884"/>
                </a:lnTo>
                <a:lnTo>
                  <a:pt x="10649" y="4884"/>
                </a:lnTo>
                <a:lnTo>
                  <a:pt x="10649" y="4821"/>
                </a:lnTo>
                <a:cubicBezTo>
                  <a:pt x="11185" y="4821"/>
                  <a:pt x="11657" y="4348"/>
                  <a:pt x="11657" y="3813"/>
                </a:cubicBezTo>
                <a:lnTo>
                  <a:pt x="11657" y="2395"/>
                </a:lnTo>
                <a:cubicBezTo>
                  <a:pt x="11657" y="1828"/>
                  <a:pt x="11185" y="1355"/>
                  <a:pt x="10649" y="1355"/>
                </a:cubicBezTo>
                <a:lnTo>
                  <a:pt x="7530" y="1355"/>
                </a:lnTo>
                <a:lnTo>
                  <a:pt x="7530" y="1009"/>
                </a:lnTo>
                <a:cubicBezTo>
                  <a:pt x="7530" y="473"/>
                  <a:pt x="7057" y="1"/>
                  <a:pt x="6490" y="1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57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330A01B7-20A4-92F6-1E4D-8AB3E20BF96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296611" y="6147287"/>
            <a:ext cx="522000" cy="5247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tabLst/>
              <a:defRPr/>
            </a:pPr>
            <a:fld id="{00000000-1234-1234-1234-123412341234}" type="slidenum">
              <a:rPr kumimoji="0" lang="el-GR" sz="16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Calibri"/>
                <a:buNone/>
                <a:tabLst/>
                <a:defRPr/>
              </a:pPr>
              <a:t>6</a:t>
            </a:fld>
            <a:endParaRPr kumimoji="0" lang="el-GR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400F604-D57D-99CB-37E9-D8D3EA392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69" y="481273"/>
            <a:ext cx="11492342" cy="705927"/>
          </a:xfrm>
        </p:spPr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Χρονοδιάγραμμα Υλοποίησης </a:t>
            </a:r>
          </a:p>
        </p:txBody>
      </p:sp>
      <p:sp>
        <p:nvSpPr>
          <p:cNvPr id="5" name="Φάση κάρτα 1">
            <a:extLst>
              <a:ext uri="{FF2B5EF4-FFF2-40B4-BE49-F238E27FC236}">
                <a16:creationId xmlns:a16="http://schemas.microsoft.com/office/drawing/2014/main" id="{BA530591-4A35-DE18-C319-80D070A94622}"/>
              </a:ext>
            </a:extLst>
          </p:cNvPr>
          <p:cNvSpPr/>
          <p:nvPr/>
        </p:nvSpPr>
        <p:spPr>
          <a:xfrm>
            <a:off x="760000" y="1019664"/>
            <a:ext cx="10672000" cy="1000000"/>
          </a:xfrm>
          <a:prstGeom prst="roundRect">
            <a:avLst>
              <a:gd name="adj" fmla="val 5000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156082"/>
            </a:solidFill>
          </a:ln>
        </p:spPr>
        <p:txBody>
          <a:bodyPr wrap="square" lIns="780000" tIns="45720" rIns="22860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Φάση 1 · Ιούλιος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Ογκολογικοί ασθενείς, οι οποίοι υποβλήθηκαν σε χειρουργική επέμβαση</a:t>
            </a:r>
          </a:p>
        </p:txBody>
      </p:sp>
      <p:sp>
        <p:nvSpPr>
          <p:cNvPr id="7" name="Αριθμός 1">
            <a:extLst>
              <a:ext uri="{FF2B5EF4-FFF2-40B4-BE49-F238E27FC236}">
                <a16:creationId xmlns:a16="http://schemas.microsoft.com/office/drawing/2014/main" id="{9F84B0DE-3E05-89F5-5829-E6415A763D1A}"/>
              </a:ext>
            </a:extLst>
          </p:cNvPr>
          <p:cNvSpPr/>
          <p:nvPr/>
        </p:nvSpPr>
        <p:spPr>
          <a:xfrm>
            <a:off x="900000" y="1279664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9" name="Βέλος 16">
            <a:extLst>
              <a:ext uri="{FF2B5EF4-FFF2-40B4-BE49-F238E27FC236}">
                <a16:creationId xmlns:a16="http://schemas.microsoft.com/office/drawing/2014/main" id="{F87BBEC7-DD2C-EF5B-5DC6-B3239E603F47}"/>
              </a:ext>
            </a:extLst>
          </p:cNvPr>
          <p:cNvSpPr/>
          <p:nvPr/>
        </p:nvSpPr>
        <p:spPr>
          <a:xfrm>
            <a:off x="5906000" y="2079664"/>
            <a:ext cx="380000" cy="220000"/>
          </a:xfrm>
          <a:prstGeom prst="downArrow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l-GR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Φάση κάρτα 2">
            <a:extLst>
              <a:ext uri="{FF2B5EF4-FFF2-40B4-BE49-F238E27FC236}">
                <a16:creationId xmlns:a16="http://schemas.microsoft.com/office/drawing/2014/main" id="{FD97F1A3-6B68-6D37-4DE0-9F4413A47127}"/>
              </a:ext>
            </a:extLst>
          </p:cNvPr>
          <p:cNvSpPr/>
          <p:nvPr/>
        </p:nvSpPr>
        <p:spPr>
          <a:xfrm>
            <a:off x="760000" y="2329663"/>
            <a:ext cx="10672000" cy="2285403"/>
          </a:xfrm>
          <a:prstGeom prst="roundRect">
            <a:avLst>
              <a:gd name="adj" fmla="val 5000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156082"/>
            </a:solidFill>
          </a:ln>
        </p:spPr>
        <p:txBody>
          <a:bodyPr wrap="square" lIns="780000" tIns="45720" rIns="228600" bIns="4572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Φάση 2 · Q4 2026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Ογκολογικοί ασθενείς, οι οποίοι έλαβαν φαρμακευτική θεραπεία (χημειοθεραπεία, ανοσοθεραπεία, ορμονοθεραπεία)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 algn="just">
              <a:spcAft>
                <a:spcPts val="100"/>
              </a:spcAft>
              <a:defRPr/>
            </a:pP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Κρίσιμο στοιχείο της αξιολόγησης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Προσδιορισμός του κατάλληλου χρονικού σημείου 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ημερομηνία ολοκλήρωσης της θεραπείας) για την αυτοματοποιημένη αποστολή του 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SMS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 algn="just">
              <a:spcAft>
                <a:spcPts val="100"/>
              </a:spcAft>
              <a:defRPr/>
            </a:pP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Αποστολή SMS: 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 ημέρες μετά την ολοκλήρωση της θεραπείας, σύμφωνα με τις διεθνείς προδιαγραφές.</a:t>
            </a:r>
            <a:endParaRPr lang="en-US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Aft>
                <a:spcPts val="100"/>
              </a:spcAft>
              <a:defRPr/>
            </a:pPr>
            <a:r>
              <a:rPr lang="el-GR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Απαραίτητη προϋπόθεση για τον προσδιορισμό του κατάλληλου χρονικού σημείου: </a:t>
            </a:r>
            <a:r>
              <a:rPr lang="el-GR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Ένταξη ογκολογικών ασθενών σε θεραπευτικά πρωτόκολλα, μέσω του Ολοκληρωμένου Συστήματος Φροντίδας Ογκολογικών Ασθενών.</a:t>
            </a: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Αριθμός 2">
            <a:extLst>
              <a:ext uri="{FF2B5EF4-FFF2-40B4-BE49-F238E27FC236}">
                <a16:creationId xmlns:a16="http://schemas.microsoft.com/office/drawing/2014/main" id="{463A2138-12F2-15E3-C989-EBABBB302FD0}"/>
              </a:ext>
            </a:extLst>
          </p:cNvPr>
          <p:cNvSpPr/>
          <p:nvPr/>
        </p:nvSpPr>
        <p:spPr>
          <a:xfrm>
            <a:off x="900000" y="2869664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19" name="Φάση κάρτα 3">
            <a:extLst>
              <a:ext uri="{FF2B5EF4-FFF2-40B4-BE49-F238E27FC236}">
                <a16:creationId xmlns:a16="http://schemas.microsoft.com/office/drawing/2014/main" id="{B4E57F99-5522-7211-0D58-DF6D1D0F1273}"/>
              </a:ext>
            </a:extLst>
          </p:cNvPr>
          <p:cNvSpPr/>
          <p:nvPr/>
        </p:nvSpPr>
        <p:spPr>
          <a:xfrm>
            <a:off x="760000" y="4927287"/>
            <a:ext cx="10672000" cy="1000000"/>
          </a:xfrm>
          <a:prstGeom prst="roundRect">
            <a:avLst>
              <a:gd name="adj" fmla="val 5000"/>
            </a:avLst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rgbClr val="156082"/>
            </a:solidFill>
          </a:ln>
        </p:spPr>
        <p:txBody>
          <a:bodyPr wrap="square" lIns="780000" tIns="45720" rIns="22860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Φάση 3 · Q2 2027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Ογκολογικοί ασθενείς, οι οποίοι υποβλήθηκαν σε ακτινοθεραπεία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Επέκταση Ολοκληρωμένου Συστήματος Φροντίδας Ογκολογικών Ασθενών. </a:t>
            </a:r>
          </a:p>
        </p:txBody>
      </p:sp>
      <p:sp>
        <p:nvSpPr>
          <p:cNvPr id="21" name="Αριθμός 3">
            <a:extLst>
              <a:ext uri="{FF2B5EF4-FFF2-40B4-BE49-F238E27FC236}">
                <a16:creationId xmlns:a16="http://schemas.microsoft.com/office/drawing/2014/main" id="{0FD847C0-CA3D-3053-54A6-273AEF000FC2}"/>
              </a:ext>
            </a:extLst>
          </p:cNvPr>
          <p:cNvSpPr/>
          <p:nvPr/>
        </p:nvSpPr>
        <p:spPr>
          <a:xfrm>
            <a:off x="837609" y="5097664"/>
            <a:ext cx="560000" cy="56000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txBody>
          <a:bodyPr wrap="square"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12" name="Βέλος 16">
            <a:extLst>
              <a:ext uri="{FF2B5EF4-FFF2-40B4-BE49-F238E27FC236}">
                <a16:creationId xmlns:a16="http://schemas.microsoft.com/office/drawing/2014/main" id="{F87BBEC7-DD2C-EF5B-5DC6-B3239E603F47}"/>
              </a:ext>
            </a:extLst>
          </p:cNvPr>
          <p:cNvSpPr/>
          <p:nvPr/>
        </p:nvSpPr>
        <p:spPr>
          <a:xfrm>
            <a:off x="5906000" y="4661176"/>
            <a:ext cx="380000" cy="220000"/>
          </a:xfrm>
          <a:prstGeom prst="downArrow">
            <a:avLst/>
          </a:prstGeom>
          <a:solidFill>
            <a:srgbClr val="156082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l-GR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36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7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2506051" y="2568620"/>
            <a:ext cx="7127476" cy="996616"/>
          </a:xfrm>
        </p:spPr>
        <p:txBody>
          <a:bodyPr/>
          <a:lstStyle/>
          <a:p>
            <a:pPr algn="ctr"/>
            <a: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Α.1. Ογκολογικοί ασθενείς, οι οποίοι υποβλήθηκαν σε  </a:t>
            </a:r>
            <a:br>
              <a:rPr lang="el-G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χειρουργική επέμβαση </a:t>
            </a:r>
          </a:p>
        </p:txBody>
      </p:sp>
    </p:spTree>
    <p:extLst>
      <p:ext uri="{BB962C8B-B14F-4D97-AF65-F5344CB8AC3E}">
        <p14:creationId xmlns:p14="http://schemas.microsoft.com/office/powerpoint/2010/main" val="2365043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8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Διαδικασία αξιολόγησης της εμπειρίας των ογκολογικών ασθενών </a:t>
            </a:r>
            <a:b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οι οποίοι υποβλήθηκαν σε </a:t>
            </a: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χειρουργική επέμβαση </a:t>
            </a: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247326505"/>
              </p:ext>
            </p:extLst>
          </p:nvPr>
        </p:nvGraphicFramePr>
        <p:xfrm>
          <a:off x="513193" y="1217589"/>
          <a:ext cx="11118493" cy="1907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642175040"/>
              </p:ext>
            </p:extLst>
          </p:nvPr>
        </p:nvGraphicFramePr>
        <p:xfrm>
          <a:off x="640426" y="3238805"/>
          <a:ext cx="10991259" cy="275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5809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mtClean="0"/>
              <a:t>9</a:t>
            </a:fld>
            <a:endParaRPr lang="el-GR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26269" y="467091"/>
            <a:ext cx="11492342" cy="705927"/>
          </a:xfrm>
        </p:spPr>
        <p:txBody>
          <a:bodyPr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SMS 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συμμετοχής &amp; Σελίδα Σύνδεσης – Ογκολογικοί ασθενείς (χειρουργική επέμβαση) </a:t>
            </a:r>
          </a:p>
        </p:txBody>
      </p:sp>
      <p:pic>
        <p:nvPicPr>
          <p:cNvPr id="5" name="Εικόνα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4" t="22166" r="29750" b="14613"/>
          <a:stretch/>
        </p:blipFill>
        <p:spPr bwMode="auto">
          <a:xfrm>
            <a:off x="6072440" y="1099039"/>
            <a:ext cx="5093791" cy="48808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092" y="1099039"/>
            <a:ext cx="2858638" cy="468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423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</TotalTime>
  <Words>1193</Words>
  <Application>Microsoft Macintosh PowerPoint</Application>
  <PresentationFormat>Widescreen</PresentationFormat>
  <Paragraphs>140</Paragraphs>
  <Slides>29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Helvetica Neue</vt:lpstr>
      <vt:lpstr>Wingdings</vt:lpstr>
      <vt:lpstr>Roboto</vt:lpstr>
      <vt:lpstr>1_Office Theme</vt:lpstr>
      <vt:lpstr>2_Office Theme</vt:lpstr>
      <vt:lpstr>think-cell Slide</vt:lpstr>
      <vt:lpstr>PowerPoint Presentation</vt:lpstr>
      <vt:lpstr>Ψηφιακό Εργαλείο Αξιολόγησης της Εμπειρίας του Ασθενή                                                                                                 στα νοσοκομεία του ΕΣΥ  </vt:lpstr>
      <vt:lpstr>Α. Ογκολογικοί Ασθενείς </vt:lpstr>
      <vt:lpstr>PREMs – Ογκολογικοί ασθενείς </vt:lpstr>
      <vt:lpstr> Επέκταση του ψηφιακού εργαλείου – Αξιολόγηση της εμπειρίας του ογκολογικού ασθενή</vt:lpstr>
      <vt:lpstr>Χρονοδιάγραμμα Υλοποίησης </vt:lpstr>
      <vt:lpstr>Α.1. Ογκολογικοί ασθενείς, οι οποίοι υποβλήθηκαν σε   χειρουργική επέμβαση </vt:lpstr>
      <vt:lpstr>Διαδικασία αξιολόγησης της εμπειρίας των ογκολογικών ασθενών  οι οποίοι υποβλήθηκαν σε χειρουργική επέμβαση </vt:lpstr>
      <vt:lpstr>SMS συμμετοχής &amp; Σελίδα Σύνδεσης – Ογκολογικοί ασθενείς (χειρουργική επέμβαση) </vt:lpstr>
      <vt:lpstr>Οι Άξονες του ερωτηματολογίου </vt:lpstr>
      <vt:lpstr>Ενδεικτικές ερωτήσεις</vt:lpstr>
      <vt:lpstr>PowerPoint Presentation</vt:lpstr>
      <vt:lpstr>PowerPoint Presentation</vt:lpstr>
      <vt:lpstr>PowerPoint Presentation</vt:lpstr>
      <vt:lpstr>PowerPoint Presentation</vt:lpstr>
      <vt:lpstr>Β. Παιδιατρικοί  Ασθενείς </vt:lpstr>
      <vt:lpstr>PREMs - Παιδιατρικοί Ασθενείς </vt:lpstr>
      <vt:lpstr>Διαδικασία Αξιολόγησης της εμπειρίας των παιδιατρικών ασθενών </vt:lpstr>
      <vt:lpstr>Σελίδα Σύνδεσης – Παιδιατρικοί ασθενείς</vt:lpstr>
      <vt:lpstr>Οι Άξονες του ερωτηματολογίου </vt:lpstr>
      <vt:lpstr>Ενδεικτικές ερωτήσεις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Ανάλυση Αποτελεσμάτων ανά ηλικιακή ομάδα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Lilian Vildiridi</dc:creator>
  <cp:keywords/>
  <dc:description/>
  <cp:lastModifiedBy>Lilian Vildiridi</cp:lastModifiedBy>
  <cp:revision>183</cp:revision>
  <cp:lastPrinted>2026-07-27T11:58:17Z</cp:lastPrinted>
  <dcterms:modified xsi:type="dcterms:W3CDTF">2026-07-27T14:13:06Z</dcterms:modified>
  <cp:category/>
</cp:coreProperties>
</file>