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90" r:id="rId2"/>
    <p:sldId id="260" r:id="rId3"/>
    <p:sldId id="259" r:id="rId4"/>
    <p:sldId id="257" r:id="rId5"/>
    <p:sldId id="310" r:id="rId6"/>
    <p:sldId id="262" r:id="rId7"/>
    <p:sldId id="298" r:id="rId8"/>
    <p:sldId id="264" r:id="rId9"/>
    <p:sldId id="265" r:id="rId10"/>
    <p:sldId id="266" r:id="rId11"/>
    <p:sldId id="267" r:id="rId12"/>
    <p:sldId id="268" r:id="rId13"/>
    <p:sldId id="300" r:id="rId14"/>
    <p:sldId id="301" r:id="rId15"/>
    <p:sldId id="302" r:id="rId16"/>
    <p:sldId id="270" r:id="rId17"/>
    <p:sldId id="305" r:id="rId18"/>
    <p:sldId id="304" r:id="rId19"/>
    <p:sldId id="273" r:id="rId20"/>
    <p:sldId id="274" r:id="rId21"/>
    <p:sldId id="275" r:id="rId22"/>
    <p:sldId id="276" r:id="rId23"/>
    <p:sldId id="278" r:id="rId24"/>
    <p:sldId id="306" r:id="rId25"/>
    <p:sldId id="307" r:id="rId26"/>
    <p:sldId id="308" r:id="rId27"/>
    <p:sldId id="282" r:id="rId28"/>
    <p:sldId id="309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4" autoAdjust="0"/>
    <p:restoredTop sz="94610"/>
  </p:normalViewPr>
  <p:slideViewPr>
    <p:cSldViewPr snapToGrid="0" snapToObjects="1">
      <p:cViewPr varScale="1">
        <p:scale>
          <a:sx n="121" d="100"/>
          <a:sy n="121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1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D9752-3875-4C5E-2455-3972B616A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63E2A-BD63-45C5-8398-D5138D5E6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53CC1-D20A-27F0-C164-5D0250F97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8832C-B4C3-548E-6DD0-BB1EEA564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A6EA-4CBE-9FFF-ACB9-5E993BAD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7A6F4-9E14-F57A-E3B3-D23C48F85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D9A7A-20DB-132D-F93B-6ECB97058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4F52A-A8BF-1F9A-475A-D8275A9A4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9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A8935-5A93-FEFF-AB19-84841A955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4E29B-55B6-D050-E278-94715278A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3D9A2-5117-DF5B-2804-42562725C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3FD8-2B82-070D-51A0-0E6601C58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AABC8-1C81-B41A-D7EA-E1739558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2C3CF-4A45-30E5-DE24-5C291223C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42BF5-6233-D5D5-60DA-9332A7356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84C58-15C8-6A91-21A4-3467B8228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3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E5A18-CDF1-E5AF-0036-9E678D79F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A1A66-509B-9167-757D-DD43875E3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9C61E-04FD-7D3D-C0F1-5F544AB5B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C9BB-B4EF-6BD4-8911-B5149F576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9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A2588-9CF1-B4E6-5E46-F3AF12DA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BFE1F-FD22-BC72-A429-27C17EE40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16937-8EA4-AF48-EF54-998DCA32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CD88-B4E3-71FD-83E6-2E2F6A070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E4AD-66C0-5725-C92C-B1626D4A2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4E5B0-3129-3A16-D17E-1DF7C629C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99406-54E7-1E6C-A954-C798B102C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627CE-2DFA-E697-AA30-CF6368A38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6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7200-6640-F347-AEED-1D94220A4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1FFF5-4B87-B067-CB14-C7C88ABA3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D835A-8E6A-2174-B301-CA5BA75F5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829E4-3A24-B776-A1CE-085730595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09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7300C-48CF-1E5A-B5F4-D5B8E75B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28735-1ED8-3ED7-4506-7B10CD6AC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85F66-7C83-8348-F1D0-2082E6895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A7E68-A377-5BF5-1A72-CE7BF4D68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6A02D-6B37-153E-F9F6-E369524D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48BB9-5887-842A-A035-2F9503AEE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CBD60-F05A-13CD-2626-2B14CAD85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669EA-4CE7-9BE1-B11E-2E840DA253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DA039-6849-628C-311B-BE43BAC5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F5911-35EB-E0E9-616A-821BA3916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1ACB1-4F74-FE75-AE85-A0644C2BE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4C404-817D-2D38-1316-F9E650FB3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3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20493A-6287-FB88-63C7-C450FF55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69" y="0"/>
            <a:ext cx="609058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BD3A6-6B74-BF3F-3283-4FCE55CCEF9D}"/>
              </a:ext>
            </a:extLst>
          </p:cNvPr>
          <p:cNvSpPr txBox="1"/>
          <p:nvPr/>
        </p:nvSpPr>
        <p:spPr>
          <a:xfrm>
            <a:off x="3050139" y="3315093"/>
            <a:ext cx="6099423" cy="26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92" dirty="0">
                <a:solidFill>
                  <a:srgbClr val="242424"/>
                </a:solidFill>
                <a:latin typeface="Arial" panose="020B0604020202020204" pitchFamily="34" charset="0"/>
              </a:rPr>
              <a:t>\</a:t>
            </a:r>
            <a:endParaRPr lang="en-US" sz="1092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E33FB-1D2F-D202-2757-B68578409F36}"/>
              </a:ext>
            </a:extLst>
          </p:cNvPr>
          <p:cNvSpPr/>
          <p:nvPr/>
        </p:nvSpPr>
        <p:spPr>
          <a:xfrm>
            <a:off x="9811873" y="5921508"/>
            <a:ext cx="1863713" cy="35362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1698" dirty="0">
                <a:latin typeface="Helvetica" panose="020B0604020202020204" pitchFamily="34" charset="0"/>
                <a:cs typeface="Helvetica" panose="020B0604020202020204" pitchFamily="34" charset="0"/>
              </a:rPr>
              <a:t>Ιούνιος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05C60-57C8-A95C-A652-4D4BEB371171}"/>
              </a:ext>
            </a:extLst>
          </p:cNvPr>
          <p:cNvSpPr txBox="1"/>
          <p:nvPr/>
        </p:nvSpPr>
        <p:spPr>
          <a:xfrm rot="10800000" flipV="1">
            <a:off x="5918016" y="2289897"/>
            <a:ext cx="5633282" cy="1863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>
              <a:lnSpc>
                <a:spcPct val="109900"/>
              </a:lnSpc>
              <a:spcBef>
                <a:spcPts val="58"/>
              </a:spcBef>
            </a:pPr>
            <a:r>
              <a:rPr lang="el-GR" sz="2668" b="1" dirty="0">
                <a:solidFill>
                  <a:srgbClr val="134A86"/>
                </a:solidFill>
                <a:cs typeface="Helvetica"/>
              </a:rPr>
              <a:t>Βελτίωση του πλαισίου επαγγελματικής ασφάλισης: περισσότερες δυνατότητες για εργαζόμενους και επιχειρήσεις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6BF3E-09CC-16FF-D6AE-AC4EE9C95634}"/>
              </a:ext>
            </a:extLst>
          </p:cNvPr>
          <p:cNvSpPr/>
          <p:nvPr/>
        </p:nvSpPr>
        <p:spPr>
          <a:xfrm>
            <a:off x="-172569" y="-1925"/>
            <a:ext cx="6090586" cy="6858000"/>
          </a:xfrm>
          <a:prstGeom prst="rect">
            <a:avLst/>
          </a:prstGeom>
          <a:solidFill>
            <a:srgbClr val="134A8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92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A48609A6-FBFE-D41C-FD98-3DFE530E9A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290" y="1578474"/>
            <a:ext cx="1329449" cy="32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AE0E0-A815-3288-93D8-EC2F63C41A5C}"/>
              </a:ext>
            </a:extLst>
          </p:cNvPr>
          <p:cNvSpPr txBox="1"/>
          <p:nvPr/>
        </p:nvSpPr>
        <p:spPr>
          <a:xfrm>
            <a:off x="6685442" y="1646849"/>
            <a:ext cx="3333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kern="0" spc="3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ΣΧΕΔΙΟ ΝΟΜΟΥ</a:t>
            </a:r>
            <a:endParaRPr lang="en-US" sz="2800" dirty="0"/>
          </a:p>
        </p:txBody>
      </p:sp>
      <p:pic>
        <p:nvPicPr>
          <p:cNvPr id="7" name="Image 1" descr="/tmp/assets/white_logo.png">
            <a:extLst>
              <a:ext uri="{FF2B5EF4-FFF2-40B4-BE49-F238E27FC236}">
                <a16:creationId xmlns:a16="http://schemas.microsoft.com/office/drawing/2014/main" id="{608A1F6E-8FF5-3575-D8FA-67673493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5" y="5921508"/>
            <a:ext cx="3108960" cy="795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576235" y="1294417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Δημιουργία Ανοιχτών ΤΕΑ</a:t>
            </a:r>
          </a:p>
        </p:txBody>
      </p:sp>
      <p:sp>
        <p:nvSpPr>
          <p:cNvPr id="11" name="Text 7"/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1074058" y="1843057"/>
            <a:ext cx="8759372" cy="410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Ανοιχτά ΤΕΑ </a:t>
            </a:r>
            <a:endParaRPr lang="el-GR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λαμβ</a:t>
            </a:r>
            <a:r>
              <a:rPr lang="en-US" sz="2400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άνουν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άδει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 λειτουργίας από την Τράπεζα της Ελλάδος,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εφόσον πληρούν τη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λειτουργία της “κανονιστικής συμμόρφωσης” στο σύστημα διακυβέρνησής τους.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ενισχυμένη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δικλείδα ασφαλείας, θα μπορούν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 δέχονται νέες επιχειρήσεις, συλλογικούς φορείς και συνδικαλιστικές οργανώσεις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χωρίς προηγούμενη εποπτική έγκριση για κάθε επιμέρους προσχώρηση.</a:t>
            </a:r>
            <a:endParaRPr lang="en-US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386749-80F4-CF08-98C1-BB9A7FD7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1" name="Text 1">
            <a:extLst>
              <a:ext uri="{FF2B5EF4-FFF2-40B4-BE49-F238E27FC236}">
                <a16:creationId xmlns:a16="http://schemas.microsoft.com/office/drawing/2014/main" id="{2D66DE89-4B99-0C08-902D-81B1BAA4FCB3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0799CBCA-7EE9-F1FB-5A4E-686BD58BCF88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5" name="Google Shape;487;p19">
            <a:extLst>
              <a:ext uri="{FF2B5EF4-FFF2-40B4-BE49-F238E27FC236}">
                <a16:creationId xmlns:a16="http://schemas.microsoft.com/office/drawing/2014/main" id="{3209D6A5-DF2B-DE9C-6EF2-7D4470E8E9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88;p19">
            <a:extLst>
              <a:ext uri="{FF2B5EF4-FFF2-40B4-BE49-F238E27FC236}">
                <a16:creationId xmlns:a16="http://schemas.microsoft.com/office/drawing/2014/main" id="{DB10BF83-A742-815B-5C37-1B8D59E8B837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9" name="Google Shape;490;p19">
            <a:extLst>
              <a:ext uri="{FF2B5EF4-FFF2-40B4-BE49-F238E27FC236}">
                <a16:creationId xmlns:a16="http://schemas.microsoft.com/office/drawing/2014/main" id="{D45B4FF2-8837-9CFA-5E88-BB6599B3ADD3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C05EE74B-39FC-F827-FB0C-E5F97EB0BC10}"/>
              </a:ext>
            </a:extLst>
          </p:cNvPr>
          <p:cNvSpPr/>
          <p:nvPr/>
        </p:nvSpPr>
        <p:spPr>
          <a:xfrm>
            <a:off x="502920" y="907544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ΕΥΕΛΙΞΙΑ ΚΑΙ ΑΠΛΟΥΣΤΕΥΣΗ ΛΕΙΤΟΥΡΓΙΑΣ ΤΩΝ ΤΕΑ</a:t>
            </a:r>
            <a:endParaRPr lang="en-US" sz="3200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0228E10D-E66F-9FAD-286E-D0D454327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689" y="3087169"/>
            <a:ext cx="1474335" cy="1208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2307771" y="2162628"/>
            <a:ext cx="8432800" cy="40388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π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ροσχώρηση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σ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Ανοιχτ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ΤΕΑ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δεν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θα απα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ιτεί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τώφλι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των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100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όπως ισχύει για την ίδρυση αυτοτελούς ΤΕΑ.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Ανοιχτά ΤΕΑ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λειτουργούν ως Ταμεία ομπρέλα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διευκολύνοντας την ένταξη μικρότερων επιχειρήσεων και ελεύθερων επαγγελματιών στην επαγγελματική ασφάλιση.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Μέσω της συμμετοχής σε Ανοιχτά ΤΕΑ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ελαχιστοποιείται το διαχειριστικό κόστος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που συνεπάγεται η λειτουργία ενός ΤΕΑ.</a:t>
            </a:r>
          </a:p>
          <a:p>
            <a:pPr>
              <a:lnSpc>
                <a:spcPct val="106000"/>
              </a:lnSpc>
              <a:spcAft>
                <a:spcPts val="1400"/>
              </a:spcAft>
              <a:buSzPct val="100000"/>
            </a:pPr>
            <a:endParaRPr lang="el-GR" dirty="0">
              <a:solidFill>
                <a:srgbClr val="00206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F231B3-0CE9-CA74-176F-41C6107A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8" name="Text 1">
            <a:extLst>
              <a:ext uri="{FF2B5EF4-FFF2-40B4-BE49-F238E27FC236}">
                <a16:creationId xmlns:a16="http://schemas.microsoft.com/office/drawing/2014/main" id="{B4C4A42A-9138-3487-BA37-4BD7363FB868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33670315-0E29-FE5B-C17B-9F704CEF5B1C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2" name="Google Shape;487;p19">
            <a:extLst>
              <a:ext uri="{FF2B5EF4-FFF2-40B4-BE49-F238E27FC236}">
                <a16:creationId xmlns:a16="http://schemas.microsoft.com/office/drawing/2014/main" id="{535933F7-9EBE-F0F5-2F02-0627F5DB62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88;p19">
            <a:extLst>
              <a:ext uri="{FF2B5EF4-FFF2-40B4-BE49-F238E27FC236}">
                <a16:creationId xmlns:a16="http://schemas.microsoft.com/office/drawing/2014/main" id="{982F776C-D6D6-AB21-71C4-05B18F0201F0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6" name="Google Shape;490;p19">
            <a:extLst>
              <a:ext uri="{FF2B5EF4-FFF2-40B4-BE49-F238E27FC236}">
                <a16:creationId xmlns:a16="http://schemas.microsoft.com/office/drawing/2014/main" id="{86BF3629-57E9-5442-AF68-1A21274246CF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11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52C44539-B213-950B-2105-E06675135012}"/>
              </a:ext>
            </a:extLst>
          </p:cNvPr>
          <p:cNvSpPr/>
          <p:nvPr/>
        </p:nvSpPr>
        <p:spPr>
          <a:xfrm>
            <a:off x="502920" y="907544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ΕΥΕΛΙΞΙΑ ΚΑΙ ΑΠΛΟΥΣΤΕΥΣΗ ΛΕΙΤΟΥΡΓΙΑΣ ΤΩΝ ΤΕΑ</a:t>
            </a:r>
            <a:endParaRPr lang="en-US" sz="3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D67A703-7A10-EB82-2468-E58EE0318807}"/>
              </a:ext>
            </a:extLst>
          </p:cNvPr>
          <p:cNvSpPr/>
          <p:nvPr/>
        </p:nvSpPr>
        <p:spPr>
          <a:xfrm>
            <a:off x="548640" y="1313823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Δημιουργία Ανοιχτών ΤΕΑ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B09EA3A3-8709-29BB-F12A-36BA06072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29" y="2702707"/>
            <a:ext cx="1297279" cy="12972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48640" y="950976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ΕΥΕΛΙΞΙΑ ΚΑΙ ΑΠΛΟΥΣΤΕΥΣΗ ΛΕΙΤΟΥΡΓΙΑΣ ΤΩΝ ΤΕΑ</a:t>
            </a:r>
          </a:p>
        </p:txBody>
      </p:sp>
      <p:sp>
        <p:nvSpPr>
          <p:cNvPr id="7" name="Text 4"/>
          <p:cNvSpPr/>
          <p:nvPr/>
        </p:nvSpPr>
        <p:spPr>
          <a:xfrm>
            <a:off x="548640" y="1318057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Απλούστευση της λειτουργίας των ΤΕΑ</a:t>
            </a:r>
            <a:endParaRPr lang="en-US" sz="2400" dirty="0">
              <a:solidFill>
                <a:srgbClr val="134A86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2148840" y="2267712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2148840" y="2651760"/>
            <a:ext cx="896112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l-GR" sz="1350" dirty="0">
              <a:solidFill>
                <a:srgbClr val="1B27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2148840" y="3657600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l-GR" sz="17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2831AD-B7A4-EA7F-A820-F65F1B0C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1DC120-BE44-3AD5-0804-C49DEC706C0A}"/>
              </a:ext>
            </a:extLst>
          </p:cNvPr>
          <p:cNvSpPr txBox="1"/>
          <p:nvPr/>
        </p:nvSpPr>
        <p:spPr>
          <a:xfrm>
            <a:off x="1661886" y="2044746"/>
            <a:ext cx="9859554" cy="3734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</a:t>
            </a:r>
            <a:r>
              <a:rPr lang="en-US" sz="2000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έρχετ</a:t>
            </a:r>
            <a:r>
              <a:rPr lang="en-US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αι </a:t>
            </a:r>
            <a:r>
              <a:rPr lang="en-US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διαχωρισμός του καταστατικού του ΤΕΑ από τα επιμέρους συνταξιοδοτικά προγράμματα </a:t>
            </a:r>
            <a:r>
              <a:rPr lang="en-US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που αυτό λειτουργεί</a:t>
            </a:r>
            <a:r>
              <a:rPr lang="en-US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el-GR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800100" lvl="1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Μέχρι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σήμερ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α, 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οποιεσδήποτε λειτουργικές μεταβολές σε ένα πρόγραμμα απαιτούσαν τροποποίηση του καταστατικού 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νέα διαδικασία έγκρισης. </a:t>
            </a:r>
          </a:p>
          <a:p>
            <a:pPr marL="800100" lvl="1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νέο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πλα</a:t>
            </a:r>
            <a:r>
              <a:rPr lang="en-US" sz="2000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ίσιο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 ΤΕΑ θα μπορεί να δημιουργεί ή να τροποποιεί πρόγραμμα για ήδη συμμετέχουσα χρηματοδοτούσα επιχείρηση 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απόφαση του Διοικητικού Συμβουλίου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χωρίς αλλαγή καταστατικού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el-GR" sz="2000" dirty="0">
              <a:solidFill>
                <a:srgbClr val="00B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n-US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</a:t>
            </a:r>
            <a:r>
              <a:rPr lang="en-US" sz="2000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ρέχετ</a:t>
            </a:r>
            <a:r>
              <a:rPr lang="en-US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αι η </a:t>
            </a:r>
            <a:r>
              <a:rPr lang="en-US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ορισμού μελών των Εποπτικών Συμβουλίων των ΤΕΑ από εξωτερικά μέλη, </a:t>
            </a:r>
            <a:r>
              <a:rPr lang="en-US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οποία θα διαθέτουν επαρκή επιστημονική εξειδίκευση και εχέγγυα αξιοπιστίας.</a:t>
            </a: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A785040F-2E23-D140-01AB-7681CF812CE0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4" name="Text 2">
            <a:extLst>
              <a:ext uri="{FF2B5EF4-FFF2-40B4-BE49-F238E27FC236}">
                <a16:creationId xmlns:a16="http://schemas.microsoft.com/office/drawing/2014/main" id="{11D01841-FB78-1CF4-6831-54EFB117A302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6" name="Google Shape;487;p19">
            <a:extLst>
              <a:ext uri="{FF2B5EF4-FFF2-40B4-BE49-F238E27FC236}">
                <a16:creationId xmlns:a16="http://schemas.microsoft.com/office/drawing/2014/main" id="{25449194-D752-79F5-7DC9-25DA595887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488;p19">
            <a:extLst>
              <a:ext uri="{FF2B5EF4-FFF2-40B4-BE49-F238E27FC236}">
                <a16:creationId xmlns:a16="http://schemas.microsoft.com/office/drawing/2014/main" id="{F45ED6A8-58CF-4A39-AD7A-CCFA5CF066F9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0" name="Google Shape;490;p19">
            <a:extLst>
              <a:ext uri="{FF2B5EF4-FFF2-40B4-BE49-F238E27FC236}">
                <a16:creationId xmlns:a16="http://schemas.microsoft.com/office/drawing/2014/main" id="{78ADCD1F-B00A-45FF-B45E-8B4D23AD5621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12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F0351C5-657D-A77B-37B4-BF3B3DB84D4B}"/>
              </a:ext>
            </a:extLst>
          </p:cNvPr>
          <p:cNvSpPr/>
          <p:nvPr/>
        </p:nvSpPr>
        <p:spPr>
          <a:xfrm>
            <a:off x="1152978" y="2267712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7295D4D-AC7B-C57B-8A49-243EB026585B}"/>
              </a:ext>
            </a:extLst>
          </p:cNvPr>
          <p:cNvSpPr/>
          <p:nvPr/>
        </p:nvSpPr>
        <p:spPr>
          <a:xfrm>
            <a:off x="1152977" y="4991304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A28F4-403A-846A-9401-8738FA83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">
            <a:extLst>
              <a:ext uri="{FF2B5EF4-FFF2-40B4-BE49-F238E27FC236}">
                <a16:creationId xmlns:a16="http://schemas.microsoft.com/office/drawing/2014/main" id="{1D78F853-CA31-8D80-D9C2-4A70B26AFE08}"/>
              </a:ext>
            </a:extLst>
          </p:cNvPr>
          <p:cNvSpPr/>
          <p:nvPr/>
        </p:nvSpPr>
        <p:spPr>
          <a:xfrm>
            <a:off x="395514" y="3009994"/>
            <a:ext cx="1097280" cy="1031654"/>
          </a:xfrm>
          <a:prstGeom prst="ellipse">
            <a:avLst/>
          </a:prstGeom>
          <a:solidFill>
            <a:srgbClr val="1E5AA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E97169B-F48F-5AAC-4F4D-5B373AA98303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09F5455-2FEA-8B46-1E08-BADB976C796A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73BF24F2-B828-A5FE-82A1-2A254ED1C865}"/>
              </a:ext>
            </a:extLst>
          </p:cNvPr>
          <p:cNvSpPr/>
          <p:nvPr/>
        </p:nvSpPr>
        <p:spPr>
          <a:xfrm>
            <a:off x="548640" y="950976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ΕΥΕΛΙΞΙΑ ΚΑΙ ΑΠΛΟΥΣΤΕΥΣΗ ΛΕΙΤΟΥΡΓΙΑΣ ΤΩΝ ΤΕΑ</a:t>
            </a: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8244E50B-18A1-5DEE-61DE-4C1C19E545E5}"/>
              </a:ext>
            </a:extLst>
          </p:cNvPr>
          <p:cNvSpPr/>
          <p:nvPr/>
        </p:nvSpPr>
        <p:spPr>
          <a:xfrm>
            <a:off x="563880" y="1314877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Απλούστευση της λειτουργίας των ΤΕΑ</a:t>
            </a:r>
            <a:endParaRPr lang="en-US" sz="2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1E3C5F5-E50A-9BC0-7F97-E484BE88FF17}"/>
              </a:ext>
            </a:extLst>
          </p:cNvPr>
          <p:cNvSpPr/>
          <p:nvPr/>
        </p:nvSpPr>
        <p:spPr>
          <a:xfrm>
            <a:off x="2148840" y="2267712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70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94B44B8B-2744-8F15-CD5F-C2138D0E99F0}"/>
              </a:ext>
            </a:extLst>
          </p:cNvPr>
          <p:cNvSpPr/>
          <p:nvPr/>
        </p:nvSpPr>
        <p:spPr>
          <a:xfrm>
            <a:off x="2148840" y="2651760"/>
            <a:ext cx="896112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l-GR" sz="1350" dirty="0">
              <a:solidFill>
                <a:srgbClr val="1B273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643B336C-A08F-AA00-9FC8-A3AF375900D8}"/>
              </a:ext>
            </a:extLst>
          </p:cNvPr>
          <p:cNvSpPr/>
          <p:nvPr/>
        </p:nvSpPr>
        <p:spPr>
          <a:xfrm>
            <a:off x="2148840" y="3657600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l-GR" sz="17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30C5E3-4CA8-DDF0-F002-0151AC9A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54F250-9C25-AB55-4CA8-A02998048843}"/>
              </a:ext>
            </a:extLst>
          </p:cNvPr>
          <p:cNvSpPr txBox="1"/>
          <p:nvPr/>
        </p:nvSpPr>
        <p:spPr>
          <a:xfrm>
            <a:off x="1619646" y="1963725"/>
            <a:ext cx="9871166" cy="3734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Βελτιώνετα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 η διαφάνεια και η αξιοπιστία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μέσα από τον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σαφή καθορισμό πλαισίου διακυβέρνησης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των ΤΕΑ. 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νομοσχέδιο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καθορίζει τις κρίσιμες λειτουργίες που πρέπει οπωσδήποτε να επιτελεί κάθε ΤΕΑ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(αναλογιστική, διαχείρισης κινδύνων και εσωτερικού ελέγχου) προχωρώντας στην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εξειδίκευσή τους και ζητώντας διακριτό καταμερισμό του έργου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από τα διάφορα τμήματα του ΤΕΑ.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Παράλληλα,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παρέχεται η δυνατότητα outsourcing των λειτουργιών του ΤΕΑ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υπό την εποπτεία της ΤΤΕ.</a:t>
            </a:r>
          </a:p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 είναι τα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ΤΕΑ να μπορούν να λειτουργούν πιο γρήγορα, πιο καθαρά και πιο αποτελεσματικά,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χωρίς να μειώνεται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εποπτεία και η προστασία των ασφαλισμένων.</a:t>
            </a:r>
            <a:endParaRPr lang="en-US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58527786-05FD-89A6-653B-A778A25DF8D0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2CAF7E57-4DA5-51F8-067D-F75BDCB0895B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14" name="Google Shape;487;p19">
            <a:extLst>
              <a:ext uri="{FF2B5EF4-FFF2-40B4-BE49-F238E27FC236}">
                <a16:creationId xmlns:a16="http://schemas.microsoft.com/office/drawing/2014/main" id="{EB75F1C4-B663-32D3-DD05-8F45C11779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88;p19">
            <a:extLst>
              <a:ext uri="{FF2B5EF4-FFF2-40B4-BE49-F238E27FC236}">
                <a16:creationId xmlns:a16="http://schemas.microsoft.com/office/drawing/2014/main" id="{0AE81782-8D53-7748-4AB1-5665CF48683D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9" name="Google Shape;490;p19">
            <a:extLst>
              <a:ext uri="{FF2B5EF4-FFF2-40B4-BE49-F238E27FC236}">
                <a16:creationId xmlns:a16="http://schemas.microsoft.com/office/drawing/2014/main" id="{47E22BAB-D241-CD59-3E1D-F24837B8AFB0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13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B2F417D7-4180-F188-AD00-0F5EA28CB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66" y="3074871"/>
            <a:ext cx="87782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3A5AC-C680-9B3E-29C7-DC19CB593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6043C92A-881B-3A88-DA76-A9A7494408B9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00DCA84-1FCD-AC6F-D652-11301F607A09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6680B269-36D0-15DD-25F6-1A40568142A4}"/>
              </a:ext>
            </a:extLst>
          </p:cNvPr>
          <p:cNvSpPr/>
          <p:nvPr/>
        </p:nvSpPr>
        <p:spPr>
          <a:xfrm>
            <a:off x="467567" y="637634"/>
            <a:ext cx="12831666" cy="13304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ΠΙΟ ΕΛΚΥΣΤΙΚΗ ΕΠΑΓΓΕΛΜΑΤΙΚΗ ΑΣΦΑΛΙΣΗ </a:t>
            </a:r>
          </a:p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ΕΡΓΑΖΟΜΕΝΟΥΣ ΚΑΙ ΕΠΙΧΕΙΡΗΣΕΙΣ</a:t>
            </a:r>
            <a:b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3200" b="1" kern="0" spc="200" dirty="0">
              <a:solidFill>
                <a:srgbClr val="EA66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6AA12E2-8720-F2D2-977C-7E72944A7627}"/>
              </a:ext>
            </a:extLst>
          </p:cNvPr>
          <p:cNvSpPr/>
          <p:nvPr/>
        </p:nvSpPr>
        <p:spPr>
          <a:xfrm>
            <a:off x="489857" y="1513761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Εξορθολογισμός φορολογικού πλαισίου</a:t>
            </a:r>
            <a:endParaRPr lang="en-US" sz="24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E847B3B-4FD4-761D-ACAB-BE6FEC7080BA}"/>
              </a:ext>
            </a:extLst>
          </p:cNvPr>
          <p:cNvSpPr/>
          <p:nvPr/>
        </p:nvSpPr>
        <p:spPr>
          <a:xfrm>
            <a:off x="1351280" y="1572768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92C43A49-EDB2-6BF2-0F5C-B4BE68E507BF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AB2C24C1-01B0-F096-06DE-A8CEDB727344}"/>
              </a:ext>
            </a:extLst>
          </p:cNvPr>
          <p:cNvSpPr/>
          <p:nvPr/>
        </p:nvSpPr>
        <p:spPr>
          <a:xfrm>
            <a:off x="2262413" y="2079454"/>
            <a:ext cx="8817429" cy="37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Βελτιώνονται τα φορολογικά κίνητρα,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αποσύνδεση από τα έτη ασφάλισης και σύνδεση με την ηλικία του ασφαλισμένου,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κατά τρόπο πιο απλό και λειτουργικό.</a:t>
            </a:r>
          </a:p>
          <a:p>
            <a:pPr>
              <a:buSzPct val="100000"/>
            </a:pPr>
            <a:endParaRPr lang="el-GR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αλλαγή αυτή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αντιμετωπίζει πρακτικές δυσκολίες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που έχουν ανακύψει από τη σύνδεση των παροχών με τα έτη ασφάλισης και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καθιστά το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πλαίσιο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πιο ευχερώς εφαρμόσιμο.</a:t>
            </a:r>
          </a:p>
          <a:p>
            <a:pPr lvl="1">
              <a:buSzPct val="100000"/>
            </a:pPr>
            <a:endParaRPr lang="el-GR" sz="2000" b="1" dirty="0">
              <a:solidFill>
                <a:srgbClr val="00B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Καθίσταται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ευκολότερη η μηχανογραφική υλοποίηση και η αποτύπωση του προσδοκώμενου αποτελέσματος της επένδυσης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του ασφαλισμένου σε ψηφιακή μορφή για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άμεση πληροφόρηση των ασφαλισμένων. </a:t>
            </a:r>
          </a:p>
          <a:p>
            <a:pPr>
              <a:buSzPct val="100000"/>
            </a:pPr>
            <a:endParaRPr lang="el-GR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endParaRPr lang="el-GR" b="1" dirty="0">
              <a:solidFill>
                <a:srgbClr val="00206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87BCD8-2981-04DE-1252-D145878DE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1" name="Text 1">
            <a:extLst>
              <a:ext uri="{FF2B5EF4-FFF2-40B4-BE49-F238E27FC236}">
                <a16:creationId xmlns:a16="http://schemas.microsoft.com/office/drawing/2014/main" id="{890E0C7C-B0F1-6642-9A13-4A2433CA0FE5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CC20E277-0965-7967-6E4C-A0B79B951972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5" name="Google Shape;487;p19">
            <a:extLst>
              <a:ext uri="{FF2B5EF4-FFF2-40B4-BE49-F238E27FC236}">
                <a16:creationId xmlns:a16="http://schemas.microsoft.com/office/drawing/2014/main" id="{11057220-BFE3-7252-5790-B4C61CDAEA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88;p19">
            <a:extLst>
              <a:ext uri="{FF2B5EF4-FFF2-40B4-BE49-F238E27FC236}">
                <a16:creationId xmlns:a16="http://schemas.microsoft.com/office/drawing/2014/main" id="{7955839E-C86C-D05E-8148-32F5E063B335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9" name="Google Shape;490;p19">
            <a:extLst>
              <a:ext uri="{FF2B5EF4-FFF2-40B4-BE49-F238E27FC236}">
                <a16:creationId xmlns:a16="http://schemas.microsoft.com/office/drawing/2014/main" id="{FCFECE97-739B-607F-4E9C-52BF42ED063C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14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47C0EDFA-33E0-374A-FFB4-41332786B123}"/>
              </a:ext>
            </a:extLst>
          </p:cNvPr>
          <p:cNvSpPr/>
          <p:nvPr/>
        </p:nvSpPr>
        <p:spPr>
          <a:xfrm>
            <a:off x="1351280" y="2356663"/>
            <a:ext cx="553721" cy="487550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3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C391-E071-40CD-B2AB-38F5FFE23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C97DEC1C-63CB-412A-C308-6148C59C9EBC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D263641-114C-C537-9FB9-B2A6C5CB736B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1AB3D278-2150-66F6-2032-8F247A0D05AD}"/>
              </a:ext>
            </a:extLst>
          </p:cNvPr>
          <p:cNvSpPr/>
          <p:nvPr/>
        </p:nvSpPr>
        <p:spPr>
          <a:xfrm>
            <a:off x="467567" y="637634"/>
            <a:ext cx="12831666" cy="13304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ΠΙΟ ΕΛΚΥΣΤΙΚΗ ΕΠΑΓΓΕΛΜΑΤΙΚΗ ΑΣΦΑΛΙΣΗ </a:t>
            </a:r>
          </a:p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ΕΡΓΑΖΟΜΕΝΟΥΣ ΚΑΙ ΕΠΙΧΕΙΡΗΣΕΙΣ</a:t>
            </a:r>
            <a:b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3200" b="1" kern="0" spc="200" dirty="0">
              <a:solidFill>
                <a:srgbClr val="EA66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B8FF25D-B5A7-7BC7-CE2A-3303607D6441}"/>
              </a:ext>
            </a:extLst>
          </p:cNvPr>
          <p:cNvSpPr/>
          <p:nvPr/>
        </p:nvSpPr>
        <p:spPr>
          <a:xfrm>
            <a:off x="489857" y="1513761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Εξορθολογισμός φορολογικού πλαισίου</a:t>
            </a:r>
            <a:endParaRPr lang="en-US" sz="2400" dirty="0">
              <a:solidFill>
                <a:srgbClr val="134A86"/>
              </a:solidFill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CFFEB10C-9D57-DDE9-3BBA-5F3A0E51B06C}"/>
              </a:ext>
            </a:extLst>
          </p:cNvPr>
          <p:cNvSpPr/>
          <p:nvPr/>
        </p:nvSpPr>
        <p:spPr>
          <a:xfrm>
            <a:off x="1351280" y="1572768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97C306EE-A557-FBCF-577A-96D223688FF8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0C683D96-1436-BD3E-9110-65D8ACA00A04}"/>
              </a:ext>
            </a:extLst>
          </p:cNvPr>
          <p:cNvSpPr/>
          <p:nvPr/>
        </p:nvSpPr>
        <p:spPr>
          <a:xfrm>
            <a:off x="1905001" y="2136423"/>
            <a:ext cx="9303366" cy="3685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Καταργείται το φορολογικό penalty </a:t>
            </a:r>
            <a:r>
              <a:rPr lang="el-GR" sz="28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όσων εργαζομένων αποφασίζουν να εισέλθουν στην επαγγελματική ασφάλιση   </a:t>
            </a: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μεγαλύτερη ηλικία.</a:t>
            </a:r>
            <a:endParaRPr lang="el-GR" sz="2400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Αυτό έχει ιδιαίτερη σημασία,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γιατί δίνει τη δυνατότητα και σε ανθρώπους που βρίσκονται σε πιο ώριμη επαγγελματική ηλικία να ενταχθούν στην επαγγελματική ασφάλιση,</a:t>
            </a: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χωρίς να τιμωρούνται φορολογικά επειδή δεν είχαν ενταχθεί νωρίτερα.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712D55-F943-3542-AE8B-58DC4E76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D78A4524-EA2F-9CF7-9A1C-7C296A8A8494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F07E134D-C99B-7911-8145-29FA55DEE723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19" name="Google Shape;487;p19">
            <a:extLst>
              <a:ext uri="{FF2B5EF4-FFF2-40B4-BE49-F238E27FC236}">
                <a16:creationId xmlns:a16="http://schemas.microsoft.com/office/drawing/2014/main" id="{8D6149F5-9C9F-13B0-A89B-8C49B82C17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88;p19">
            <a:extLst>
              <a:ext uri="{FF2B5EF4-FFF2-40B4-BE49-F238E27FC236}">
                <a16:creationId xmlns:a16="http://schemas.microsoft.com/office/drawing/2014/main" id="{D2348D7D-F6C4-E51D-3EE8-2756ECD178D4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3" name="Google Shape;490;p19">
            <a:extLst>
              <a:ext uri="{FF2B5EF4-FFF2-40B4-BE49-F238E27FC236}">
                <a16:creationId xmlns:a16="http://schemas.microsoft.com/office/drawing/2014/main" id="{AB684568-7394-5117-0AAD-8C1C97E8D009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15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9D51986-AA29-FD09-FEA8-67543E94C69A}"/>
              </a:ext>
            </a:extLst>
          </p:cNvPr>
          <p:cNvSpPr/>
          <p:nvPr/>
        </p:nvSpPr>
        <p:spPr>
          <a:xfrm>
            <a:off x="1198880" y="2509985"/>
            <a:ext cx="553721" cy="487550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82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55520" y="1568032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Παροχή προγραμμάτων υγείας από τα ΤΕΑ και ασφάλιση μελών οικογένειας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2178050" y="2268581"/>
            <a:ext cx="8642586" cy="3463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Θεσπίζεται η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των ΤΕΑ να προσφέρουν στα μέλη τους προγράμματα υγείας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με την προϋπόθεση ότι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σχετικός κίνδυνος καλύπτεται πλήρως από ασφαλιστική ή αντασφαλιστική επιχείρηση ή από πάροχο υπηρεσιών υγείας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μέσω σύμβασης σταθερού κατά κεφαλή κόστους</a:t>
            </a:r>
          </a:p>
          <a:p>
            <a:pPr>
              <a:buSzPct val="100000"/>
            </a:pPr>
            <a:endParaRPr lang="el-GR" sz="2000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Θεσπίζεται η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να ασφάλισης μελών της οικογενείας του άμεσα ασφαλισμένου</a:t>
            </a:r>
          </a:p>
          <a:p>
            <a:pPr>
              <a:buSzPct val="100000"/>
            </a:pPr>
            <a:endParaRPr lang="el-GR" sz="2000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Έτσι,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επαγγελματική ασφάλιση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μπορεί να συνδεθεί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όχι μόνο με τη ενισχυμένη μελλοντική συνταξιοδοτική προστασία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αλλά και με πρόσθετες παροχές που έχουν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άμεση αξία για τον εργαζόμενο.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49A60-6C76-DF2C-D0F7-B644DCDC7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2" name="Text 1">
            <a:extLst>
              <a:ext uri="{FF2B5EF4-FFF2-40B4-BE49-F238E27FC236}">
                <a16:creationId xmlns:a16="http://schemas.microsoft.com/office/drawing/2014/main" id="{89F98520-B004-A72A-3E12-8C3A780EAD20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0C579F02-0E75-F3C4-579E-BC4C45349BB2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6" name="Google Shape;487;p19">
            <a:extLst>
              <a:ext uri="{FF2B5EF4-FFF2-40B4-BE49-F238E27FC236}">
                <a16:creationId xmlns:a16="http://schemas.microsoft.com/office/drawing/2014/main" id="{94BFD918-9EF2-5722-71CF-631BB86FB7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88;p19">
            <a:extLst>
              <a:ext uri="{FF2B5EF4-FFF2-40B4-BE49-F238E27FC236}">
                <a16:creationId xmlns:a16="http://schemas.microsoft.com/office/drawing/2014/main" id="{D1E6CFF0-D81A-CB94-0A4D-B200A14D1E12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0" name="Google Shape;490;p19">
            <a:extLst>
              <a:ext uri="{FF2B5EF4-FFF2-40B4-BE49-F238E27FC236}">
                <a16:creationId xmlns:a16="http://schemas.microsoft.com/office/drawing/2014/main" id="{035E2E6C-CB48-D2E7-EE45-32B2CB75060B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16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226E03C9-4BA9-F171-716B-D12FD482ADAF}"/>
              </a:ext>
            </a:extLst>
          </p:cNvPr>
          <p:cNvSpPr/>
          <p:nvPr/>
        </p:nvSpPr>
        <p:spPr>
          <a:xfrm>
            <a:off x="467567" y="637634"/>
            <a:ext cx="12831666" cy="13304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ΠΙΟ ΕΛΚΥΣΤΙΚΗ ΕΠΑΓΓΕΛΜΑΤΙΚΗ ΑΣΦΑΛΙΣΗ </a:t>
            </a:r>
          </a:p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ΕΡΓΑΖΟΜΕΝΟΥΣ ΚΑΙ ΕΠΙΧΕΙΡΗΣΕΙΣ</a:t>
            </a:r>
            <a:b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3200" b="1" kern="0" spc="200" dirty="0">
              <a:solidFill>
                <a:srgbClr val="EA66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AE5071D-2D41-246D-B34C-32F94E1327C1}"/>
              </a:ext>
            </a:extLst>
          </p:cNvPr>
          <p:cNvSpPr/>
          <p:nvPr/>
        </p:nvSpPr>
        <p:spPr>
          <a:xfrm>
            <a:off x="1531495" y="4000243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67E9F3F-A667-75C5-AF82-E672CE5A574D}"/>
              </a:ext>
            </a:extLst>
          </p:cNvPr>
          <p:cNvSpPr/>
          <p:nvPr/>
        </p:nvSpPr>
        <p:spPr>
          <a:xfrm>
            <a:off x="1531495" y="2624857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5D626-EAFD-60B4-D798-5F7411BB7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CF257ABA-2782-A9BE-C73D-14C03BE7AEAD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E9DC69D-85FA-F246-7860-19CDD0A0CE2C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84DC5FC-015F-41C2-DC1A-63ABEA45334B}"/>
              </a:ext>
            </a:extLst>
          </p:cNvPr>
          <p:cNvSpPr/>
          <p:nvPr/>
        </p:nvSpPr>
        <p:spPr>
          <a:xfrm>
            <a:off x="502919" y="1539386"/>
            <a:ext cx="10920113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Δημιουργία νέου προϊόντος επαγγελματικής ασφάλισης</a:t>
            </a:r>
            <a:endParaRPr lang="en-US" sz="24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AD01233-D17A-2CF4-AB83-C592BD6C9906}"/>
              </a:ext>
            </a:extLst>
          </p:cNvPr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0F2C85F4-56CF-3ABA-B9C0-252272E16CD2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E2E069F2-3168-5906-568E-DBCBF111E235}"/>
              </a:ext>
            </a:extLst>
          </p:cNvPr>
          <p:cNvSpPr/>
          <p:nvPr/>
        </p:nvSpPr>
        <p:spPr>
          <a:xfrm>
            <a:off x="1768876" y="2069986"/>
            <a:ext cx="9407123" cy="3209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Θεσπίζεται το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Ομαδικό Ασφαλιστικό Προϊόν Επαγγελματικής Συνταξιοδότησης (ΟΑΠΕΣ)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ΟΑΠΕΣ θα εκδίδεται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από τις ασφαλιστικές εταιρείες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θα παρέχει ισοδύναμη προστασία των δικαιωμάτων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των ασφαλισμένων με τα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προγράμματα των ΤΕΑ.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τελεί υπό την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αυστηρή επιτήρηση της ΤτΕ. 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νέο αυτό προϊόν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εντάσσεται στον δεύτερο πυλώνα</a:t>
            </a:r>
          </a:p>
          <a:p>
            <a:pPr marL="1257300" lvl="2" indent="-342900">
              <a:buSzPct val="100000"/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το ίδιο αυστηρό πλαίσιο εποπτείας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που ισχύει για τα ΤΕΑ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  <a:p>
            <a:pPr marL="1257300" lvl="2" indent="-342900">
              <a:buSzPct val="100000"/>
              <a:buFont typeface="Wingdings" panose="05000000000000000000" pitchFamily="2" charset="2"/>
              <a:buChar char="§"/>
            </a:pP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τα ίδια ευνοϊκά φορολογικά κίνητρα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τα ΤΕΑ.</a:t>
            </a:r>
          </a:p>
          <a:p>
            <a:pPr>
              <a:buSzPct val="100000"/>
            </a:pPr>
            <a:endParaRPr lang="el-GR" sz="2000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Επιδιώκεται έτσι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εξομοίωση των όρων λειτουργίας, εποπτείας και φορολογικής μεταχείρισης μεταξύ ΤΕΑ και ΟΑΠΕΣ, ώστε να μην δημιουργούνται στρεβλώσεις στην αγορά.</a:t>
            </a:r>
          </a:p>
          <a:p>
            <a:pPr marL="285750" indent="-285750">
              <a:lnSpc>
                <a:spcPct val="105000"/>
              </a:lnSpc>
              <a:spcAft>
                <a:spcPts val="1100"/>
              </a:spcAft>
              <a:buSzPct val="100000"/>
              <a:buFont typeface="Arial" panose="020B0604020202020204" pitchFamily="34" charset="0"/>
              <a:buChar char="•"/>
            </a:pPr>
            <a:endParaRPr lang="el-GR" dirty="0">
              <a:solidFill>
                <a:srgbClr val="00206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35D6FD-864C-B77A-96A0-E67CED1C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B024ED4A-4C48-71D8-1391-C58F7F5765CA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6183D2FC-081A-895D-3DB6-A8D488B9DE0D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19" name="Google Shape;487;p19">
            <a:extLst>
              <a:ext uri="{FF2B5EF4-FFF2-40B4-BE49-F238E27FC236}">
                <a16:creationId xmlns:a16="http://schemas.microsoft.com/office/drawing/2014/main" id="{AB403401-8E37-98DB-4F7C-0D2199B5ED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88;p19">
            <a:extLst>
              <a:ext uri="{FF2B5EF4-FFF2-40B4-BE49-F238E27FC236}">
                <a16:creationId xmlns:a16="http://schemas.microsoft.com/office/drawing/2014/main" id="{8D07997A-FECB-6992-A7E5-A80D33204938}"/>
              </a:ext>
            </a:extLst>
          </p:cNvPr>
          <p:cNvSpPr/>
          <p:nvPr/>
        </p:nvSpPr>
        <p:spPr>
          <a:xfrm>
            <a:off x="422449" y="6370611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4" name="Google Shape;490;p19">
            <a:extLst>
              <a:ext uri="{FF2B5EF4-FFF2-40B4-BE49-F238E27FC236}">
                <a16:creationId xmlns:a16="http://schemas.microsoft.com/office/drawing/2014/main" id="{E59F8F04-5CF2-D38A-5550-AE5F92649DF6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17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AEE42671-3188-2840-6554-B792A76BDCB1}"/>
              </a:ext>
            </a:extLst>
          </p:cNvPr>
          <p:cNvSpPr/>
          <p:nvPr/>
        </p:nvSpPr>
        <p:spPr>
          <a:xfrm>
            <a:off x="467567" y="637634"/>
            <a:ext cx="12831666" cy="13304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ΠΙΟ ΕΛΚΥΣΤΙΚΗ ΕΠΑΓΓΕΛΜΑΤΙΚΗ ΑΣΦΑΛΙΣΗ </a:t>
            </a:r>
          </a:p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ΕΡΓΑΖΟΜΕΝΟΥΣ ΚΑΙ ΕΠΙΧΕΙΡΗΣΕΙΣ</a:t>
            </a:r>
            <a:b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3200" b="1" kern="0" spc="200" dirty="0">
              <a:solidFill>
                <a:srgbClr val="EA66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359C55C-7956-054B-CA8A-2A84644B0CD6}"/>
              </a:ext>
            </a:extLst>
          </p:cNvPr>
          <p:cNvSpPr/>
          <p:nvPr/>
        </p:nvSpPr>
        <p:spPr>
          <a:xfrm>
            <a:off x="1125095" y="2377440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4DC8D5B-58E1-ED0D-5ACE-5E64F196B728}"/>
              </a:ext>
            </a:extLst>
          </p:cNvPr>
          <p:cNvSpPr/>
          <p:nvPr/>
        </p:nvSpPr>
        <p:spPr>
          <a:xfrm>
            <a:off x="1125094" y="5414003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40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B38267-348A-170F-A78B-D8D6E198B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A9F56762-990D-E5AE-B74C-E21B3F1F5383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2A40E83-EB63-CFF0-5A25-7BBA036C7419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078CF2BE-0818-238A-F76C-1C5A4B38B84D}"/>
              </a:ext>
            </a:extLst>
          </p:cNvPr>
          <p:cNvSpPr/>
          <p:nvPr/>
        </p:nvSpPr>
        <p:spPr>
          <a:xfrm>
            <a:off x="444458" y="1519486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Δημιουργία νέου προϊόντος επαγγελματικής ασφάλισης</a:t>
            </a:r>
            <a:endParaRPr lang="en-US" sz="24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885A10B0-CBE7-9CA7-EFA2-D312EC2C8B0A}"/>
              </a:ext>
            </a:extLst>
          </p:cNvPr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1EFCE913-B30B-1DFB-4AEE-867D879715AE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857CAF76-B74E-80B5-3633-DF729722F1DD}"/>
              </a:ext>
            </a:extLst>
          </p:cNvPr>
          <p:cNvSpPr/>
          <p:nvPr/>
        </p:nvSpPr>
        <p:spPr>
          <a:xfrm>
            <a:off x="1765301" y="2240563"/>
            <a:ext cx="9207499" cy="37079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τη ρύθμιση αυτή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διασφαλίζονται ενιαίοι κανόνες λειτουργίας και ισότιμοι όροι ανταγωνισμού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μεταξύ των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διαφορετικών μορφών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επαγγελματικής ασφάλισης.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άλλα λόγια, δημιουργείται ένα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πιο πλήρες και πιο ανταγωνιστικό πλαίσιο, </a:t>
            </a: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περισσότερες επιλογές </a:t>
            </a: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επιχειρήσεις και τους εργαζομένους τους, αλλά με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ενιαίους κανόνες εποπτείας</a:t>
            </a: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προστασίας και φορολογικής μεταχείρισης</a:t>
            </a: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D0844-E438-08FB-E262-1A7C58D5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2CBD820-0B21-E351-82DD-33808AA12059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2E92E09C-2205-3911-CE4D-B88D8F90019B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15" name="Google Shape;487;p19">
            <a:extLst>
              <a:ext uri="{FF2B5EF4-FFF2-40B4-BE49-F238E27FC236}">
                <a16:creationId xmlns:a16="http://schemas.microsoft.com/office/drawing/2014/main" id="{B5326FB1-2FE6-566D-B7D4-95BBFD32F3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88;p19">
            <a:extLst>
              <a:ext uri="{FF2B5EF4-FFF2-40B4-BE49-F238E27FC236}">
                <a16:creationId xmlns:a16="http://schemas.microsoft.com/office/drawing/2014/main" id="{BC24B661-DDF3-2D0D-A0ED-005F4587B366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2" name="Google Shape;490;p19">
            <a:extLst>
              <a:ext uri="{FF2B5EF4-FFF2-40B4-BE49-F238E27FC236}">
                <a16:creationId xmlns:a16="http://schemas.microsoft.com/office/drawing/2014/main" id="{7CC0F7E9-C204-6A6B-425F-73FEA13F0E23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18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2FC1AD31-DDF8-C6E8-24CD-C58A8429437E}"/>
              </a:ext>
            </a:extLst>
          </p:cNvPr>
          <p:cNvSpPr/>
          <p:nvPr/>
        </p:nvSpPr>
        <p:spPr>
          <a:xfrm>
            <a:off x="467567" y="637634"/>
            <a:ext cx="12831666" cy="13304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ΠΙΟ ΕΛΚΥΣΤΙΚΗ ΕΠΑΓΓΕΛΜΑΤΙΚΗ ΑΣΦΑΛΙΣΗ </a:t>
            </a:r>
          </a:p>
          <a:p>
            <a:r>
              <a:rPr lang="el-GR" sz="28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ΕΡΓΑΖΟΜΕΝΟΥΣ ΚΑΙ ΕΠΙΧΕΙΡΗΣΕΙΣ</a:t>
            </a:r>
            <a:b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3200" b="1" kern="0" spc="200" dirty="0">
              <a:solidFill>
                <a:srgbClr val="EA66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D4534A1-8911-7B06-2989-2BC082932C67}"/>
              </a:ext>
            </a:extLst>
          </p:cNvPr>
          <p:cNvSpPr/>
          <p:nvPr/>
        </p:nvSpPr>
        <p:spPr>
          <a:xfrm>
            <a:off x="1074419" y="2415582"/>
            <a:ext cx="553721" cy="487550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7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758952" y="2225313"/>
            <a:ext cx="10671048" cy="1794999"/>
          </a:xfrm>
          <a:prstGeom prst="roundRect">
            <a:avLst>
              <a:gd name="adj" fmla="val 8333"/>
            </a:avLst>
          </a:prstGeom>
          <a:solidFill>
            <a:srgbClr val="F1F5F9"/>
          </a:solidFill>
          <a:ln w="12700">
            <a:solidFill>
              <a:srgbClr val="EA661E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Shape 6"/>
          <p:cNvSpPr/>
          <p:nvPr/>
        </p:nvSpPr>
        <p:spPr>
          <a:xfrm>
            <a:off x="1107828" y="2632286"/>
            <a:ext cx="846543" cy="841248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l-GR" dirty="0"/>
          </a:p>
        </p:txBody>
      </p:sp>
      <p:pic>
        <p:nvPicPr>
          <p:cNvPr id="10" name="Image 1" descr="/tmp/assets/icon_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12" y="2572311"/>
            <a:ext cx="728376" cy="89433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129156" y="2752421"/>
            <a:ext cx="905256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02000"/>
              </a:lnSpc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Κεντρική παρέμβαση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την προστασία των ασφαλισμένων είναι η πλήρης </a:t>
            </a:r>
            <a:r>
              <a:rPr lang="el-GR" sz="20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φορητότητα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των δικαιωμάτων τους,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ώστε η αλλαγή εργασίας ή επαγγελματικής κατάστασης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 μην οδηγεί σε απώλεια ή αποδυνάμωση κατοχυρωμένων δικαιωμάτων. </a:t>
            </a:r>
          </a:p>
          <a:p>
            <a:pPr marL="0" indent="0">
              <a:lnSpc>
                <a:spcPct val="102000"/>
              </a:lnSpc>
              <a:buNone/>
            </a:pPr>
            <a:endParaRPr lang="el-GR" sz="1600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1177523" y="4191000"/>
            <a:ext cx="9806474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algn="ctr">
              <a:buSzPct val="100000"/>
              <a:buNone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εργαζόμενος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δεν πρέπει να χάνει ή να αποδυναμώνονται </a:t>
            </a:r>
          </a:p>
          <a:p>
            <a:pPr indent="0" algn="ctr">
              <a:buSzPct val="100000"/>
              <a:buNone/>
            </a:pP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κατοχυρωμένα δικαιώματά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του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επειδή αλλάζει εργασία ή επαγγελματική κατάσταση.</a:t>
            </a:r>
          </a:p>
        </p:txBody>
      </p:sp>
      <p:sp>
        <p:nvSpPr>
          <p:cNvPr id="20" name="Text 14"/>
          <p:cNvSpPr/>
          <p:nvPr/>
        </p:nvSpPr>
        <p:spPr>
          <a:xfrm>
            <a:off x="6483096" y="4328159"/>
            <a:ext cx="4617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21" name="Text 15"/>
          <p:cNvSpPr/>
          <p:nvPr/>
        </p:nvSpPr>
        <p:spPr>
          <a:xfrm>
            <a:off x="6574536" y="5166360"/>
            <a:ext cx="4434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2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758DFB-1A3C-9DAF-B5C3-232F0E1C3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6" name="Text 1">
            <a:extLst>
              <a:ext uri="{FF2B5EF4-FFF2-40B4-BE49-F238E27FC236}">
                <a16:creationId xmlns:a16="http://schemas.microsoft.com/office/drawing/2014/main" id="{A1E0EB21-1825-9004-2666-6996A565967F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48790F92-B3C6-1BED-06AB-EC71B6D8ED49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0" name="Google Shape;487;p19">
            <a:extLst>
              <a:ext uri="{FF2B5EF4-FFF2-40B4-BE49-F238E27FC236}">
                <a16:creationId xmlns:a16="http://schemas.microsoft.com/office/drawing/2014/main" id="{83EECEBA-2EBA-3A16-FBFB-51E20A21B1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88;p19">
            <a:extLst>
              <a:ext uri="{FF2B5EF4-FFF2-40B4-BE49-F238E27FC236}">
                <a16:creationId xmlns:a16="http://schemas.microsoft.com/office/drawing/2014/main" id="{5C180C2F-E55C-69A3-40FA-E8004B1BA2CE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4" name="Google Shape;490;p19">
            <a:extLst>
              <a:ext uri="{FF2B5EF4-FFF2-40B4-BE49-F238E27FC236}">
                <a16:creationId xmlns:a16="http://schemas.microsoft.com/office/drawing/2014/main" id="{80B0A5F8-486E-FA22-1B78-389EC2709638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19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E5BBAEE1-1DD1-3D14-FC05-119B0A24A6A8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444F143C-074B-C8C3-D49A-F6E7764508C4}"/>
              </a:ext>
            </a:extLst>
          </p:cNvPr>
          <p:cNvSpPr/>
          <p:nvPr/>
        </p:nvSpPr>
        <p:spPr>
          <a:xfrm>
            <a:off x="948509" y="133274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Φορητότητα</a:t>
            </a:r>
            <a:endParaRPr lang="el-GR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99294" y="689791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Οι</a:t>
            </a:r>
            <a:r>
              <a:rPr lang="en-US" sz="3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3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3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πυλώνες του ασφαλιστικού συστήματος</a:t>
            </a:r>
            <a:endParaRPr lang="en-US" sz="3200" dirty="0"/>
          </a:p>
        </p:txBody>
      </p:sp>
      <p:sp>
        <p:nvSpPr>
          <p:cNvPr id="9" name="Shape 6"/>
          <p:cNvSpPr/>
          <p:nvPr/>
        </p:nvSpPr>
        <p:spPr>
          <a:xfrm>
            <a:off x="2048256" y="2432304"/>
            <a:ext cx="1005840" cy="100584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Text 7"/>
          <p:cNvSpPr/>
          <p:nvPr/>
        </p:nvSpPr>
        <p:spPr>
          <a:xfrm>
            <a:off x="1051560" y="3529584"/>
            <a:ext cx="29992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1051560" y="3803904"/>
            <a:ext cx="299923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1650" dirty="0"/>
          </a:p>
        </p:txBody>
      </p:sp>
      <p:sp>
        <p:nvSpPr>
          <p:cNvPr id="13" name="Text 9"/>
          <p:cNvSpPr/>
          <p:nvPr/>
        </p:nvSpPr>
        <p:spPr>
          <a:xfrm>
            <a:off x="966940" y="4356090"/>
            <a:ext cx="331245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4000"/>
              </a:lnSpc>
              <a:buNone/>
            </a:pPr>
            <a:endParaRPr lang="en-US" dirty="0"/>
          </a:p>
        </p:txBody>
      </p:sp>
      <p:sp>
        <p:nvSpPr>
          <p:cNvPr id="15" name="Shape 11"/>
          <p:cNvSpPr/>
          <p:nvPr/>
        </p:nvSpPr>
        <p:spPr>
          <a:xfrm>
            <a:off x="5815584" y="2432304"/>
            <a:ext cx="1005840" cy="100584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7" name="Text 12"/>
          <p:cNvSpPr/>
          <p:nvPr/>
        </p:nvSpPr>
        <p:spPr>
          <a:xfrm>
            <a:off x="4818888" y="3529584"/>
            <a:ext cx="29992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4818888" y="3803904"/>
            <a:ext cx="299923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1650" dirty="0"/>
          </a:p>
        </p:txBody>
      </p:sp>
      <p:sp>
        <p:nvSpPr>
          <p:cNvPr id="19" name="Text 14"/>
          <p:cNvSpPr/>
          <p:nvPr/>
        </p:nvSpPr>
        <p:spPr>
          <a:xfrm>
            <a:off x="4859673" y="4105656"/>
            <a:ext cx="304800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04000"/>
              </a:lnSpc>
            </a:pP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8586216" y="3529584"/>
            <a:ext cx="29992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8586216" y="3803904"/>
            <a:ext cx="299923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1650" dirty="0"/>
          </a:p>
        </p:txBody>
      </p:sp>
      <p:sp>
        <p:nvSpPr>
          <p:cNvPr id="25" name="Text 19"/>
          <p:cNvSpPr/>
          <p:nvPr/>
        </p:nvSpPr>
        <p:spPr>
          <a:xfrm>
            <a:off x="8640979" y="4535424"/>
            <a:ext cx="290779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4000"/>
              </a:lnSpc>
              <a:buNone/>
            </a:pPr>
            <a:endParaRPr lang="en-US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5E29FE-F592-B7FC-0C51-4E93035F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8" name="Shape 20">
            <a:extLst>
              <a:ext uri="{FF2B5EF4-FFF2-40B4-BE49-F238E27FC236}">
                <a16:creationId xmlns:a16="http://schemas.microsoft.com/office/drawing/2014/main" id="{BD261F5C-0897-BB40-46BB-EC3C76A4303D}"/>
              </a:ext>
            </a:extLst>
          </p:cNvPr>
          <p:cNvSpPr/>
          <p:nvPr/>
        </p:nvSpPr>
        <p:spPr>
          <a:xfrm>
            <a:off x="643229" y="1529023"/>
            <a:ext cx="10552176" cy="1194961"/>
          </a:xfrm>
          <a:prstGeom prst="roundRect">
            <a:avLst>
              <a:gd name="adj" fmla="val 10000"/>
            </a:avLst>
          </a:prstGeom>
          <a:solidFill>
            <a:srgbClr val="F1F5F9"/>
          </a:solidFill>
          <a:ln w="12700">
            <a:solidFill>
              <a:srgbClr val="EA661E"/>
            </a:solidFill>
            <a:prstDash val="solid"/>
          </a:ln>
        </p:spPr>
        <p:txBody>
          <a:bodyPr/>
          <a:lstStyle/>
          <a:p>
            <a:r>
              <a:rPr lang="el-GR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</a:t>
            </a:r>
            <a:r>
              <a:rPr lang="en-US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ΠΥΛ</a:t>
            </a:r>
            <a:r>
              <a:rPr lang="el-GR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ΝΑΣ 1</a:t>
            </a:r>
            <a:endParaRPr lang="el-GR" b="1" kern="0" spc="200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</a:t>
            </a: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</a:t>
            </a:r>
            <a:r>
              <a:rPr lang="en-US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οχρεωτική</a:t>
            </a: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</a:t>
            </a:r>
            <a:r>
              <a:rPr lang="en-US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σφάλιση</a:t>
            </a:r>
            <a:endParaRPr lang="en-US" dirty="0"/>
          </a:p>
          <a:p>
            <a:r>
              <a:rPr lang="el-GR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30" name="Shape 20">
            <a:extLst>
              <a:ext uri="{FF2B5EF4-FFF2-40B4-BE49-F238E27FC236}">
                <a16:creationId xmlns:a16="http://schemas.microsoft.com/office/drawing/2014/main" id="{73E61851-DA6D-2511-4E13-7A425889C839}"/>
              </a:ext>
            </a:extLst>
          </p:cNvPr>
          <p:cNvSpPr/>
          <p:nvPr/>
        </p:nvSpPr>
        <p:spPr>
          <a:xfrm>
            <a:off x="643229" y="2974152"/>
            <a:ext cx="10552176" cy="1679815"/>
          </a:xfrm>
          <a:prstGeom prst="roundRect">
            <a:avLst>
              <a:gd name="adj" fmla="val 10000"/>
            </a:avLst>
          </a:prstGeom>
          <a:solidFill>
            <a:srgbClr val="F1F5F9"/>
          </a:solidFill>
          <a:ln w="12700">
            <a:solidFill>
              <a:srgbClr val="EA661E"/>
            </a:solidFill>
            <a:prstDash val="solid"/>
          </a:ln>
        </p:spPr>
        <p:txBody>
          <a:bodyPr/>
          <a:lstStyle/>
          <a:p>
            <a:r>
              <a:rPr lang="el-GR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</a:t>
            </a:r>
            <a:r>
              <a:rPr lang="en-US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ΠΥΛ</a:t>
            </a:r>
            <a:r>
              <a:rPr lang="el-GR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ΝΑΣ 2</a:t>
            </a:r>
            <a:endParaRPr lang="el-GR" b="1" kern="0" spc="200" dirty="0">
              <a:solidFill>
                <a:srgbClr val="EA66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  </a:t>
            </a: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Επα</a:t>
            </a:r>
            <a:r>
              <a:rPr lang="en-US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γγελμ</a:t>
            </a: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ατική ασφάλιση</a:t>
            </a:r>
            <a:endParaRPr lang="el-GR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32" name="Shape 20">
            <a:extLst>
              <a:ext uri="{FF2B5EF4-FFF2-40B4-BE49-F238E27FC236}">
                <a16:creationId xmlns:a16="http://schemas.microsoft.com/office/drawing/2014/main" id="{F19DA152-0529-288D-9EDB-E7F6D298592F}"/>
              </a:ext>
            </a:extLst>
          </p:cNvPr>
          <p:cNvSpPr/>
          <p:nvPr/>
        </p:nvSpPr>
        <p:spPr>
          <a:xfrm>
            <a:off x="643229" y="4964863"/>
            <a:ext cx="10552176" cy="973139"/>
          </a:xfrm>
          <a:prstGeom prst="roundRect">
            <a:avLst>
              <a:gd name="adj" fmla="val 10000"/>
            </a:avLst>
          </a:prstGeom>
          <a:solidFill>
            <a:srgbClr val="F1F5F9"/>
          </a:solidFill>
          <a:ln w="12700">
            <a:solidFill>
              <a:srgbClr val="EA661E"/>
            </a:solidFill>
            <a:prstDash val="solid"/>
          </a:ln>
        </p:spPr>
        <p:txBody>
          <a:bodyPr/>
          <a:lstStyle/>
          <a:p>
            <a:r>
              <a:rPr lang="el-GR" b="1" kern="0" spc="200" dirty="0">
                <a:solidFill>
                  <a:srgbClr val="2D376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</a:t>
            </a:r>
            <a:r>
              <a:rPr lang="en-US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ΠΥΛ</a:t>
            </a:r>
            <a:r>
              <a:rPr lang="el-GR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b="1" kern="0" spc="20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ΝΑΣ 3</a:t>
            </a:r>
            <a:endParaRPr lang="el-GR" b="1" kern="0" spc="200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   </a:t>
            </a:r>
            <a:r>
              <a:rPr lang="en-US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Ιδιωτική</a:t>
            </a: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</a:t>
            </a:r>
            <a:r>
              <a:rPr lang="en-US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σφάλιση</a:t>
            </a:r>
            <a:endParaRPr lang="el-GR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   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Ατομικά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αλιστικά συμβόλαια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4" name="Image 3" descr="/tmp/assets/icon_01.png">
            <a:extLst>
              <a:ext uri="{FF2B5EF4-FFF2-40B4-BE49-F238E27FC236}">
                <a16:creationId xmlns:a16="http://schemas.microsoft.com/office/drawing/2014/main" id="{C8C0C2C4-CB34-4A75-EE44-1A22F71CA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22" y="5112361"/>
            <a:ext cx="623621" cy="623621"/>
          </a:xfrm>
          <a:prstGeom prst="rect">
            <a:avLst/>
          </a:prstGeom>
        </p:spPr>
      </p:pic>
      <p:pic>
        <p:nvPicPr>
          <p:cNvPr id="36" name="Image 2" descr="/tmp/assets/icon_12.png">
            <a:extLst>
              <a:ext uri="{FF2B5EF4-FFF2-40B4-BE49-F238E27FC236}">
                <a16:creationId xmlns:a16="http://schemas.microsoft.com/office/drawing/2014/main" id="{A263897F-D4A5-6ECA-CA2A-C5300834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49" y="3476499"/>
            <a:ext cx="677571" cy="677571"/>
          </a:xfrm>
          <a:prstGeom prst="rect">
            <a:avLst/>
          </a:prstGeom>
        </p:spPr>
      </p:pic>
      <p:pic>
        <p:nvPicPr>
          <p:cNvPr id="38" name="Image 1" descr="/tmp/assets/icon_29.png">
            <a:extLst>
              <a:ext uri="{FF2B5EF4-FFF2-40B4-BE49-F238E27FC236}">
                <a16:creationId xmlns:a16="http://schemas.microsoft.com/office/drawing/2014/main" id="{E45B48DE-B5F6-7D48-62DE-AB23CB92D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47" y="1779516"/>
            <a:ext cx="623621" cy="62362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A749293-BC8C-CAE0-81A5-F986B77019D3}"/>
              </a:ext>
            </a:extLst>
          </p:cNvPr>
          <p:cNvSpPr txBox="1"/>
          <p:nvPr/>
        </p:nvSpPr>
        <p:spPr>
          <a:xfrm>
            <a:off x="1645145" y="3601594"/>
            <a:ext cx="890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Περιλαμβάνει τα Ταμεία Επαγγελματικής Ασφάλισης και τα ομαδικά επαγγελματικά</a:t>
            </a:r>
          </a:p>
          <a:p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συνταξιοδοτικά ασφαλιστικά συμβόλαια, τα οποία προσφέρουν πρόσθετες συνταξιοδοτικές παροχές.</a:t>
            </a:r>
            <a:endParaRPr lang="en-US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BC1D15-3769-6C20-EA55-89BFE3257593}"/>
              </a:ext>
            </a:extLst>
          </p:cNvPr>
          <p:cNvSpPr txBox="1"/>
          <p:nvPr/>
        </p:nvSpPr>
        <p:spPr>
          <a:xfrm>
            <a:off x="1544111" y="2109138"/>
            <a:ext cx="897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βα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σικό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φορέ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 τον e-ΕΦΚΑ, καθώς και το ΤΕΚΑ. Απ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οτελεί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τον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κύριο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και 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ισχυρό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</a:t>
            </a:r>
            <a:r>
              <a:rPr lang="en-US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υλών</a:t>
            </a:r>
            <a:r>
              <a:rPr lang="en-US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 του συστήματος.</a:t>
            </a:r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21A27D74-9CFB-E0F5-D196-1B17B3843916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41FC0A67-853A-0354-4983-7ADF5B3B9F4A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48" name="Google Shape;487;p19">
            <a:extLst>
              <a:ext uri="{FF2B5EF4-FFF2-40B4-BE49-F238E27FC236}">
                <a16:creationId xmlns:a16="http://schemas.microsoft.com/office/drawing/2014/main" id="{560352D8-782A-E11C-C71B-4D08B5BCC1C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88;p19">
            <a:extLst>
              <a:ext uri="{FF2B5EF4-FFF2-40B4-BE49-F238E27FC236}">
                <a16:creationId xmlns:a16="http://schemas.microsoft.com/office/drawing/2014/main" id="{955209FA-EC3A-A80C-1681-41E135E723C9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2" name="Google Shape;490;p19">
            <a:extLst>
              <a:ext uri="{FF2B5EF4-FFF2-40B4-BE49-F238E27FC236}">
                <a16:creationId xmlns:a16="http://schemas.microsoft.com/office/drawing/2014/main" id="{06545C78-5410-5D1F-E082-B8031F94B0AF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48509" y="1803917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Ομαδική φορητότητα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48640" y="182245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822960" y="3922776"/>
            <a:ext cx="2377440" cy="1554480"/>
          </a:xfrm>
          <a:prstGeom prst="roundRect">
            <a:avLst>
              <a:gd name="adj" fmla="val 7059"/>
            </a:avLst>
          </a:prstGeom>
          <a:solidFill>
            <a:srgbClr val="EA661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7"/>
          <p:cNvSpPr/>
          <p:nvPr/>
        </p:nvSpPr>
        <p:spPr>
          <a:xfrm>
            <a:off x="822960" y="3831336"/>
            <a:ext cx="237744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από ΤΕΑ</a:t>
            </a:r>
            <a:endParaRPr lang="en-US" sz="1800" dirty="0"/>
          </a:p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ΤΕΑ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3200400" y="3886201"/>
            <a:ext cx="3657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2" name="Shape 9"/>
          <p:cNvSpPr/>
          <p:nvPr/>
        </p:nvSpPr>
        <p:spPr>
          <a:xfrm>
            <a:off x="3566160" y="3886201"/>
            <a:ext cx="2377440" cy="1554480"/>
          </a:xfrm>
          <a:prstGeom prst="roundRect">
            <a:avLst>
              <a:gd name="adj" fmla="val 7059"/>
            </a:avLst>
          </a:prstGeom>
          <a:solidFill>
            <a:srgbClr val="134A86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3566160" y="3886201"/>
            <a:ext cx="237744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από ΤΕΑ</a:t>
            </a:r>
            <a:endParaRPr lang="en-US" sz="1800" dirty="0"/>
          </a:p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ΟΑΠΕΣ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5943600" y="3886201"/>
            <a:ext cx="3657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5" name="Shape 12"/>
          <p:cNvSpPr/>
          <p:nvPr/>
        </p:nvSpPr>
        <p:spPr>
          <a:xfrm>
            <a:off x="6309360" y="3886201"/>
            <a:ext cx="2377440" cy="1554480"/>
          </a:xfrm>
          <a:prstGeom prst="roundRect">
            <a:avLst>
              <a:gd name="adj" fmla="val 7059"/>
            </a:avLst>
          </a:prstGeom>
          <a:solidFill>
            <a:srgbClr val="EA661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Text 13"/>
          <p:cNvSpPr/>
          <p:nvPr/>
        </p:nvSpPr>
        <p:spPr>
          <a:xfrm>
            <a:off x="6309360" y="3886201"/>
            <a:ext cx="237744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από ΟΑΠΕΣ</a:t>
            </a:r>
            <a:endParaRPr lang="en-US" sz="1800" dirty="0"/>
          </a:p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ΤΕΑ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8686800" y="3886201"/>
            <a:ext cx="3657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8" name="Shape 15"/>
          <p:cNvSpPr/>
          <p:nvPr/>
        </p:nvSpPr>
        <p:spPr>
          <a:xfrm>
            <a:off x="9052560" y="3886201"/>
            <a:ext cx="2377440" cy="1554480"/>
          </a:xfrm>
          <a:prstGeom prst="roundRect">
            <a:avLst>
              <a:gd name="adj" fmla="val 7059"/>
            </a:avLst>
          </a:prstGeom>
          <a:solidFill>
            <a:srgbClr val="134A86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9" name="Text 16"/>
          <p:cNvSpPr/>
          <p:nvPr/>
        </p:nvSpPr>
        <p:spPr>
          <a:xfrm>
            <a:off x="9052560" y="3886201"/>
            <a:ext cx="237744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από ΟΑΠΕΣ</a:t>
            </a:r>
            <a:endParaRPr lang="en-US" sz="1800" dirty="0"/>
          </a:p>
          <a:p>
            <a:pPr marL="0" indent="0" algn="ctr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ΟΑΠΕΣ</a:t>
            </a:r>
            <a:endParaRPr lang="en-US" sz="1800" dirty="0"/>
          </a:p>
        </p:txBody>
      </p:sp>
      <p:sp>
        <p:nvSpPr>
          <p:cNvPr id="20" name="Shape 17"/>
          <p:cNvSpPr/>
          <p:nvPr/>
        </p:nvSpPr>
        <p:spPr>
          <a:xfrm>
            <a:off x="615166" y="2259328"/>
            <a:ext cx="10552176" cy="1097280"/>
          </a:xfrm>
          <a:prstGeom prst="roundRect">
            <a:avLst>
              <a:gd name="adj" fmla="val 8333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22" name="Image 1" descr="/tmp/assets/icon_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56" y="2534745"/>
            <a:ext cx="491581" cy="491581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1895326" y="2350768"/>
            <a:ext cx="9052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Θεσπίζεται η δυνατότητα μεταβίβασης ολόκληρων συνταξιοδοτικών προγραμμάτων</a:t>
            </a: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8C93E4-D63C-4AD6-D6C5-ECBD66625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9" name="Text 1">
            <a:extLst>
              <a:ext uri="{FF2B5EF4-FFF2-40B4-BE49-F238E27FC236}">
                <a16:creationId xmlns:a16="http://schemas.microsoft.com/office/drawing/2014/main" id="{0B5A4413-02B3-0B11-0EDF-A350C313F254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1" name="Text 2">
            <a:extLst>
              <a:ext uri="{FF2B5EF4-FFF2-40B4-BE49-F238E27FC236}">
                <a16:creationId xmlns:a16="http://schemas.microsoft.com/office/drawing/2014/main" id="{CDE9F8F6-BC54-9582-9859-592D8D450ED5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3" name="Google Shape;487;p19">
            <a:extLst>
              <a:ext uri="{FF2B5EF4-FFF2-40B4-BE49-F238E27FC236}">
                <a16:creationId xmlns:a16="http://schemas.microsoft.com/office/drawing/2014/main" id="{F41DF55C-CB32-F5B8-9774-DD970A6550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488;p19">
            <a:extLst>
              <a:ext uri="{FF2B5EF4-FFF2-40B4-BE49-F238E27FC236}">
                <a16:creationId xmlns:a16="http://schemas.microsoft.com/office/drawing/2014/main" id="{AA838552-C9FF-5F5C-7809-E99A712DF7A3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7" name="Google Shape;490;p19">
            <a:extLst>
              <a:ext uri="{FF2B5EF4-FFF2-40B4-BE49-F238E27FC236}">
                <a16:creationId xmlns:a16="http://schemas.microsoft.com/office/drawing/2014/main" id="{A00CA891-0775-421B-6DF4-FCCA2EDAF3BD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20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56614BEE-2B27-7FC5-DF88-123228DF4C97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D9730FCC-4B38-68E8-A2CF-7128CF6F55AF}"/>
              </a:ext>
            </a:extLst>
          </p:cNvPr>
          <p:cNvSpPr/>
          <p:nvPr/>
        </p:nvSpPr>
        <p:spPr>
          <a:xfrm>
            <a:off x="948509" y="133274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Φορητότητα</a:t>
            </a:r>
            <a:endParaRPr lang="el-GR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74043" y="1783053"/>
            <a:ext cx="10972800" cy="449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Ατομική </a:t>
            </a:r>
            <a:r>
              <a:rPr lang="el-GR" sz="20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φορητότητα</a:t>
            </a:r>
            <a:endParaRPr lang="el-GR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26283" y="1977661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1525602" y="2341259"/>
            <a:ext cx="10503989" cy="37134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Διευκολύνεται η κινητικότητα στην αγορά εργασίας με τη θέσπιση της ατομικής φορητότητας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  <a:p>
            <a:pPr marL="800100" lvl="1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Προβλέπεται δηλαδή μια τυποποιημένη και χωρίς χρέωση διαδικασία μεταφοράς των κατοχυρωμένων συνταξιοδοτικών δικαιωμάτων ενός μέλους σε νέο ΤΕΑ ή ΟΑΠΕΣ, όταν μεταβάλλεται η επαγγελματική του κατάσταση.</a:t>
            </a:r>
          </a:p>
          <a:p>
            <a:pPr marL="800100" lvl="1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τον τρόπο αυτό, ο εργαζόμενος που αλλάζει εργασία μπορεί να μεταφέρει ευκολότερα τα δικαιώματά του σε νέο φορέα επαγγελματικής ασφάλισης.</a:t>
            </a:r>
          </a:p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φορητότητα συνδυάζεται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την αυστηρή εποπτεία της Τράπεζας της Ελλάδος,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ώστε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ενίσχυση της ευελιξίας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 συνοδεύεται από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αντίστοιχη ενίσχυση της προστασίας των ασφαλισμένων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2B6A14-A9C7-DFA6-00EC-DFA2CD613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0" name="Text 1">
            <a:extLst>
              <a:ext uri="{FF2B5EF4-FFF2-40B4-BE49-F238E27FC236}">
                <a16:creationId xmlns:a16="http://schemas.microsoft.com/office/drawing/2014/main" id="{209041EC-517E-EBD0-E0FF-D76C340C7BA2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FA2C3960-2401-E421-F057-90DD7238FE6F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4" name="Google Shape;487;p19">
            <a:extLst>
              <a:ext uri="{FF2B5EF4-FFF2-40B4-BE49-F238E27FC236}">
                <a16:creationId xmlns:a16="http://schemas.microsoft.com/office/drawing/2014/main" id="{B75F73BB-BD23-C53B-49DF-1F0F7D40B4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88;p19">
            <a:extLst>
              <a:ext uri="{FF2B5EF4-FFF2-40B4-BE49-F238E27FC236}">
                <a16:creationId xmlns:a16="http://schemas.microsoft.com/office/drawing/2014/main" id="{40CE8AFF-693F-5E63-7606-4C70E0D0EAA7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8" name="Google Shape;490;p19">
            <a:extLst>
              <a:ext uri="{FF2B5EF4-FFF2-40B4-BE49-F238E27FC236}">
                <a16:creationId xmlns:a16="http://schemas.microsoft.com/office/drawing/2014/main" id="{F9D32B6A-AE00-C549-0472-2950211F5B0E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21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5379F70B-1FD2-FD8C-5525-5B4370E14F18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8D964FF-2DD3-1929-ACE1-54170A97E464}"/>
              </a:ext>
            </a:extLst>
          </p:cNvPr>
          <p:cNvSpPr/>
          <p:nvPr/>
        </p:nvSpPr>
        <p:spPr>
          <a:xfrm>
            <a:off x="948509" y="133274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Φορητότητα</a:t>
            </a:r>
            <a:endParaRPr lang="el-GR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666B743-99A7-ECEE-2149-3527B951AB24}"/>
              </a:ext>
            </a:extLst>
          </p:cNvPr>
          <p:cNvSpPr/>
          <p:nvPr/>
        </p:nvSpPr>
        <p:spPr>
          <a:xfrm>
            <a:off x="948509" y="2469945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476B80F-E43A-7DBF-DEB3-A662AB87D9BC}"/>
              </a:ext>
            </a:extLst>
          </p:cNvPr>
          <p:cNvSpPr/>
          <p:nvPr/>
        </p:nvSpPr>
        <p:spPr>
          <a:xfrm>
            <a:off x="948509" y="4963737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882603" y="1283420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Οριζόντια ενίσχυση της διαφάνειας </a:t>
            </a:r>
          </a:p>
        </p:txBody>
      </p:sp>
      <p:sp>
        <p:nvSpPr>
          <p:cNvPr id="8" name="Text 5"/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1137503" y="1764792"/>
            <a:ext cx="9510623" cy="2898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Όπως ήδη ισχύει στα ΤΕΑ, θεσπίζονται και για τα ΟΑΠΕΣ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υποχρεώσεις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καταχώρισής τους σε δημόσιο μητρώο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κανόνες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ορθής διανομής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του προϊόντος 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πρόληψη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συγκρούσεων συμφερόντων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υποχρέωση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περιοδικής ενημέρωσης των ασφαλισμένων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την πορεία των επενδύσεών τους.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q"/>
            </a:pPr>
            <a:endParaRPr lang="el-GR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Οι υποχρεώσεις αυτές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που ισχύουν και για τα ΤΕΑ, απορρέουν από το ενωσιακό δίκαιο και αποσκοπούν στην ενίσχυση της ασφάλειας των συνταξιοδοτικών αποταμιεύσεων.</a:t>
            </a:r>
          </a:p>
          <a:p>
            <a:pPr algn="ctr">
              <a:buSzPct val="100000"/>
            </a:pPr>
            <a:endParaRPr lang="el-GR" sz="2000" b="1" dirty="0">
              <a:solidFill>
                <a:srgbClr val="00B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>
              <a:buSzPct val="100000"/>
            </a:pP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διαφάνεια είναι βασική προϋπόθεση εμπιστοσύνης. </a:t>
            </a:r>
          </a:p>
          <a:p>
            <a:pPr algn="ctr">
              <a:buSzPct val="100000"/>
            </a:pP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ασφαλισμένος πρέπει να γνωρίζει πού βρίσκεται η επένδυσή του,</a:t>
            </a:r>
          </a:p>
          <a:p>
            <a:pPr algn="ctr">
              <a:buSzPct val="100000"/>
            </a:pP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ποια είναι τα δικαιώματά του και ποιοι κανόνες προστασίας εφαρμόζονται.</a:t>
            </a:r>
            <a:endParaRPr lang="en-US" sz="2000" b="1" dirty="0">
              <a:solidFill>
                <a:srgbClr val="00B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E11975-1D49-DB30-FD16-18817874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0" name="Text 1">
            <a:extLst>
              <a:ext uri="{FF2B5EF4-FFF2-40B4-BE49-F238E27FC236}">
                <a16:creationId xmlns:a16="http://schemas.microsoft.com/office/drawing/2014/main" id="{8DAE7B97-ADBB-7ADF-5E5B-A05ACC7CC11A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6BA7CC61-BDFD-4E2F-B51A-21CA604DDB96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4" name="Google Shape;487;p19">
            <a:extLst>
              <a:ext uri="{FF2B5EF4-FFF2-40B4-BE49-F238E27FC236}">
                <a16:creationId xmlns:a16="http://schemas.microsoft.com/office/drawing/2014/main" id="{F216BD16-E2E8-C10A-DD58-25D8AD2020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88;p19">
            <a:extLst>
              <a:ext uri="{FF2B5EF4-FFF2-40B4-BE49-F238E27FC236}">
                <a16:creationId xmlns:a16="http://schemas.microsoft.com/office/drawing/2014/main" id="{6B81078D-D1F3-995F-2D5B-F02724A9B42C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8" name="Google Shape;490;p19">
            <a:extLst>
              <a:ext uri="{FF2B5EF4-FFF2-40B4-BE49-F238E27FC236}">
                <a16:creationId xmlns:a16="http://schemas.microsoft.com/office/drawing/2014/main" id="{BDA95D02-0830-3896-1A5C-B825B32C9D5B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22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B9222A67-664F-AA84-C2D9-3F111978BD66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B57663C1-87B0-2F01-3822-3AC7B6EAD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350" y="1360754"/>
            <a:ext cx="1809787" cy="18097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948509" y="133274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Προστασία των ανέργων</a:t>
            </a:r>
            <a:endParaRPr lang="el-GR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2458616" y="2473952"/>
            <a:ext cx="8742783" cy="35935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8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Θεσπίζεται </a:t>
            </a: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δυνατότητα παραμονής στην επαγγελματική ασφάλιση</a:t>
            </a:r>
            <a:r>
              <a:rPr lang="el-GR" sz="28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ακόμα και σε περίπτωση </a:t>
            </a: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απώλειας της επαγγελματικής ιδιότητας </a:t>
            </a:r>
            <a:r>
              <a:rPr lang="el-GR" sz="28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(ανεργία).</a:t>
            </a: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αυτόν τον τρόπο, </a:t>
            </a:r>
            <a:r>
              <a:rPr lang="el-GR" sz="24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απώλεια εργασίας δεν οδηγεί αυτομάτως και σε απώλεια συνέχειας </a:t>
            </a:r>
            <a:r>
              <a:rPr lang="el-GR" sz="24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στην επαγγελματική ασφάλιση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0ED637-4DF3-80C9-F915-5775ECE2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18" name="Text 1">
            <a:extLst>
              <a:ext uri="{FF2B5EF4-FFF2-40B4-BE49-F238E27FC236}">
                <a16:creationId xmlns:a16="http://schemas.microsoft.com/office/drawing/2014/main" id="{22C09EE5-AF01-5E47-ACE2-5FE08A530CCC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6837407B-45B8-1382-6FAE-955C087773E2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2" name="Google Shape;487;p19">
            <a:extLst>
              <a:ext uri="{FF2B5EF4-FFF2-40B4-BE49-F238E27FC236}">
                <a16:creationId xmlns:a16="http://schemas.microsoft.com/office/drawing/2014/main" id="{D77A4A3D-4D62-2903-9B97-8C540A5886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88;p19">
            <a:extLst>
              <a:ext uri="{FF2B5EF4-FFF2-40B4-BE49-F238E27FC236}">
                <a16:creationId xmlns:a16="http://schemas.microsoft.com/office/drawing/2014/main" id="{DAF900CC-97C0-EE8A-C614-64B28DFECCEF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6" name="Google Shape;490;p19">
            <a:extLst>
              <a:ext uri="{FF2B5EF4-FFF2-40B4-BE49-F238E27FC236}">
                <a16:creationId xmlns:a16="http://schemas.microsoft.com/office/drawing/2014/main" id="{8E2A5D46-6999-30FA-75A6-9219C3C8359F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23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00678EC6-F788-FC89-655B-2725BD0BBBBE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7625B4CC-4158-1503-9879-C406D7BCACE8}"/>
              </a:ext>
            </a:extLst>
          </p:cNvPr>
          <p:cNvSpPr/>
          <p:nvPr/>
        </p:nvSpPr>
        <p:spPr>
          <a:xfrm>
            <a:off x="793659" y="2519712"/>
            <a:ext cx="1398270" cy="1425115"/>
          </a:xfrm>
          <a:prstGeom prst="ellipse">
            <a:avLst/>
          </a:prstGeom>
          <a:solidFill>
            <a:srgbClr val="1E5AA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6F65BF82-8BE5-E7BA-4082-1AC23A503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48" y="2519712"/>
            <a:ext cx="1554480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0B680-473F-9F1E-4EEE-62486EE8A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15A5E602-A6E5-4C75-1929-862C9598EC38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F236039-F770-9E39-4CBB-2C49775C2E96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1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2F7F5EA1-7B0D-1F94-7082-7AB0EF27E9DC}"/>
              </a:ext>
            </a:extLst>
          </p:cNvPr>
          <p:cNvSpPr/>
          <p:nvPr/>
        </p:nvSpPr>
        <p:spPr>
          <a:xfrm>
            <a:off x="982827" y="1288130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Αναβάθμιση του επενδυτικού πλαισίου του </a:t>
            </a:r>
            <a:r>
              <a:rPr lang="el-GR" sz="28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παρόχων</a:t>
            </a:r>
            <a:endParaRPr lang="el-GR" sz="28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9D9DA80-0CA9-5C35-5B70-92789D4B2017}"/>
              </a:ext>
            </a:extLst>
          </p:cNvPr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l-GR" sz="1400" i="1" dirty="0">
              <a:solidFill>
                <a:srgbClr val="55677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7C8C3589-2477-6762-173A-65542EB7A313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79668FC6-62B4-ED31-D4B2-E7FCB03C4CF6}"/>
              </a:ext>
            </a:extLst>
          </p:cNvPr>
          <p:cNvSpPr/>
          <p:nvPr/>
        </p:nvSpPr>
        <p:spPr>
          <a:xfrm>
            <a:off x="2117241" y="1907469"/>
            <a:ext cx="8742783" cy="35935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Εκσυγχρονίζεται </a:t>
            </a:r>
            <a:r>
              <a:rPr lang="el-GR" sz="2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επενδυτικό πλαίσιο των παρόχων προϊόντων </a:t>
            </a: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επαγγελματικής ασφάλισης  </a:t>
            </a:r>
            <a:r>
              <a:rPr lang="el-GR" sz="2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μέσω καθορισμού ανώτατου επενδυτικού ορίου ανά προϊόν</a:t>
            </a: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βάσει της </a:t>
            </a:r>
            <a:r>
              <a:rPr lang="el-GR" sz="2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ανάγκης διαφοροποίησης </a:t>
            </a: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του επενδυτικού χαρτοφυλακίου.</a:t>
            </a:r>
          </a:p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Παρέχεται πλέον </a:t>
            </a:r>
            <a:r>
              <a:rPr lang="el-GR" sz="2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δημιουργίας επενδυτικού προϊόντος </a:t>
            </a: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ανάλογα με </a:t>
            </a:r>
            <a:r>
              <a:rPr lang="el-GR" sz="22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ιδιαίτερο προφίλ της επαγγελματικής ομάδας </a:t>
            </a:r>
            <a:r>
              <a:rPr lang="el-GR" sz="22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στην οποία απευθύνεται. </a:t>
            </a:r>
            <a:endParaRPr lang="el-GR" sz="2000" dirty="0">
              <a:solidFill>
                <a:srgbClr val="00206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 είναι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επενδυτικά προϊόντα να είναι πιο προσαρμοσμένα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στις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ανάγκες των ασφαλισμένων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αλλά πάντα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εντός ενός πλαισίου κανόνων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εποπτείας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διαφοροποίησης κινδύνου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960647-067C-EC90-64E9-8F76ABC08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2" name="Text 1">
            <a:extLst>
              <a:ext uri="{FF2B5EF4-FFF2-40B4-BE49-F238E27FC236}">
                <a16:creationId xmlns:a16="http://schemas.microsoft.com/office/drawing/2014/main" id="{52C7F2AA-C5EC-7A8D-658E-7C840E1C64AC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92048421-607B-C094-DA23-6C15050AACF3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6" name="Google Shape;487;p19">
            <a:extLst>
              <a:ext uri="{FF2B5EF4-FFF2-40B4-BE49-F238E27FC236}">
                <a16:creationId xmlns:a16="http://schemas.microsoft.com/office/drawing/2014/main" id="{EF870A10-A90E-BCD4-4579-FAD1F4B60B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88;p19">
            <a:extLst>
              <a:ext uri="{FF2B5EF4-FFF2-40B4-BE49-F238E27FC236}">
                <a16:creationId xmlns:a16="http://schemas.microsoft.com/office/drawing/2014/main" id="{87124957-8109-4172-63E6-C22DCFDD03F8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0" name="Google Shape;490;p19">
            <a:extLst>
              <a:ext uri="{FF2B5EF4-FFF2-40B4-BE49-F238E27FC236}">
                <a16:creationId xmlns:a16="http://schemas.microsoft.com/office/drawing/2014/main" id="{B92B4A00-1399-62F0-D673-727B33B24C85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24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AFB5697C-029A-1793-CDCF-F53A1C42DB0D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D8AB0BC-F4BF-EA72-A80E-A75ED76607E6}"/>
              </a:ext>
            </a:extLst>
          </p:cNvPr>
          <p:cNvSpPr/>
          <p:nvPr/>
        </p:nvSpPr>
        <p:spPr>
          <a:xfrm>
            <a:off x="1411174" y="2196318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B80B03F-5022-9768-BF9F-B69A87CF2796}"/>
              </a:ext>
            </a:extLst>
          </p:cNvPr>
          <p:cNvSpPr/>
          <p:nvPr/>
        </p:nvSpPr>
        <p:spPr>
          <a:xfrm>
            <a:off x="1411174" y="3619783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508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C8395-5BCE-EE1B-7D13-F8F28DA51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9C5BC55D-6D84-FFD4-14C3-FB9382B3AB4C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0AD266B-A0A9-D32E-BDE7-AF8F7562CAB6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1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C0F7DCBD-6B7B-96E6-AFBA-E23762ADD9E3}"/>
              </a:ext>
            </a:extLst>
          </p:cNvPr>
          <p:cNvSpPr/>
          <p:nvPr/>
        </p:nvSpPr>
        <p:spPr>
          <a:xfrm>
            <a:off x="938530" y="1280160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Επανακαθορισμός της «</a:t>
            </a:r>
            <a:r>
              <a:rPr lang="el-GR" sz="28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χρηματοδοτούσας</a:t>
            </a: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επιχείρησης»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2E8B3F2-AEE8-33F3-15D3-2BBE4265EA8E}"/>
              </a:ext>
            </a:extLst>
          </p:cNvPr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l-GR" sz="1400" i="1" dirty="0">
              <a:solidFill>
                <a:srgbClr val="55677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C0AF9DF6-0AD4-CEAA-C745-E740D6608FF0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F8579F51-CF74-8064-0BE3-F9BBE8525E62}"/>
              </a:ext>
            </a:extLst>
          </p:cNvPr>
          <p:cNvSpPr/>
          <p:nvPr/>
        </p:nvSpPr>
        <p:spPr>
          <a:xfrm>
            <a:off x="1847850" y="2268582"/>
            <a:ext cx="9075641" cy="18507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Καθορίζεται με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μεγαλύτερη σαφήνεια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όρος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«χρηματοδοτούσα επιχείρηση»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ενός επαγγελματικού συνταξιοδοτικού προγράμματος ώστε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 προστατεύονται τα κεκτημένα δικαιώματα των ασφαλισμένων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να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διασφαλίζεται νομικά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ευθύνη της.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12C5F9-FDAD-0BEC-FFAF-A935913E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13D62796-92BF-4CAB-AA56-FCC25C3DD0BA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9837F51E-426F-02EA-DCDB-686E9AC2D6BC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17" name="Google Shape;487;p19">
            <a:extLst>
              <a:ext uri="{FF2B5EF4-FFF2-40B4-BE49-F238E27FC236}">
                <a16:creationId xmlns:a16="http://schemas.microsoft.com/office/drawing/2014/main" id="{88CD7844-657C-1B58-3081-B87595B58D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88;p19">
            <a:extLst>
              <a:ext uri="{FF2B5EF4-FFF2-40B4-BE49-F238E27FC236}">
                <a16:creationId xmlns:a16="http://schemas.microsoft.com/office/drawing/2014/main" id="{9FB4F3EA-CA3E-3A32-3BCB-DE8CB282635F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2" name="Google Shape;490;p19">
            <a:extLst>
              <a:ext uri="{FF2B5EF4-FFF2-40B4-BE49-F238E27FC236}">
                <a16:creationId xmlns:a16="http://schemas.microsoft.com/office/drawing/2014/main" id="{9FBFC133-772A-379E-F914-8853319DC0DC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25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A004B572-3776-0A22-5CA6-13A46D8C300B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656CD1E-BE5A-9A7C-825C-A13573DE4B65}"/>
              </a:ext>
            </a:extLst>
          </p:cNvPr>
          <p:cNvSpPr/>
          <p:nvPr/>
        </p:nvSpPr>
        <p:spPr>
          <a:xfrm>
            <a:off x="1074419" y="2415582"/>
            <a:ext cx="553721" cy="487550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012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A0A14-EFB0-0F26-F942-7BD3E4A5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78E08C9E-53F1-7A23-7624-9597DF798AF2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F50D0EF-E9FE-8829-4F4F-F69F61C7EE3A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81F8576C-F889-478E-18C1-CF883DB10DC2}"/>
              </a:ext>
            </a:extLst>
          </p:cNvPr>
          <p:cNvSpPr/>
          <p:nvPr/>
        </p:nvSpPr>
        <p:spPr>
          <a:xfrm>
            <a:off x="525690" y="943111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ΕΝΙΣΧΥΣΗ ΤΗΣ ΠΡΟΣΤΑΣΙΑΣ ΤΩΝ ΑΣΦΑΛΙΣΜΕΝΩΝ</a:t>
            </a: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FB8D0F0-13F0-C92F-2654-1905EE53EA0D}"/>
              </a:ext>
            </a:extLst>
          </p:cNvPr>
          <p:cNvSpPr/>
          <p:nvPr/>
        </p:nvSpPr>
        <p:spPr>
          <a:xfrm>
            <a:off x="1010324" y="1317850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Δικαίωμα ενημέρωσης </a:t>
            </a: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A9217D0-7061-2434-7E10-CD2BFFA9BEA5}"/>
              </a:ext>
            </a:extLst>
          </p:cNvPr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l-GR" sz="1400" i="1" dirty="0">
              <a:solidFill>
                <a:srgbClr val="55677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F218228E-3FEB-5444-4FA8-4FA208E1C097}"/>
              </a:ext>
            </a:extLst>
          </p:cNvPr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0C5E8CBD-9C7B-844B-9566-3A3B8ABAC7CD}"/>
              </a:ext>
            </a:extLst>
          </p:cNvPr>
          <p:cNvSpPr/>
          <p:nvPr/>
        </p:nvSpPr>
        <p:spPr>
          <a:xfrm>
            <a:off x="1869236" y="2220387"/>
            <a:ext cx="9248345" cy="3789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Θωρακίζεται το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δικαίωμα της ενημέρωσης των ασφαλισμένων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την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επένδυση τους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ενισχύεται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διαφάνεια και ο εποπτικός ρόλος της ΤτΕ μέσω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τυποποιημένων διαδικασιών και εντύπων.</a:t>
            </a:r>
            <a:endParaRPr lang="el-GR" sz="2000" dirty="0">
              <a:solidFill>
                <a:srgbClr val="00206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ενημέρωση του ασφαλισμένου είναι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βασική προϋπόθεση προστασίας, εμπιστοσύνης και σωστής λειτουργία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ς της επαγγελματικής ασφάλισης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8D1780-D5C0-6179-B793-BC072071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414C2044-DE43-25BB-B9D5-AC0D7A3A92A3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0D298BEB-B07B-743E-0009-9A0596A5324F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17" name="Google Shape;487;p19">
            <a:extLst>
              <a:ext uri="{FF2B5EF4-FFF2-40B4-BE49-F238E27FC236}">
                <a16:creationId xmlns:a16="http://schemas.microsoft.com/office/drawing/2014/main" id="{D8B02607-C8EB-5C81-F8D7-BCC0287492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88;p19">
            <a:extLst>
              <a:ext uri="{FF2B5EF4-FFF2-40B4-BE49-F238E27FC236}">
                <a16:creationId xmlns:a16="http://schemas.microsoft.com/office/drawing/2014/main" id="{DBB1FB36-CD3C-825E-CBD1-62D5F9363EFF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1" name="Google Shape;490;p19">
            <a:extLst>
              <a:ext uri="{FF2B5EF4-FFF2-40B4-BE49-F238E27FC236}">
                <a16:creationId xmlns:a16="http://schemas.microsoft.com/office/drawing/2014/main" id="{0E4FC8BD-9933-DC11-4401-7CAB8B7E83FD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26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A74FAC8-B1A6-592A-871B-C576D8B03680}"/>
              </a:ext>
            </a:extLst>
          </p:cNvPr>
          <p:cNvSpPr/>
          <p:nvPr/>
        </p:nvSpPr>
        <p:spPr>
          <a:xfrm>
            <a:off x="1074419" y="2415582"/>
            <a:ext cx="553721" cy="487550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070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60737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Οφέλη για τους ασφαλισμένους, τις επιχειρήσεις </a:t>
            </a:r>
          </a:p>
          <a:p>
            <a:r>
              <a:rPr lang="el-GR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την Εθνική Οικονομία</a:t>
            </a:r>
            <a:endParaRPr lang="en-US" sz="3200" b="1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63727" y="2517680"/>
            <a:ext cx="3715665" cy="2172445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Shape 5"/>
          <p:cNvSpPr/>
          <p:nvPr/>
        </p:nvSpPr>
        <p:spPr>
          <a:xfrm>
            <a:off x="1024128" y="3515121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9" name="Image 1" descr="/tmp/assets/icon_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7" y="3025917"/>
            <a:ext cx="636527" cy="7772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244144" y="2968767"/>
            <a:ext cx="3080968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Ένας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εργαζόμενος που αλλάζει εργασία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μπορεί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 μεταφέρει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ευκολότερα τα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κατοχυρωμένα δικαιώματά του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νέο φορέα επαγγελματικής ασφάλισης</a:t>
            </a:r>
            <a:endParaRPr lang="en-US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4590288" y="2517680"/>
            <a:ext cx="3456432" cy="2172445"/>
          </a:xfrm>
          <a:prstGeom prst="roundRect">
            <a:avLst>
              <a:gd name="adj" fmla="val 5233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Shape 8"/>
          <p:cNvSpPr/>
          <p:nvPr/>
        </p:nvSpPr>
        <p:spPr>
          <a:xfrm>
            <a:off x="4791456" y="3515121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3" name="Image 2" descr="/tmp/assets/icon_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91" y="3084499"/>
            <a:ext cx="689001" cy="68900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253035" y="2968767"/>
            <a:ext cx="2871216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02000"/>
              </a:lnSpc>
            </a:pP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Μία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μικρή επιχείρηση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που δεν μπορεί να ιδρύσει αυτοτελές ΤΕΑ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μπορεί, μέσω Ανοιχτού ΤΕΑ,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να προσφέρει στους εργαζομένους της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πρόσθετη συνταξιοδοτική παροχή.</a:t>
            </a:r>
          </a:p>
        </p:txBody>
      </p:sp>
      <p:sp>
        <p:nvSpPr>
          <p:cNvPr id="15" name="Shape 10"/>
          <p:cNvSpPr/>
          <p:nvPr/>
        </p:nvSpPr>
        <p:spPr>
          <a:xfrm>
            <a:off x="8357616" y="2517680"/>
            <a:ext cx="3456432" cy="2172445"/>
          </a:xfrm>
          <a:prstGeom prst="roundRect">
            <a:avLst>
              <a:gd name="adj" fmla="val 5233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6" name="Shape 11"/>
          <p:cNvSpPr/>
          <p:nvPr/>
        </p:nvSpPr>
        <p:spPr>
          <a:xfrm>
            <a:off x="8558784" y="3515121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7" name="Image 3" descr="/tmp/assets/icon_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107" y="3190281"/>
            <a:ext cx="689000" cy="6890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329119" y="2968952"/>
            <a:ext cx="256032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>
              <a:lnSpc>
                <a:spcPct val="102000"/>
              </a:lnSpc>
              <a:buNone/>
            </a:pP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Ένας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ελεύθερος επαγγελματίας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μπορεί να αποκτήσει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ευκολότερη πρόσβαση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επαγγελματική συνταξιοδοτική αποταμίευση.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88C29-8A65-74BE-96C7-3611B068496C}"/>
              </a:ext>
            </a:extLst>
          </p:cNvPr>
          <p:cNvSpPr txBox="1"/>
          <p:nvPr/>
        </p:nvSpPr>
        <p:spPr>
          <a:xfrm>
            <a:off x="514197" y="1609872"/>
            <a:ext cx="484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134A86"/>
                </a:solidFill>
              </a:rPr>
              <a:t>Παραδείγματα πρακτικού οφέλους </a:t>
            </a:r>
            <a:endParaRPr lang="en-US" sz="2400" b="1" dirty="0">
              <a:solidFill>
                <a:srgbClr val="134A86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16C00D0-F602-61E8-972F-4FC6B928F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39" name="Text 1">
            <a:extLst>
              <a:ext uri="{FF2B5EF4-FFF2-40B4-BE49-F238E27FC236}">
                <a16:creationId xmlns:a16="http://schemas.microsoft.com/office/drawing/2014/main" id="{CCCE4569-7C59-C9F1-B107-635EDCD25DDB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B2BA5993-03E9-A62C-277D-DEC9B9888111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43" name="Google Shape;487;p19">
            <a:extLst>
              <a:ext uri="{FF2B5EF4-FFF2-40B4-BE49-F238E27FC236}">
                <a16:creationId xmlns:a16="http://schemas.microsoft.com/office/drawing/2014/main" id="{CAE9F85A-75A2-913C-7306-FDBE0208A76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88;p19">
            <a:extLst>
              <a:ext uri="{FF2B5EF4-FFF2-40B4-BE49-F238E27FC236}">
                <a16:creationId xmlns:a16="http://schemas.microsoft.com/office/drawing/2014/main" id="{FFE9D788-7CF0-20E6-E109-4C1F7259175E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7" name="Google Shape;490;p19">
            <a:extLst>
              <a:ext uri="{FF2B5EF4-FFF2-40B4-BE49-F238E27FC236}">
                <a16:creationId xmlns:a16="http://schemas.microsoft.com/office/drawing/2014/main" id="{3780E2CB-755F-BDCC-8E94-B1998F2CE0FC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27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071A8-CDFE-1F59-1885-5761C972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2368025-6FEF-2180-8396-E031D57B2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52" y="2343251"/>
            <a:ext cx="3731075" cy="2509081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670B9430-A431-EF07-64DE-276310072FF1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1D98717-CE8D-FFCA-58B9-8998577D2ADE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1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A62FCA7-C06D-A4AE-4A2F-2E341CE11126}"/>
              </a:ext>
            </a:extLst>
          </p:cNvPr>
          <p:cNvSpPr/>
          <p:nvPr/>
        </p:nvSpPr>
        <p:spPr>
          <a:xfrm>
            <a:off x="502920" y="55790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l-GR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Οφέλη για τους ασφαλισμένους, τις επιχειρήσεις</a:t>
            </a:r>
          </a:p>
          <a:p>
            <a:pPr marL="0" indent="0">
              <a:buNone/>
            </a:pPr>
            <a:r>
              <a:rPr lang="el-GR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την Εθνική Οικονομία</a:t>
            </a:r>
            <a:endParaRPr lang="en-US" sz="3200" b="1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21" name="Image 4" descr="/tmp/assets/icon_06.png">
            <a:extLst>
              <a:ext uri="{FF2B5EF4-FFF2-40B4-BE49-F238E27FC236}">
                <a16:creationId xmlns:a16="http://schemas.microsoft.com/office/drawing/2014/main" id="{00FE58D3-7477-044B-6628-F9A81213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5" y="3112711"/>
            <a:ext cx="629565" cy="629565"/>
          </a:xfrm>
          <a:prstGeom prst="rect">
            <a:avLst/>
          </a:prstGeom>
        </p:spPr>
      </p:pic>
      <p:sp>
        <p:nvSpPr>
          <p:cNvPr id="22" name="Text 15">
            <a:extLst>
              <a:ext uri="{FF2B5EF4-FFF2-40B4-BE49-F238E27FC236}">
                <a16:creationId xmlns:a16="http://schemas.microsoft.com/office/drawing/2014/main" id="{F6BF1FC1-2BF0-6310-74A2-72FB054405C5}"/>
              </a:ext>
            </a:extLst>
          </p:cNvPr>
          <p:cNvSpPr/>
          <p:nvPr/>
        </p:nvSpPr>
        <p:spPr>
          <a:xfrm>
            <a:off x="1261390" y="2697308"/>
            <a:ext cx="2720060" cy="16679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Ένας ασφαλισμένος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μεγαλύτερης ηλικίας δεν θα αντιμετωπίζει φορολογικό penalty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επειδή εισέρχεται αργότερα στην επαγγελματική ασφάλιση.</a:t>
            </a:r>
          </a:p>
        </p:txBody>
      </p:sp>
      <p:sp>
        <p:nvSpPr>
          <p:cNvPr id="23" name="Shape 16">
            <a:extLst>
              <a:ext uri="{FF2B5EF4-FFF2-40B4-BE49-F238E27FC236}">
                <a16:creationId xmlns:a16="http://schemas.microsoft.com/office/drawing/2014/main" id="{0990F858-EA17-5776-57FB-58B065934C27}"/>
              </a:ext>
            </a:extLst>
          </p:cNvPr>
          <p:cNvSpPr/>
          <p:nvPr/>
        </p:nvSpPr>
        <p:spPr>
          <a:xfrm>
            <a:off x="4336569" y="2385881"/>
            <a:ext cx="3615401" cy="2509081"/>
          </a:xfrm>
          <a:prstGeom prst="roundRect">
            <a:avLst>
              <a:gd name="adj" fmla="val 5233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25" name="Image 5" descr="/tmp/assets/icon_28.png">
            <a:extLst>
              <a:ext uri="{FF2B5EF4-FFF2-40B4-BE49-F238E27FC236}">
                <a16:creationId xmlns:a16="http://schemas.microsoft.com/office/drawing/2014/main" id="{658769F9-D7D1-3B70-EFE2-E3AC3EF23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810" y="3048547"/>
            <a:ext cx="689001" cy="689001"/>
          </a:xfrm>
          <a:prstGeom prst="rect">
            <a:avLst/>
          </a:prstGeom>
        </p:spPr>
      </p:pic>
      <p:sp>
        <p:nvSpPr>
          <p:cNvPr id="26" name="Text 18">
            <a:extLst>
              <a:ext uri="{FF2B5EF4-FFF2-40B4-BE49-F238E27FC236}">
                <a16:creationId xmlns:a16="http://schemas.microsoft.com/office/drawing/2014/main" id="{F7C128A6-0290-AB4B-AF80-BD49A31C3186}"/>
              </a:ext>
            </a:extLst>
          </p:cNvPr>
          <p:cNvSpPr/>
          <p:nvPr/>
        </p:nvSpPr>
        <p:spPr>
          <a:xfrm>
            <a:off x="4992465" y="3034591"/>
            <a:ext cx="2881535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Ένας εργαζόμενος που μένει άνεργος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μπορεί να διατηρεί τη σύνδεσή του με την επαγγελματική ασφάλιση,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χωρίς η απώλεια εργασίας να οδηγεί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αυτομάτως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σε απώλεια συνέχειας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</p:txBody>
      </p:sp>
      <p:sp>
        <p:nvSpPr>
          <p:cNvPr id="27" name="Shape 19">
            <a:extLst>
              <a:ext uri="{FF2B5EF4-FFF2-40B4-BE49-F238E27FC236}">
                <a16:creationId xmlns:a16="http://schemas.microsoft.com/office/drawing/2014/main" id="{99D23E4D-759D-70F0-90AF-7A25AB4AFD4A}"/>
              </a:ext>
            </a:extLst>
          </p:cNvPr>
          <p:cNvSpPr/>
          <p:nvPr/>
        </p:nvSpPr>
        <p:spPr>
          <a:xfrm>
            <a:off x="8169113" y="2362659"/>
            <a:ext cx="3621024" cy="2509081"/>
          </a:xfrm>
          <a:prstGeom prst="roundRect">
            <a:avLst>
              <a:gd name="adj" fmla="val 5233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29" name="Image 6" descr="/tmp/assets/icon_04.png">
            <a:extLst>
              <a:ext uri="{FF2B5EF4-FFF2-40B4-BE49-F238E27FC236}">
                <a16:creationId xmlns:a16="http://schemas.microsoft.com/office/drawing/2014/main" id="{6A7B5C07-B8BA-9143-B20B-AB073B506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158" y="3158911"/>
            <a:ext cx="638708" cy="638708"/>
          </a:xfrm>
          <a:prstGeom prst="rect">
            <a:avLst/>
          </a:prstGeom>
        </p:spPr>
      </p:pic>
      <p:sp>
        <p:nvSpPr>
          <p:cNvPr id="30" name="Text 21">
            <a:extLst>
              <a:ext uri="{FF2B5EF4-FFF2-40B4-BE49-F238E27FC236}">
                <a16:creationId xmlns:a16="http://schemas.microsoft.com/office/drawing/2014/main" id="{85FD170E-D8CB-CFED-350B-FAE21980536B}"/>
              </a:ext>
            </a:extLst>
          </p:cNvPr>
          <p:cNvSpPr/>
          <p:nvPr/>
        </p:nvSpPr>
        <p:spPr>
          <a:xfrm>
            <a:off x="8927754" y="2941566"/>
            <a:ext cx="2921346" cy="13270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Μία επιχείρηση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μπορεί να χρησιμοποιεί την επαγγελματική ασφάλιση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ως εργαλείο προσέλκυσης και διατήρησης εργαζομένων,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προσφέροντας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πρόσθετες παροχές </a:t>
            </a:r>
            <a:r>
              <a:rPr lang="el-GR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σε ένα πιο καθαρό και εποπτευόμενο πλαίσιο.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C6D5AB-18F1-61DD-33AA-DB76B9AAADA1}"/>
              </a:ext>
            </a:extLst>
          </p:cNvPr>
          <p:cNvSpPr txBox="1"/>
          <p:nvPr/>
        </p:nvSpPr>
        <p:spPr>
          <a:xfrm>
            <a:off x="510276" y="154562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134A86"/>
                </a:solidFill>
              </a:rPr>
              <a:t>Παραδείγματα πρακτικού οφέλους </a:t>
            </a:r>
            <a:endParaRPr lang="en-US" sz="2400" b="1" dirty="0">
              <a:solidFill>
                <a:srgbClr val="134A86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ADE6CC-6480-FD8D-B95B-A7653C82F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35" name="Text 1">
            <a:extLst>
              <a:ext uri="{FF2B5EF4-FFF2-40B4-BE49-F238E27FC236}">
                <a16:creationId xmlns:a16="http://schemas.microsoft.com/office/drawing/2014/main" id="{4907273B-F944-69F5-138B-27B5C42E6D58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7" name="Text 2">
            <a:extLst>
              <a:ext uri="{FF2B5EF4-FFF2-40B4-BE49-F238E27FC236}">
                <a16:creationId xmlns:a16="http://schemas.microsoft.com/office/drawing/2014/main" id="{653C5602-1F8D-3076-75C9-E23E3ECF717B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9" name="Google Shape;487;p19">
            <a:extLst>
              <a:ext uri="{FF2B5EF4-FFF2-40B4-BE49-F238E27FC236}">
                <a16:creationId xmlns:a16="http://schemas.microsoft.com/office/drawing/2014/main" id="{A1456F4F-D4B8-5E30-4F81-FE9F40E521D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88;p19">
            <a:extLst>
              <a:ext uri="{FF2B5EF4-FFF2-40B4-BE49-F238E27FC236}">
                <a16:creationId xmlns:a16="http://schemas.microsoft.com/office/drawing/2014/main" id="{4136898D-7FF6-8A1A-300E-350F316816E2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3" name="Google Shape;490;p19">
            <a:extLst>
              <a:ext uri="{FF2B5EF4-FFF2-40B4-BE49-F238E27FC236}">
                <a16:creationId xmlns:a16="http://schemas.microsoft.com/office/drawing/2014/main" id="{D80580BA-DD96-F332-EC07-9469D9E6B8BA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28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8489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48640" y="950976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24366" y="60281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Οφέλη για τους ασφαλισμένους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808529" y="1581913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Shape 6"/>
          <p:cNvSpPr/>
          <p:nvPr/>
        </p:nvSpPr>
        <p:spPr>
          <a:xfrm>
            <a:off x="1064561" y="1837945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0" name="Image 1" descr="/tmp/assets/icon_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87" y="2017091"/>
            <a:ext cx="694259" cy="69425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000221" y="2020825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Ενίσχυση συνταξιοδοτικού εισοδήματος</a:t>
            </a: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1082849" y="2697481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13" name="Shape 9"/>
          <p:cNvSpPr/>
          <p:nvPr/>
        </p:nvSpPr>
        <p:spPr>
          <a:xfrm>
            <a:off x="4417361" y="1581913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Shape 10"/>
          <p:cNvSpPr/>
          <p:nvPr/>
        </p:nvSpPr>
        <p:spPr>
          <a:xfrm>
            <a:off x="4673393" y="1837945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5" name="Image 2" descr="/tmp/assets/icon_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682" y="2074928"/>
            <a:ext cx="727710" cy="7277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619797" y="1760221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Ευκολότερη πρόσβαση σε συμπληρωματική συνταξιοδοτική προστασία</a:t>
            </a:r>
          </a:p>
        </p:txBody>
      </p:sp>
      <p:sp>
        <p:nvSpPr>
          <p:cNvPr id="17" name="Text 12"/>
          <p:cNvSpPr/>
          <p:nvPr/>
        </p:nvSpPr>
        <p:spPr>
          <a:xfrm>
            <a:off x="4691681" y="2697481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18" name="Shape 13"/>
          <p:cNvSpPr/>
          <p:nvPr/>
        </p:nvSpPr>
        <p:spPr>
          <a:xfrm>
            <a:off x="8007905" y="1604106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Shape 14"/>
          <p:cNvSpPr/>
          <p:nvPr/>
        </p:nvSpPr>
        <p:spPr>
          <a:xfrm>
            <a:off x="8282225" y="1837945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20" name="Image 3" descr="/tmp/assets/icon_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163" y="2020826"/>
            <a:ext cx="699668" cy="69966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196625" y="1828801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Προστασία και </a:t>
            </a:r>
            <a:r>
              <a:rPr lang="el-GR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φορητότητα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κατοχυρωμένων δικαιωμάτων</a:t>
            </a:r>
          </a:p>
        </p:txBody>
      </p:sp>
      <p:sp>
        <p:nvSpPr>
          <p:cNvPr id="22" name="Text 16"/>
          <p:cNvSpPr/>
          <p:nvPr/>
        </p:nvSpPr>
        <p:spPr>
          <a:xfrm>
            <a:off x="8300513" y="2697481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23" name="Shape 17"/>
          <p:cNvSpPr/>
          <p:nvPr/>
        </p:nvSpPr>
        <p:spPr>
          <a:xfrm>
            <a:off x="808529" y="3739897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4" name="Shape 18"/>
          <p:cNvSpPr/>
          <p:nvPr/>
        </p:nvSpPr>
        <p:spPr>
          <a:xfrm>
            <a:off x="1064561" y="3995929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25" name="Image 4" descr="/tmp/assets/icon_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87" y="4143605"/>
            <a:ext cx="777240" cy="77724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2028110" y="3918205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προστασίας ελευθέρων επαγγελματιών </a:t>
            </a:r>
          </a:p>
        </p:txBody>
      </p:sp>
      <p:sp>
        <p:nvSpPr>
          <p:cNvPr id="27" name="Text 20"/>
          <p:cNvSpPr/>
          <p:nvPr/>
        </p:nvSpPr>
        <p:spPr>
          <a:xfrm>
            <a:off x="1082849" y="4855465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28" name="Shape 21"/>
          <p:cNvSpPr/>
          <p:nvPr/>
        </p:nvSpPr>
        <p:spPr>
          <a:xfrm>
            <a:off x="4417361" y="3739897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Shape 22"/>
          <p:cNvSpPr/>
          <p:nvPr/>
        </p:nvSpPr>
        <p:spPr>
          <a:xfrm>
            <a:off x="4673393" y="3995929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30" name="Image 5" descr="/tmp/assets/icon_1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833" y="4180181"/>
            <a:ext cx="704088" cy="704088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5577278" y="3806019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Περισσότερη διαφάνεια και καλύτερη ενημέρωση για την πορεία της επένδυσής τους.</a:t>
            </a:r>
          </a:p>
        </p:txBody>
      </p:sp>
      <p:sp>
        <p:nvSpPr>
          <p:cNvPr id="32" name="Text 24"/>
          <p:cNvSpPr/>
          <p:nvPr/>
        </p:nvSpPr>
        <p:spPr>
          <a:xfrm>
            <a:off x="4691681" y="4855465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33" name="Shape 25"/>
          <p:cNvSpPr/>
          <p:nvPr/>
        </p:nvSpPr>
        <p:spPr>
          <a:xfrm>
            <a:off x="8026193" y="3739897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4" name="Shape 26"/>
          <p:cNvSpPr/>
          <p:nvPr/>
        </p:nvSpPr>
        <p:spPr>
          <a:xfrm>
            <a:off x="8282225" y="3995929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35" name="Image 6" descr="/tmp/assets/icon_2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134" y="4051746"/>
            <a:ext cx="760323" cy="977455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9118947" y="3822669"/>
            <a:ext cx="2228295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πρόσθετων παροχών, όπως προγράμματα υγείας</a:t>
            </a:r>
            <a:r>
              <a:rPr lang="en-US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προστασία μελών οικογενείας.</a:t>
            </a:r>
          </a:p>
        </p:txBody>
      </p:sp>
      <p:sp>
        <p:nvSpPr>
          <p:cNvPr id="37" name="Text 28"/>
          <p:cNvSpPr/>
          <p:nvPr/>
        </p:nvSpPr>
        <p:spPr>
          <a:xfrm>
            <a:off x="8300513" y="4855465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D90A4F-AC4E-2D69-51E0-40F44B88CD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43" name="Text 1">
            <a:extLst>
              <a:ext uri="{FF2B5EF4-FFF2-40B4-BE49-F238E27FC236}">
                <a16:creationId xmlns:a16="http://schemas.microsoft.com/office/drawing/2014/main" id="{D7D4C365-0D45-1D08-9856-965CB90FDAF8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72CEAA0A-A506-8068-1BC1-FD3B80A27478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47" name="Google Shape;487;p19">
            <a:extLst>
              <a:ext uri="{FF2B5EF4-FFF2-40B4-BE49-F238E27FC236}">
                <a16:creationId xmlns:a16="http://schemas.microsoft.com/office/drawing/2014/main" id="{BA19BA71-63A7-D321-BC27-459AC1F739B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88;p19">
            <a:extLst>
              <a:ext uri="{FF2B5EF4-FFF2-40B4-BE49-F238E27FC236}">
                <a16:creationId xmlns:a16="http://schemas.microsoft.com/office/drawing/2014/main" id="{64F8246C-019B-AFD4-57A8-2A37C42941BA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1" name="Google Shape;490;p19">
            <a:extLst>
              <a:ext uri="{FF2B5EF4-FFF2-40B4-BE49-F238E27FC236}">
                <a16:creationId xmlns:a16="http://schemas.microsoft.com/office/drawing/2014/main" id="{8F9D96B6-8E59-7BF8-3F78-4A8AD12A5D32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29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2197579" y="2312818"/>
            <a:ext cx="7751964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Ενίσχυση του </a:t>
            </a:r>
            <a:r>
              <a:rPr lang="en-US" sz="40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δεύτερου</a:t>
            </a:r>
            <a:r>
              <a:rPr lang="en-US" sz="4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</a:t>
            </a:r>
            <a:r>
              <a:rPr lang="en-US" sz="40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υλών</a:t>
            </a:r>
            <a:r>
              <a:rPr lang="en-US" sz="4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l-GR" sz="4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ασφάλισης.</a:t>
            </a:r>
            <a:endParaRPr lang="en-US" sz="4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58445" y="3652286"/>
            <a:ext cx="9588398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Ένα 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σύγχρονο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και 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ανταγωνιστικό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πλαίσιο </a:t>
            </a:r>
            <a:endParaRPr lang="el-GR" sz="2800" dirty="0">
              <a:solidFill>
                <a:srgbClr val="00B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en-US" sz="2800" b="1" u="sng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</a:t>
            </a:r>
            <a:r>
              <a:rPr lang="en-US" sz="2800" b="1" u="sng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πληρωματικής 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συνταξιοδοτικής αποταμίευσης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04121F-3BF5-4D90-8A20-F040A0009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19" name="Text 1">
            <a:extLst>
              <a:ext uri="{FF2B5EF4-FFF2-40B4-BE49-F238E27FC236}">
                <a16:creationId xmlns:a16="http://schemas.microsoft.com/office/drawing/2014/main" id="{9808CA19-7D46-53FD-E30C-5E5D20E81672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1078A1BF-6A93-76D2-28ED-2AF340184E31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3" name="Google Shape;487;p19">
            <a:extLst>
              <a:ext uri="{FF2B5EF4-FFF2-40B4-BE49-F238E27FC236}">
                <a16:creationId xmlns:a16="http://schemas.microsoft.com/office/drawing/2014/main" id="{6861A142-9C8A-68D0-4ECD-419A6E68A7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88;p19">
            <a:extLst>
              <a:ext uri="{FF2B5EF4-FFF2-40B4-BE49-F238E27FC236}">
                <a16:creationId xmlns:a16="http://schemas.microsoft.com/office/drawing/2014/main" id="{7CD87903-7FE9-A19C-A45B-7A8F7D676453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7" name="Google Shape;490;p19">
            <a:extLst>
              <a:ext uri="{FF2B5EF4-FFF2-40B4-BE49-F238E27FC236}">
                <a16:creationId xmlns:a16="http://schemas.microsoft.com/office/drawing/2014/main" id="{197252DA-E182-743C-A7DF-13A750B0825F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3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429DFFE3-A0DC-7AE7-CC83-F108E3E09BB4}"/>
              </a:ext>
            </a:extLst>
          </p:cNvPr>
          <p:cNvSpPr/>
          <p:nvPr/>
        </p:nvSpPr>
        <p:spPr>
          <a:xfrm>
            <a:off x="707571" y="91145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Τι επιδιώκει το </a:t>
            </a:r>
            <a:r>
              <a:rPr lang="en-US" sz="4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σχέδιο</a:t>
            </a:r>
            <a:r>
              <a:rPr lang="en-US" sz="4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νόμου</a:t>
            </a:r>
            <a:r>
              <a:rPr lang="el-GR" sz="4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</a:t>
            </a:r>
            <a:endParaRPr lang="en-US" sz="4400" b="1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9C4FD-6E7B-E46C-EF97-0623CE73D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297" y="2409643"/>
            <a:ext cx="959698" cy="629309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B395B1EA-DE76-7F60-36EF-A8438B557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907" y="2730974"/>
            <a:ext cx="1326117" cy="13261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411480" y="76581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48640" y="613211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Οφέλη για τις επιχειρήσεις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822959" y="1677009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Shape 6"/>
          <p:cNvSpPr/>
          <p:nvPr/>
        </p:nvSpPr>
        <p:spPr>
          <a:xfrm>
            <a:off x="1078991" y="1933041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0" name="Image 1" descr="/tmp/assets/icon_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2281884"/>
            <a:ext cx="656997" cy="65699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993391" y="2080717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Κίνητρο προσέλκυσης και διατήρησης εργαζομένων</a:t>
            </a:r>
          </a:p>
        </p:txBody>
      </p:sp>
      <p:sp>
        <p:nvSpPr>
          <p:cNvPr id="12" name="Text 8"/>
          <p:cNvSpPr/>
          <p:nvPr/>
        </p:nvSpPr>
        <p:spPr>
          <a:xfrm>
            <a:off x="1097279" y="2792577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13" name="Shape 9"/>
          <p:cNvSpPr/>
          <p:nvPr/>
        </p:nvSpPr>
        <p:spPr>
          <a:xfrm>
            <a:off x="4431791" y="1677009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Shape 10"/>
          <p:cNvSpPr/>
          <p:nvPr/>
        </p:nvSpPr>
        <p:spPr>
          <a:xfrm>
            <a:off x="4687823" y="1933041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5" name="Image 2" descr="/tmp/assets/icon_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263" y="2313202"/>
            <a:ext cx="711861" cy="71186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757518" y="1929993"/>
            <a:ext cx="1962912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εργοδοτικής παροχής μέσω συλλογικής σύμβασης</a:t>
            </a:r>
          </a:p>
        </p:txBody>
      </p:sp>
      <p:sp>
        <p:nvSpPr>
          <p:cNvPr id="17" name="Text 12"/>
          <p:cNvSpPr/>
          <p:nvPr/>
        </p:nvSpPr>
        <p:spPr>
          <a:xfrm>
            <a:off x="4706111" y="2792577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18" name="Shape 13"/>
          <p:cNvSpPr/>
          <p:nvPr/>
        </p:nvSpPr>
        <p:spPr>
          <a:xfrm>
            <a:off x="8040623" y="1677009"/>
            <a:ext cx="3334512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Shape 14"/>
          <p:cNvSpPr/>
          <p:nvPr/>
        </p:nvSpPr>
        <p:spPr>
          <a:xfrm>
            <a:off x="8296655" y="1933041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20" name="Image 3" descr="/tmp/assets/icon_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562" y="2211018"/>
            <a:ext cx="800595" cy="685229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179889" y="2074773"/>
            <a:ext cx="2037436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Ενίσχυση </a:t>
            </a:r>
            <a:r>
              <a:rPr lang="el-GR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employer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branding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και εταιρικής κοινωνικής ευθύνης</a:t>
            </a:r>
          </a:p>
        </p:txBody>
      </p:sp>
      <p:sp>
        <p:nvSpPr>
          <p:cNvPr id="22" name="Text 16"/>
          <p:cNvSpPr/>
          <p:nvPr/>
        </p:nvSpPr>
        <p:spPr>
          <a:xfrm>
            <a:off x="8314943" y="2792577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23" name="Shape 17"/>
          <p:cNvSpPr/>
          <p:nvPr/>
        </p:nvSpPr>
        <p:spPr>
          <a:xfrm>
            <a:off x="1524731" y="3841910"/>
            <a:ext cx="4300728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4" name="Shape 18"/>
          <p:cNvSpPr/>
          <p:nvPr/>
        </p:nvSpPr>
        <p:spPr>
          <a:xfrm>
            <a:off x="1478219" y="4223613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25" name="Image 4" descr="/tmp/assets/icon_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809" y="4324242"/>
            <a:ext cx="748437" cy="748437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2689503" y="4119571"/>
            <a:ext cx="2613283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Δυνατότητα διαχείρισης επενδυτικών κεφαλαίων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κεφαλαιακής – επενδυτικής ενίσχυσης.</a:t>
            </a:r>
          </a:p>
        </p:txBody>
      </p:sp>
      <p:sp>
        <p:nvSpPr>
          <p:cNvPr id="27" name="Text 20"/>
          <p:cNvSpPr/>
          <p:nvPr/>
        </p:nvSpPr>
        <p:spPr>
          <a:xfrm>
            <a:off x="1097279" y="4950561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28" name="Shape 21"/>
          <p:cNvSpPr/>
          <p:nvPr/>
        </p:nvSpPr>
        <p:spPr>
          <a:xfrm>
            <a:off x="6164579" y="3816985"/>
            <a:ext cx="4300728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30" name="Image 5" descr="/tmp/assets/icon_2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051" y="4296359"/>
            <a:ext cx="711861" cy="711861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7223912" y="3986149"/>
            <a:ext cx="3107343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Πιο λειτουργικό πλαίσιο για μικρότερες επιχειρήσεις που μέχρι σήμερα δυσκολεύονταν να αξιοποιήσουν την επαγγελματική ασφάλιση.</a:t>
            </a:r>
          </a:p>
        </p:txBody>
      </p:sp>
      <p:sp>
        <p:nvSpPr>
          <p:cNvPr id="32" name="Text 24"/>
          <p:cNvSpPr/>
          <p:nvPr/>
        </p:nvSpPr>
        <p:spPr>
          <a:xfrm>
            <a:off x="4706111" y="4950561"/>
            <a:ext cx="2785872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6762A8A-A475-F66C-F4F1-BA86AE5C4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36" name="Text 1">
            <a:extLst>
              <a:ext uri="{FF2B5EF4-FFF2-40B4-BE49-F238E27FC236}">
                <a16:creationId xmlns:a16="http://schemas.microsoft.com/office/drawing/2014/main" id="{81FA5239-AEC7-D60C-7A60-043037A9EACA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9F98D553-2B2C-A5CE-88C1-54B5F5CF5CA1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40" name="Google Shape;487;p19">
            <a:extLst>
              <a:ext uri="{FF2B5EF4-FFF2-40B4-BE49-F238E27FC236}">
                <a16:creationId xmlns:a16="http://schemas.microsoft.com/office/drawing/2014/main" id="{CD274664-9D24-6FBE-1D8C-CFC3B6B2FCB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88;p19">
            <a:extLst>
              <a:ext uri="{FF2B5EF4-FFF2-40B4-BE49-F238E27FC236}">
                <a16:creationId xmlns:a16="http://schemas.microsoft.com/office/drawing/2014/main" id="{0CDED968-C74C-1FBD-435B-2D80F84C23B1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4" name="Google Shape;490;p19">
            <a:extLst>
              <a:ext uri="{FF2B5EF4-FFF2-40B4-BE49-F238E27FC236}">
                <a16:creationId xmlns:a16="http://schemas.microsoft.com/office/drawing/2014/main" id="{667B8442-D62B-CF32-8599-30611B637070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30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48640" y="950976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48640" y="639923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Οφέλη για την εθνική οικονομία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822960" y="1846383"/>
            <a:ext cx="5138928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Shape 6"/>
          <p:cNvSpPr/>
          <p:nvPr/>
        </p:nvSpPr>
        <p:spPr>
          <a:xfrm>
            <a:off x="1078992" y="2102415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0" name="Image 1" descr="/tmp/assets/icon_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" y="2314936"/>
            <a:ext cx="690525" cy="6905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964588" y="2261267"/>
            <a:ext cx="3921631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Συσσώρευση επενδυτικών κεφαλαίων και διοχέτευση ρευστότητας στην οικονομία και αποτροπή φυγής κεφαλαίων </a:t>
            </a:r>
          </a:p>
        </p:txBody>
      </p:sp>
      <p:sp>
        <p:nvSpPr>
          <p:cNvPr id="12" name="Text 8"/>
          <p:cNvSpPr/>
          <p:nvPr/>
        </p:nvSpPr>
        <p:spPr>
          <a:xfrm>
            <a:off x="1097280" y="2961951"/>
            <a:ext cx="4590288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13" name="Shape 9"/>
          <p:cNvSpPr/>
          <p:nvPr/>
        </p:nvSpPr>
        <p:spPr>
          <a:xfrm>
            <a:off x="6245352" y="1818951"/>
            <a:ext cx="5138928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Shape 10"/>
          <p:cNvSpPr/>
          <p:nvPr/>
        </p:nvSpPr>
        <p:spPr>
          <a:xfrm>
            <a:off x="6492240" y="2102415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5" name="Image 2" descr="/tmp/assets/icon_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878" y="2297158"/>
            <a:ext cx="696798" cy="69679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450328" y="2353875"/>
            <a:ext cx="3767328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Ενίσχυση της μακροπρόθεσμης αποταμίευσης των νοικοκυριών</a:t>
            </a:r>
          </a:p>
        </p:txBody>
      </p:sp>
      <p:sp>
        <p:nvSpPr>
          <p:cNvPr id="17" name="Text 12"/>
          <p:cNvSpPr/>
          <p:nvPr/>
        </p:nvSpPr>
        <p:spPr>
          <a:xfrm>
            <a:off x="6510528" y="2961951"/>
            <a:ext cx="4590288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18" name="Shape 13"/>
          <p:cNvSpPr/>
          <p:nvPr/>
        </p:nvSpPr>
        <p:spPr>
          <a:xfrm>
            <a:off x="822960" y="4004367"/>
            <a:ext cx="5138928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Shape 14"/>
          <p:cNvSpPr/>
          <p:nvPr/>
        </p:nvSpPr>
        <p:spPr>
          <a:xfrm>
            <a:off x="1078992" y="4260399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20" name="Image 3" descr="/tmp/assets/icon_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949" y="4507287"/>
            <a:ext cx="630937" cy="630937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983562" y="4507287"/>
            <a:ext cx="3767328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Δημιουργία νέων θέσεων εργασίας στον χρηματοοικονομικό κλάδο</a:t>
            </a:r>
          </a:p>
        </p:txBody>
      </p:sp>
      <p:sp>
        <p:nvSpPr>
          <p:cNvPr id="22" name="Text 16"/>
          <p:cNvSpPr/>
          <p:nvPr/>
        </p:nvSpPr>
        <p:spPr>
          <a:xfrm>
            <a:off x="1097280" y="5119935"/>
            <a:ext cx="4590288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sp>
        <p:nvSpPr>
          <p:cNvPr id="23" name="Shape 17"/>
          <p:cNvSpPr/>
          <p:nvPr/>
        </p:nvSpPr>
        <p:spPr>
          <a:xfrm>
            <a:off x="6236208" y="4004367"/>
            <a:ext cx="5138928" cy="1938528"/>
          </a:xfrm>
          <a:prstGeom prst="roundRect">
            <a:avLst>
              <a:gd name="adj" fmla="val 4717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4" name="Shape 18"/>
          <p:cNvSpPr/>
          <p:nvPr/>
        </p:nvSpPr>
        <p:spPr>
          <a:xfrm>
            <a:off x="6492240" y="4260399"/>
            <a:ext cx="777240" cy="77724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25" name="Image 4" descr="/tmp/assets/icon_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303" y="4352182"/>
            <a:ext cx="685114" cy="685114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270852" y="4107657"/>
            <a:ext cx="4250588" cy="1435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Αξιοποίηση της επαγγελματικής ασφάλισης ως εργαλείου μακροπρόθεσμης αποταμίευσης, επένδυσης και ενίσχυσης της συνταξιοδοτικής επάρκειας</a:t>
            </a:r>
          </a:p>
        </p:txBody>
      </p:sp>
      <p:sp>
        <p:nvSpPr>
          <p:cNvPr id="27" name="Text 20"/>
          <p:cNvSpPr/>
          <p:nvPr/>
        </p:nvSpPr>
        <p:spPr>
          <a:xfrm>
            <a:off x="6510528" y="5119935"/>
            <a:ext cx="4590288" cy="704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2000"/>
              </a:lnSpc>
              <a:buNone/>
            </a:pPr>
            <a:endParaRPr lang="en-US" sz="118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43C0431-E535-14F6-F951-03BDBE136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31" name="Text 1">
            <a:extLst>
              <a:ext uri="{FF2B5EF4-FFF2-40B4-BE49-F238E27FC236}">
                <a16:creationId xmlns:a16="http://schemas.microsoft.com/office/drawing/2014/main" id="{77950C1B-A5C1-3A01-AB7F-581EF04E566D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676AF0DA-201A-C0BB-C37A-7198BCF25315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5" name="Google Shape;487;p19">
            <a:extLst>
              <a:ext uri="{FF2B5EF4-FFF2-40B4-BE49-F238E27FC236}">
                <a16:creationId xmlns:a16="http://schemas.microsoft.com/office/drawing/2014/main" id="{94D6B3F6-3F85-780B-EBC1-ED547394849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488;p19">
            <a:extLst>
              <a:ext uri="{FF2B5EF4-FFF2-40B4-BE49-F238E27FC236}">
                <a16:creationId xmlns:a16="http://schemas.microsoft.com/office/drawing/2014/main" id="{9D200C02-465E-64AD-AAA9-D5F4C44CCD4A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9" name="Google Shape;490;p19">
            <a:extLst>
              <a:ext uri="{FF2B5EF4-FFF2-40B4-BE49-F238E27FC236}">
                <a16:creationId xmlns:a16="http://schemas.microsoft.com/office/drawing/2014/main" id="{111D3437-9958-3B59-2613-E4EF9A3CE6A1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31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8">
            <a:extLst>
              <a:ext uri="{FF2B5EF4-FFF2-40B4-BE49-F238E27FC236}">
                <a16:creationId xmlns:a16="http://schemas.microsoft.com/office/drawing/2014/main" id="{61051F1D-4D68-6475-0E27-FA5D8051CFE9}"/>
              </a:ext>
            </a:extLst>
          </p:cNvPr>
          <p:cNvSpPr/>
          <p:nvPr/>
        </p:nvSpPr>
        <p:spPr>
          <a:xfrm>
            <a:off x="8302752" y="1517904"/>
            <a:ext cx="3456432" cy="3822192"/>
          </a:xfrm>
          <a:prstGeom prst="roundRect">
            <a:avLst>
              <a:gd name="adj" fmla="val 2646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24366" y="61927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Συμπερασματικά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822960" y="1517904"/>
            <a:ext cx="3456432" cy="3822192"/>
          </a:xfrm>
          <a:prstGeom prst="roundRect">
            <a:avLst>
              <a:gd name="adj" fmla="val 2646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5"/>
          <p:cNvSpPr/>
          <p:nvPr/>
        </p:nvSpPr>
        <p:spPr>
          <a:xfrm>
            <a:off x="2025396" y="2167128"/>
            <a:ext cx="1051560" cy="105156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9" name="Image 1" descr="/tmp/assets/icon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240" y="1648206"/>
            <a:ext cx="976884" cy="84124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31824" y="2883916"/>
            <a:ext cx="2816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769366" y="2617517"/>
            <a:ext cx="3555746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5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μεταρρύθμιση φέρνει μία </a:t>
            </a:r>
            <a:r>
              <a:rPr lang="el-GR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στοχευμένη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βελτίωση του υφιστάμενου πλαισίου επαγγελματικής ασφάλισης στην Ελλάδα, ώστε να την καταστήσει πιο </a:t>
            </a:r>
            <a:r>
              <a:rPr lang="el-GR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προσβάσιμη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αξιόπιστη και πιο χρήσιμη για επιχειρήσεις και τους </a:t>
            </a:r>
            <a:r>
              <a:rPr lang="el-GR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εργαζόμενούς</a:t>
            </a: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τους.</a:t>
            </a:r>
          </a:p>
        </p:txBody>
      </p:sp>
      <p:sp>
        <p:nvSpPr>
          <p:cNvPr id="12" name="Shape 8"/>
          <p:cNvSpPr/>
          <p:nvPr/>
        </p:nvSpPr>
        <p:spPr>
          <a:xfrm>
            <a:off x="4633976" y="1499616"/>
            <a:ext cx="3456432" cy="3822192"/>
          </a:xfrm>
          <a:prstGeom prst="roundRect">
            <a:avLst>
              <a:gd name="adj" fmla="val 2646"/>
            </a:avLst>
          </a:prstGeom>
          <a:solidFill>
            <a:srgbClr val="F1F5F9"/>
          </a:solidFill>
          <a:ln w="12700">
            <a:solidFill>
              <a:srgbClr val="E2E8E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Shape 9"/>
          <p:cNvSpPr/>
          <p:nvPr/>
        </p:nvSpPr>
        <p:spPr>
          <a:xfrm>
            <a:off x="5792724" y="2103120"/>
            <a:ext cx="1051560" cy="1051560"/>
          </a:xfrm>
          <a:prstGeom prst="ellipse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4" name="Image 2" descr="/tmp/assets/icon_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620" y="1591056"/>
            <a:ext cx="1121664" cy="93268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899152" y="2944368"/>
            <a:ext cx="2816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4617720" y="2738628"/>
            <a:ext cx="3346704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5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 είναι να ανοίξουν περισσότερες δυνατότητες σήμερα, για καλύτερη προστασία και καλύτερη συνταξιοδοτική προοπτική στα επόμενα χρόνια.</a:t>
            </a:r>
          </a:p>
        </p:txBody>
      </p:sp>
      <p:sp>
        <p:nvSpPr>
          <p:cNvPr id="20" name="Text 14"/>
          <p:cNvSpPr/>
          <p:nvPr/>
        </p:nvSpPr>
        <p:spPr>
          <a:xfrm>
            <a:off x="8716391" y="2926080"/>
            <a:ext cx="2816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21" name="Text 15"/>
          <p:cNvSpPr/>
          <p:nvPr/>
        </p:nvSpPr>
        <p:spPr>
          <a:xfrm>
            <a:off x="8321040" y="2766060"/>
            <a:ext cx="3456432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5000"/>
              </a:lnSpc>
              <a:buNone/>
            </a:pPr>
            <a:r>
              <a:rPr lang="el-GR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Ενισχύουμε σταθερά τον πρώτο πυλώνα, βελτιώνουμε τον δεύτερο πυλώνα και δίνουμε σε εργαζόμενους και εργοδότες τη δυνατότητα, εφόσον το επιθυμούν, να χτίσουν πρόσθετη προστασία για το μέλλον.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38A479-AA7E-B5D1-FD41-BCB6A475A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4" name="Text 1">
            <a:extLst>
              <a:ext uri="{FF2B5EF4-FFF2-40B4-BE49-F238E27FC236}">
                <a16:creationId xmlns:a16="http://schemas.microsoft.com/office/drawing/2014/main" id="{4D956C3B-8C76-3B00-9058-85D0D757E155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50CCAB69-62DD-7596-5549-E757B6D76A17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8" name="Google Shape;487;p19">
            <a:extLst>
              <a:ext uri="{FF2B5EF4-FFF2-40B4-BE49-F238E27FC236}">
                <a16:creationId xmlns:a16="http://schemas.microsoft.com/office/drawing/2014/main" id="{8AB26617-6078-3EF9-415A-8D06B74A21E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488;p19">
            <a:extLst>
              <a:ext uri="{FF2B5EF4-FFF2-40B4-BE49-F238E27FC236}">
                <a16:creationId xmlns:a16="http://schemas.microsoft.com/office/drawing/2014/main" id="{1EBCF597-EB60-BC74-D952-1B2BB024843F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2" name="Google Shape;490;p19">
            <a:extLst>
              <a:ext uri="{FF2B5EF4-FFF2-40B4-BE49-F238E27FC236}">
                <a16:creationId xmlns:a16="http://schemas.microsoft.com/office/drawing/2014/main" id="{AA89B73B-1E0C-CC30-ED89-2887529DE195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32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7" name="object 57">
            <a:extLst>
              <a:ext uri="{FF2B5EF4-FFF2-40B4-BE49-F238E27FC236}">
                <a16:creationId xmlns:a16="http://schemas.microsoft.com/office/drawing/2014/main" id="{9460F079-EFF9-B6BE-BCA1-436CF412523A}"/>
              </a:ext>
            </a:extLst>
          </p:cNvPr>
          <p:cNvGrpSpPr/>
          <p:nvPr/>
        </p:nvGrpSpPr>
        <p:grpSpPr>
          <a:xfrm>
            <a:off x="9620123" y="1742802"/>
            <a:ext cx="821690" cy="821690"/>
            <a:chOff x="15722885" y="5230738"/>
            <a:chExt cx="821690" cy="821690"/>
          </a:xfrm>
        </p:grpSpPr>
        <p:sp>
          <p:nvSpPr>
            <p:cNvPr id="38" name="object 58">
              <a:extLst>
                <a:ext uri="{FF2B5EF4-FFF2-40B4-BE49-F238E27FC236}">
                  <a16:creationId xmlns:a16="http://schemas.microsoft.com/office/drawing/2014/main" id="{B4EEDA48-1EF6-C24E-71B4-47F06BC8E2F9}"/>
                </a:ext>
              </a:extLst>
            </p:cNvPr>
            <p:cNvSpPr/>
            <p:nvPr/>
          </p:nvSpPr>
          <p:spPr>
            <a:xfrm>
              <a:off x="15722880" y="5230742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90" h="821689">
                  <a:moveTo>
                    <a:pt x="752944" y="94132"/>
                  </a:moveTo>
                  <a:lnTo>
                    <a:pt x="748398" y="79438"/>
                  </a:lnTo>
                  <a:lnTo>
                    <a:pt x="737158" y="70459"/>
                  </a:lnTo>
                  <a:lnTo>
                    <a:pt x="722871" y="68783"/>
                  </a:lnTo>
                  <a:lnTo>
                    <a:pt x="709168" y="75984"/>
                  </a:lnTo>
                  <a:lnTo>
                    <a:pt x="681901" y="103212"/>
                  </a:lnTo>
                  <a:lnTo>
                    <a:pt x="643178" y="72682"/>
                  </a:lnTo>
                  <a:lnTo>
                    <a:pt x="601319" y="47155"/>
                  </a:lnTo>
                  <a:lnTo>
                    <a:pt x="556717" y="26885"/>
                  </a:lnTo>
                  <a:lnTo>
                    <a:pt x="509803" y="12115"/>
                  </a:lnTo>
                  <a:lnTo>
                    <a:pt x="460997" y="3073"/>
                  </a:lnTo>
                  <a:lnTo>
                    <a:pt x="410705" y="0"/>
                  </a:lnTo>
                  <a:lnTo>
                    <a:pt x="362877" y="2768"/>
                  </a:lnTo>
                  <a:lnTo>
                    <a:pt x="316649" y="10871"/>
                  </a:lnTo>
                  <a:lnTo>
                    <a:pt x="272338" y="23990"/>
                  </a:lnTo>
                  <a:lnTo>
                    <a:pt x="230251" y="41808"/>
                  </a:lnTo>
                  <a:lnTo>
                    <a:pt x="190690" y="64033"/>
                  </a:lnTo>
                  <a:lnTo>
                    <a:pt x="153987" y="90347"/>
                  </a:lnTo>
                  <a:lnTo>
                    <a:pt x="120434" y="120434"/>
                  </a:lnTo>
                  <a:lnTo>
                    <a:pt x="90347" y="153987"/>
                  </a:lnTo>
                  <a:lnTo>
                    <a:pt x="64033" y="190690"/>
                  </a:lnTo>
                  <a:lnTo>
                    <a:pt x="41808" y="230251"/>
                  </a:lnTo>
                  <a:lnTo>
                    <a:pt x="23977" y="272338"/>
                  </a:lnTo>
                  <a:lnTo>
                    <a:pt x="10871" y="316649"/>
                  </a:lnTo>
                  <a:lnTo>
                    <a:pt x="2768" y="362877"/>
                  </a:lnTo>
                  <a:lnTo>
                    <a:pt x="0" y="410718"/>
                  </a:lnTo>
                  <a:lnTo>
                    <a:pt x="1104" y="440766"/>
                  </a:lnTo>
                  <a:lnTo>
                    <a:pt x="9906" y="500164"/>
                  </a:lnTo>
                  <a:lnTo>
                    <a:pt x="21247" y="536867"/>
                  </a:lnTo>
                  <a:lnTo>
                    <a:pt x="42087" y="547598"/>
                  </a:lnTo>
                  <a:lnTo>
                    <a:pt x="44526" y="547598"/>
                  </a:lnTo>
                  <a:lnTo>
                    <a:pt x="66662" y="514527"/>
                  </a:lnTo>
                  <a:lnTo>
                    <a:pt x="59982" y="488988"/>
                  </a:lnTo>
                  <a:lnTo>
                    <a:pt x="55194" y="463118"/>
                  </a:lnTo>
                  <a:lnTo>
                    <a:pt x="52298" y="436994"/>
                  </a:lnTo>
                  <a:lnTo>
                    <a:pt x="51333" y="410718"/>
                  </a:lnTo>
                  <a:lnTo>
                    <a:pt x="54622" y="362013"/>
                  </a:lnTo>
                  <a:lnTo>
                    <a:pt x="64198" y="315277"/>
                  </a:lnTo>
                  <a:lnTo>
                    <a:pt x="79616" y="270954"/>
                  </a:lnTo>
                  <a:lnTo>
                    <a:pt x="100469" y="229463"/>
                  </a:lnTo>
                  <a:lnTo>
                    <a:pt x="126314" y="191236"/>
                  </a:lnTo>
                  <a:lnTo>
                    <a:pt x="156705" y="156718"/>
                  </a:lnTo>
                  <a:lnTo>
                    <a:pt x="191236" y="126314"/>
                  </a:lnTo>
                  <a:lnTo>
                    <a:pt x="229463" y="100469"/>
                  </a:lnTo>
                  <a:lnTo>
                    <a:pt x="270954" y="79629"/>
                  </a:lnTo>
                  <a:lnTo>
                    <a:pt x="315277" y="64198"/>
                  </a:lnTo>
                  <a:lnTo>
                    <a:pt x="362013" y="54622"/>
                  </a:lnTo>
                  <a:lnTo>
                    <a:pt x="410705" y="51346"/>
                  </a:lnTo>
                  <a:lnTo>
                    <a:pt x="462762" y="55105"/>
                  </a:lnTo>
                  <a:lnTo>
                    <a:pt x="512876" y="66154"/>
                  </a:lnTo>
                  <a:lnTo>
                    <a:pt x="560463" y="84137"/>
                  </a:lnTo>
                  <a:lnTo>
                    <a:pt x="604901" y="108699"/>
                  </a:lnTo>
                  <a:lnTo>
                    <a:pt x="645591" y="139522"/>
                  </a:lnTo>
                  <a:lnTo>
                    <a:pt x="623582" y="161531"/>
                  </a:lnTo>
                  <a:lnTo>
                    <a:pt x="616394" y="175171"/>
                  </a:lnTo>
                  <a:lnTo>
                    <a:pt x="618020" y="189484"/>
                  </a:lnTo>
                  <a:lnTo>
                    <a:pt x="626973" y="200774"/>
                  </a:lnTo>
                  <a:lnTo>
                    <a:pt x="641731" y="205359"/>
                  </a:lnTo>
                  <a:lnTo>
                    <a:pt x="727290" y="205359"/>
                  </a:lnTo>
                  <a:lnTo>
                    <a:pt x="737273" y="203339"/>
                  </a:lnTo>
                  <a:lnTo>
                    <a:pt x="745426" y="197827"/>
                  </a:lnTo>
                  <a:lnTo>
                    <a:pt x="750938" y="189674"/>
                  </a:lnTo>
                  <a:lnTo>
                    <a:pt x="752944" y="179679"/>
                  </a:lnTo>
                  <a:lnTo>
                    <a:pt x="752944" y="94132"/>
                  </a:lnTo>
                  <a:close/>
                </a:path>
                <a:path w="821690" h="821689">
                  <a:moveTo>
                    <a:pt x="821423" y="410705"/>
                  </a:moveTo>
                  <a:lnTo>
                    <a:pt x="817003" y="350812"/>
                  </a:lnTo>
                  <a:lnTo>
                    <a:pt x="803833" y="292100"/>
                  </a:lnTo>
                  <a:lnTo>
                    <a:pt x="782053" y="273939"/>
                  </a:lnTo>
                  <a:lnTo>
                    <a:pt x="771842" y="274891"/>
                  </a:lnTo>
                  <a:lnTo>
                    <a:pt x="762876" y="279717"/>
                  </a:lnTo>
                  <a:lnTo>
                    <a:pt x="756666" y="287350"/>
                  </a:lnTo>
                  <a:lnTo>
                    <a:pt x="753757" y="296760"/>
                  </a:lnTo>
                  <a:lnTo>
                    <a:pt x="754722" y="306920"/>
                  </a:lnTo>
                  <a:lnTo>
                    <a:pt x="761415" y="332435"/>
                  </a:lnTo>
                  <a:lnTo>
                    <a:pt x="766216" y="358305"/>
                  </a:lnTo>
                  <a:lnTo>
                    <a:pt x="769112" y="384429"/>
                  </a:lnTo>
                  <a:lnTo>
                    <a:pt x="770077" y="410705"/>
                  </a:lnTo>
                  <a:lnTo>
                    <a:pt x="766800" y="459409"/>
                  </a:lnTo>
                  <a:lnTo>
                    <a:pt x="757224" y="506133"/>
                  </a:lnTo>
                  <a:lnTo>
                    <a:pt x="741794" y="550456"/>
                  </a:lnTo>
                  <a:lnTo>
                    <a:pt x="720940" y="591947"/>
                  </a:lnTo>
                  <a:lnTo>
                    <a:pt x="695109" y="630174"/>
                  </a:lnTo>
                  <a:lnTo>
                    <a:pt x="664705" y="664705"/>
                  </a:lnTo>
                  <a:lnTo>
                    <a:pt x="630174" y="695109"/>
                  </a:lnTo>
                  <a:lnTo>
                    <a:pt x="591947" y="720940"/>
                  </a:lnTo>
                  <a:lnTo>
                    <a:pt x="550456" y="741794"/>
                  </a:lnTo>
                  <a:lnTo>
                    <a:pt x="506133" y="757224"/>
                  </a:lnTo>
                  <a:lnTo>
                    <a:pt x="459409" y="766787"/>
                  </a:lnTo>
                  <a:lnTo>
                    <a:pt x="410705" y="770077"/>
                  </a:lnTo>
                  <a:lnTo>
                    <a:pt x="358660" y="766318"/>
                  </a:lnTo>
                  <a:lnTo>
                    <a:pt x="308546" y="755269"/>
                  </a:lnTo>
                  <a:lnTo>
                    <a:pt x="260959" y="737285"/>
                  </a:lnTo>
                  <a:lnTo>
                    <a:pt x="216522" y="712711"/>
                  </a:lnTo>
                  <a:lnTo>
                    <a:pt x="175831" y="681901"/>
                  </a:lnTo>
                  <a:lnTo>
                    <a:pt x="197840" y="659879"/>
                  </a:lnTo>
                  <a:lnTo>
                    <a:pt x="205028" y="646252"/>
                  </a:lnTo>
                  <a:lnTo>
                    <a:pt x="203390" y="631939"/>
                  </a:lnTo>
                  <a:lnTo>
                    <a:pt x="194437" y="620649"/>
                  </a:lnTo>
                  <a:lnTo>
                    <a:pt x="179679" y="616064"/>
                  </a:lnTo>
                  <a:lnTo>
                    <a:pt x="94132" y="616064"/>
                  </a:lnTo>
                  <a:lnTo>
                    <a:pt x="84150" y="618083"/>
                  </a:lnTo>
                  <a:lnTo>
                    <a:pt x="75984" y="623582"/>
                  </a:lnTo>
                  <a:lnTo>
                    <a:pt x="70472" y="631736"/>
                  </a:lnTo>
                  <a:lnTo>
                    <a:pt x="68453" y="641731"/>
                  </a:lnTo>
                  <a:lnTo>
                    <a:pt x="68453" y="727290"/>
                  </a:lnTo>
                  <a:lnTo>
                    <a:pt x="73037" y="742048"/>
                  </a:lnTo>
                  <a:lnTo>
                    <a:pt x="84328" y="750976"/>
                  </a:lnTo>
                  <a:lnTo>
                    <a:pt x="98628" y="752589"/>
                  </a:lnTo>
                  <a:lnTo>
                    <a:pt x="112242" y="745426"/>
                  </a:lnTo>
                  <a:lnTo>
                    <a:pt x="139509" y="718210"/>
                  </a:lnTo>
                  <a:lnTo>
                    <a:pt x="178231" y="748753"/>
                  </a:lnTo>
                  <a:lnTo>
                    <a:pt x="220103" y="774280"/>
                  </a:lnTo>
                  <a:lnTo>
                    <a:pt x="264693" y="794550"/>
                  </a:lnTo>
                  <a:lnTo>
                    <a:pt x="311607" y="809320"/>
                  </a:lnTo>
                  <a:lnTo>
                    <a:pt x="360426" y="818349"/>
                  </a:lnTo>
                  <a:lnTo>
                    <a:pt x="410705" y="821423"/>
                  </a:lnTo>
                  <a:lnTo>
                    <a:pt x="458546" y="818654"/>
                  </a:lnTo>
                  <a:lnTo>
                    <a:pt x="504761" y="810552"/>
                  </a:lnTo>
                  <a:lnTo>
                    <a:pt x="549084" y="797433"/>
                  </a:lnTo>
                  <a:lnTo>
                    <a:pt x="591172" y="779614"/>
                  </a:lnTo>
                  <a:lnTo>
                    <a:pt x="630720" y="757389"/>
                  </a:lnTo>
                  <a:lnTo>
                    <a:pt x="667435" y="731075"/>
                  </a:lnTo>
                  <a:lnTo>
                    <a:pt x="700989" y="700989"/>
                  </a:lnTo>
                  <a:lnTo>
                    <a:pt x="731075" y="667435"/>
                  </a:lnTo>
                  <a:lnTo>
                    <a:pt x="757389" y="630720"/>
                  </a:lnTo>
                  <a:lnTo>
                    <a:pt x="779614" y="591172"/>
                  </a:lnTo>
                  <a:lnTo>
                    <a:pt x="797433" y="549084"/>
                  </a:lnTo>
                  <a:lnTo>
                    <a:pt x="810552" y="504761"/>
                  </a:lnTo>
                  <a:lnTo>
                    <a:pt x="818654" y="458533"/>
                  </a:lnTo>
                  <a:lnTo>
                    <a:pt x="821423" y="410705"/>
                  </a:lnTo>
                  <a:close/>
                </a:path>
              </a:pathLst>
            </a:custGeom>
            <a:solidFill>
              <a:srgbClr val="134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9">
              <a:extLst>
                <a:ext uri="{FF2B5EF4-FFF2-40B4-BE49-F238E27FC236}">
                  <a16:creationId xmlns:a16="http://schemas.microsoft.com/office/drawing/2014/main" id="{A44CE6B2-4306-9B95-5ECA-8E915ED59017}"/>
                </a:ext>
              </a:extLst>
            </p:cNvPr>
            <p:cNvSpPr/>
            <p:nvPr/>
          </p:nvSpPr>
          <p:spPr>
            <a:xfrm>
              <a:off x="15928244" y="5435593"/>
              <a:ext cx="410845" cy="480695"/>
            </a:xfrm>
            <a:custGeom>
              <a:avLst/>
              <a:gdLst/>
              <a:ahLst/>
              <a:cxnLst/>
              <a:rect l="l" t="t" r="r" b="b"/>
              <a:pathLst>
                <a:path w="410844" h="480695">
                  <a:moveTo>
                    <a:pt x="208265" y="0"/>
                  </a:moveTo>
                  <a:lnTo>
                    <a:pt x="202433" y="0"/>
                  </a:lnTo>
                  <a:lnTo>
                    <a:pt x="17413" y="63003"/>
                  </a:lnTo>
                  <a:lnTo>
                    <a:pt x="10288" y="66741"/>
                  </a:lnTo>
                  <a:lnTo>
                    <a:pt x="4791" y="72339"/>
                  </a:lnTo>
                  <a:lnTo>
                    <a:pt x="1252" y="79337"/>
                  </a:lnTo>
                  <a:lnTo>
                    <a:pt x="0" y="87274"/>
                  </a:lnTo>
                  <a:lnTo>
                    <a:pt x="0" y="224830"/>
                  </a:lnTo>
                  <a:lnTo>
                    <a:pt x="10402" y="291493"/>
                  </a:lnTo>
                  <a:lnTo>
                    <a:pt x="37331" y="347742"/>
                  </a:lnTo>
                  <a:lnTo>
                    <a:pt x="74371" y="393715"/>
                  </a:lnTo>
                  <a:lnTo>
                    <a:pt x="115106" y="429554"/>
                  </a:lnTo>
                  <a:lnTo>
                    <a:pt x="153120" y="455398"/>
                  </a:lnTo>
                  <a:lnTo>
                    <a:pt x="195323" y="477660"/>
                  </a:lnTo>
                  <a:lnTo>
                    <a:pt x="201732" y="480330"/>
                  </a:lnTo>
                  <a:lnTo>
                    <a:pt x="208967" y="480330"/>
                  </a:lnTo>
                  <a:lnTo>
                    <a:pt x="257552" y="455398"/>
                  </a:lnTo>
                  <a:lnTo>
                    <a:pt x="295575" y="429554"/>
                  </a:lnTo>
                  <a:lnTo>
                    <a:pt x="336323" y="393715"/>
                  </a:lnTo>
                  <a:lnTo>
                    <a:pt x="373372" y="347742"/>
                  </a:lnTo>
                  <a:lnTo>
                    <a:pt x="384030" y="325487"/>
                  </a:lnTo>
                  <a:lnTo>
                    <a:pt x="200141" y="325487"/>
                  </a:lnTo>
                  <a:lnTo>
                    <a:pt x="186729" y="324167"/>
                  </a:lnTo>
                  <a:lnTo>
                    <a:pt x="174507" y="317435"/>
                  </a:lnTo>
                  <a:lnTo>
                    <a:pt x="114624" y="266107"/>
                  </a:lnTo>
                  <a:lnTo>
                    <a:pt x="106243" y="255400"/>
                  </a:lnTo>
                  <a:lnTo>
                    <a:pt x="102748" y="242746"/>
                  </a:lnTo>
                  <a:lnTo>
                    <a:pt x="104267" y="229707"/>
                  </a:lnTo>
                  <a:lnTo>
                    <a:pt x="110928" y="217846"/>
                  </a:lnTo>
                  <a:lnTo>
                    <a:pt x="121634" y="209494"/>
                  </a:lnTo>
                  <a:lnTo>
                    <a:pt x="134283" y="206017"/>
                  </a:lnTo>
                  <a:lnTo>
                    <a:pt x="220392" y="206017"/>
                  </a:lnTo>
                  <a:lnTo>
                    <a:pt x="264002" y="150529"/>
                  </a:lnTo>
                  <a:lnTo>
                    <a:pt x="274333" y="141729"/>
                  </a:lnTo>
                  <a:lnTo>
                    <a:pt x="286805" y="137705"/>
                  </a:lnTo>
                  <a:lnTo>
                    <a:pt x="410710" y="137705"/>
                  </a:lnTo>
                  <a:lnTo>
                    <a:pt x="410710" y="87274"/>
                  </a:lnTo>
                  <a:lnTo>
                    <a:pt x="409455" y="79337"/>
                  </a:lnTo>
                  <a:lnTo>
                    <a:pt x="405913" y="72339"/>
                  </a:lnTo>
                  <a:lnTo>
                    <a:pt x="400413" y="66741"/>
                  </a:lnTo>
                  <a:lnTo>
                    <a:pt x="393286" y="63003"/>
                  </a:lnTo>
                  <a:lnTo>
                    <a:pt x="208265" y="0"/>
                  </a:lnTo>
                  <a:close/>
                </a:path>
                <a:path w="410844" h="480695">
                  <a:moveTo>
                    <a:pt x="410710" y="137705"/>
                  </a:moveTo>
                  <a:lnTo>
                    <a:pt x="286805" y="137705"/>
                  </a:lnTo>
                  <a:lnTo>
                    <a:pt x="299877" y="138655"/>
                  </a:lnTo>
                  <a:lnTo>
                    <a:pt x="312011" y="144780"/>
                  </a:lnTo>
                  <a:lnTo>
                    <a:pt x="320852" y="155094"/>
                  </a:lnTo>
                  <a:lnTo>
                    <a:pt x="324888" y="167568"/>
                  </a:lnTo>
                  <a:lnTo>
                    <a:pt x="323932" y="180650"/>
                  </a:lnTo>
                  <a:lnTo>
                    <a:pt x="317801" y="192789"/>
                  </a:lnTo>
                  <a:lnTo>
                    <a:pt x="223710" y="312555"/>
                  </a:lnTo>
                  <a:lnTo>
                    <a:pt x="213037" y="321561"/>
                  </a:lnTo>
                  <a:lnTo>
                    <a:pt x="200141" y="325487"/>
                  </a:lnTo>
                  <a:lnTo>
                    <a:pt x="384030" y="325487"/>
                  </a:lnTo>
                  <a:lnTo>
                    <a:pt x="400306" y="291493"/>
                  </a:lnTo>
                  <a:lnTo>
                    <a:pt x="410710" y="224830"/>
                  </a:lnTo>
                  <a:lnTo>
                    <a:pt x="410710" y="137705"/>
                  </a:lnTo>
                  <a:close/>
                </a:path>
                <a:path w="410844" h="480695">
                  <a:moveTo>
                    <a:pt x="220392" y="206017"/>
                  </a:moveTo>
                  <a:lnTo>
                    <a:pt x="134283" y="206017"/>
                  </a:lnTo>
                  <a:lnTo>
                    <a:pt x="147310" y="207530"/>
                  </a:lnTo>
                  <a:lnTo>
                    <a:pt x="159146" y="214150"/>
                  </a:lnTo>
                  <a:lnTo>
                    <a:pt x="191920" y="242243"/>
                  </a:lnTo>
                  <a:lnTo>
                    <a:pt x="220392" y="206017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assets/closing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34A86">
              <a:alpha val="78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2841">
              <a:alpha val="55000"/>
            </a:srgbClr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5" name="Image 1" descr="/tmp/assets/white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407" y="2820644"/>
            <a:ext cx="4754880" cy="12167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14400" y="3840480"/>
            <a:ext cx="103628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14400" y="4434840"/>
            <a:ext cx="1036289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91229" y="341029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l-GR" sz="36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Πυλώνας 2: </a:t>
            </a:r>
            <a:r>
              <a:rPr lang="en-US" sz="36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</a:t>
            </a:r>
            <a:r>
              <a:rPr lang="en-US" sz="36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</a:t>
            </a:r>
            <a:r>
              <a:rPr lang="en-US" sz="36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γγελμ</a:t>
            </a:r>
            <a:r>
              <a:rPr lang="en-US" sz="36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36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τική</a:t>
            </a:r>
            <a:r>
              <a:rPr lang="en-US" sz="36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ασφάλιση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22449" y="897639"/>
            <a:ext cx="11064240" cy="4723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Καλύτερο πλαίσιο σήμερα, περισσότερες δυνατότητες αύριο</a:t>
            </a:r>
          </a:p>
        </p:txBody>
      </p:sp>
      <p:sp>
        <p:nvSpPr>
          <p:cNvPr id="11" name="Text 7"/>
          <p:cNvSpPr/>
          <p:nvPr/>
        </p:nvSpPr>
        <p:spPr>
          <a:xfrm>
            <a:off x="1615440" y="2009282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1517904" y="2431774"/>
            <a:ext cx="940195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n-US" dirty="0"/>
          </a:p>
        </p:txBody>
      </p:sp>
      <p:sp>
        <p:nvSpPr>
          <p:cNvPr id="16" name="Text 11"/>
          <p:cNvSpPr/>
          <p:nvPr/>
        </p:nvSpPr>
        <p:spPr>
          <a:xfrm>
            <a:off x="1442789" y="3352637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 rot="10800000" flipV="1">
            <a:off x="-2" y="768349"/>
            <a:ext cx="12147549" cy="6606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l-GR" sz="32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endParaRPr lang="el-GR" sz="2200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Βελτιώνουμε το πλαίσιο.</a:t>
            </a:r>
          </a:p>
          <a:p>
            <a:pPr algn="ctr"/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i="1" dirty="0">
                <a:solidFill>
                  <a:srgbClr val="00B0F0"/>
                </a:solidFill>
              </a:rPr>
              <a:t>Ε</a:t>
            </a:r>
            <a:r>
              <a:rPr lang="el-GR" i="1" dirty="0">
                <a:solidFill>
                  <a:srgbClr val="00B0F0"/>
                </a:solidFill>
              </a:rPr>
              <a:t>παγγελματική ασφάλιση πιο απλή, πιο λειτουργική και πιο αξιόπιστη.</a:t>
            </a:r>
          </a:p>
          <a:p>
            <a:pPr algn="ctr"/>
            <a:endParaRPr lang="el-GR" sz="2000" dirty="0">
              <a:solidFill>
                <a:srgbClr val="002060"/>
              </a:solidFill>
            </a:endParaRPr>
          </a:p>
          <a:p>
            <a:pPr algn="ctr"/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Δίνουμε περισσότερες δυνατότητες σε εργαζόμενους </a:t>
            </a:r>
          </a:p>
          <a:p>
            <a:pPr algn="ctr"/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 επιχειρήσεις.</a:t>
            </a:r>
          </a:p>
          <a:p>
            <a:pPr algn="ctr"/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i="1" dirty="0">
                <a:solidFill>
                  <a:srgbClr val="00B0F0"/>
                </a:solidFill>
              </a:rPr>
              <a:t>Ενισχυμένη </a:t>
            </a:r>
            <a:r>
              <a:rPr lang="en-GB" i="1" dirty="0">
                <a:solidFill>
                  <a:srgbClr val="00B0F0"/>
                </a:solidFill>
              </a:rPr>
              <a:t>π</a:t>
            </a:r>
            <a:r>
              <a:rPr lang="en-GB" i="1" dirty="0" err="1">
                <a:solidFill>
                  <a:srgbClr val="00B0F0"/>
                </a:solidFill>
              </a:rPr>
              <a:t>ρόσ</a:t>
            </a:r>
            <a:r>
              <a:rPr lang="en-GB" i="1" dirty="0">
                <a:solidFill>
                  <a:srgbClr val="00B0F0"/>
                </a:solidFill>
              </a:rPr>
              <a:t>βαση για μικρές επιχειρήσεις, εργαζόμενους και ελεύθερους επαγγελματίες, </a:t>
            </a:r>
            <a:endParaRPr lang="el-GR" i="1" dirty="0">
              <a:solidFill>
                <a:srgbClr val="00B0F0"/>
              </a:solidFill>
            </a:endParaRPr>
          </a:p>
          <a:p>
            <a:pPr algn="ctr"/>
            <a:r>
              <a:rPr lang="en-GB" i="1" dirty="0" err="1">
                <a:solidFill>
                  <a:srgbClr val="00B0F0"/>
                </a:solidFill>
              </a:rPr>
              <a:t>με</a:t>
            </a:r>
            <a:r>
              <a:rPr lang="en-GB" i="1" dirty="0">
                <a:solidFill>
                  <a:srgbClr val="00B0F0"/>
                </a:solidFill>
              </a:rPr>
              <a:t> Ανοιχτά ΤΕΑ, σύγχρονους κανόνες λειτουργίας και νέα συνταξιοδοτικά προϊόντα</a:t>
            </a:r>
            <a:r>
              <a:rPr lang="el-GR" i="1" dirty="0">
                <a:solidFill>
                  <a:srgbClr val="00B0F0"/>
                </a:solidFill>
              </a:rPr>
              <a:t>.</a:t>
            </a:r>
          </a:p>
          <a:p>
            <a:pPr algn="ctr"/>
            <a:endParaRPr lang="el-GR" sz="2000" i="1" dirty="0">
              <a:solidFill>
                <a:srgbClr val="002060"/>
              </a:solidFill>
            </a:endParaRPr>
          </a:p>
          <a:p>
            <a:pPr algn="ctr"/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Δημιουργούμε τώρα τις προοπτικές </a:t>
            </a:r>
          </a:p>
          <a:p>
            <a:pPr algn="ctr"/>
            <a:r>
              <a:rPr lang="el-GR" sz="28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καλύτερα χρόνια στο μέλλον.</a:t>
            </a:r>
          </a:p>
          <a:p>
            <a:pPr algn="ctr"/>
            <a:r>
              <a:rPr lang="el-GR" i="1" dirty="0">
                <a:solidFill>
                  <a:srgbClr val="00B0F0"/>
                </a:solidFill>
              </a:rPr>
              <a:t>Πρόσθετο συνταξιοδοτικό εισόδημα, μεγαλύτερη ασφάλεια, φορητότητα δικαιωμάτων, </a:t>
            </a:r>
          </a:p>
          <a:p>
            <a:pPr algn="ctr"/>
            <a:r>
              <a:rPr lang="el-GR" i="1" dirty="0">
                <a:solidFill>
                  <a:srgbClr val="00B0F0"/>
                </a:solidFill>
              </a:rPr>
              <a:t>περισσότερη διαφάνεια και δυνατότητα πρόσθετων παροχών.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21" name="Text 15"/>
          <p:cNvSpPr/>
          <p:nvPr/>
        </p:nvSpPr>
        <p:spPr>
          <a:xfrm>
            <a:off x="1356360" y="4933005"/>
            <a:ext cx="8961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22" name="Text 16"/>
          <p:cNvSpPr/>
          <p:nvPr/>
        </p:nvSpPr>
        <p:spPr>
          <a:xfrm>
            <a:off x="1395984" y="5394644"/>
            <a:ext cx="94640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7FB453-B633-D1F7-0B1C-06B36895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pic>
        <p:nvPicPr>
          <p:cNvPr id="25" name="Google Shape;487;p19">
            <a:extLst>
              <a:ext uri="{FF2B5EF4-FFF2-40B4-BE49-F238E27FC236}">
                <a16:creationId xmlns:a16="http://schemas.microsoft.com/office/drawing/2014/main" id="{678849EF-441C-EFA1-BBE3-C08126DD33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88;p19">
            <a:extLst>
              <a:ext uri="{FF2B5EF4-FFF2-40B4-BE49-F238E27FC236}">
                <a16:creationId xmlns:a16="http://schemas.microsoft.com/office/drawing/2014/main" id="{AFDF8859-04AC-3E04-A2B1-2CE1EAA94CA7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7" name="Google Shape;490;p19">
            <a:extLst>
              <a:ext uri="{FF2B5EF4-FFF2-40B4-BE49-F238E27FC236}">
                <a16:creationId xmlns:a16="http://schemas.microsoft.com/office/drawing/2014/main" id="{5FD040AC-27BD-353B-10F4-55F8A0299676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4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78F1765B-0064-BE60-951D-A9EADB0579D8}"/>
              </a:ext>
            </a:extLst>
          </p:cNvPr>
          <p:cNvSpPr/>
          <p:nvPr/>
        </p:nvSpPr>
        <p:spPr>
          <a:xfrm>
            <a:off x="1731902" y="2779667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93448AA-C92A-596E-03BC-3C0CD5E72C35}"/>
              </a:ext>
            </a:extLst>
          </p:cNvPr>
          <p:cNvSpPr/>
          <p:nvPr/>
        </p:nvSpPr>
        <p:spPr>
          <a:xfrm>
            <a:off x="3865363" y="1727685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715C33B6-903B-AD53-74F0-5AFA0EDF0238}"/>
              </a:ext>
            </a:extLst>
          </p:cNvPr>
          <p:cNvSpPr/>
          <p:nvPr/>
        </p:nvSpPr>
        <p:spPr>
          <a:xfrm>
            <a:off x="2953895" y="4536749"/>
            <a:ext cx="310265" cy="273627"/>
          </a:xfrm>
          <a:custGeom>
            <a:avLst/>
            <a:gdLst/>
            <a:ahLst/>
            <a:cxnLst/>
            <a:rect l="l" t="t" r="r" b="b"/>
            <a:pathLst>
              <a:path w="342900" h="266065">
                <a:moveTo>
                  <a:pt x="0" y="151471"/>
                </a:moveTo>
                <a:lnTo>
                  <a:pt x="126310" y="265939"/>
                </a:lnTo>
                <a:lnTo>
                  <a:pt x="342523" y="0"/>
                </a:lnTo>
              </a:path>
            </a:pathLst>
          </a:custGeom>
          <a:ln w="60270">
            <a:solidFill>
              <a:srgbClr val="009FE3"/>
            </a:solidFill>
          </a:ln>
        </p:spPr>
        <p:txBody>
          <a:bodyPr wrap="square" lIns="0" tIns="0" rIns="0" bIns="0" rtlCol="0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3C749-E533-B128-CF30-351B36D5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B1558D86-9414-5E06-8DC5-73FDC241349A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78B94C0-2EE3-9573-0A84-C40F4709805C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1C61497-CA88-88E1-A8DF-F8ECA4AAD588}"/>
              </a:ext>
            </a:extLst>
          </p:cNvPr>
          <p:cNvSpPr/>
          <p:nvPr/>
        </p:nvSpPr>
        <p:spPr>
          <a:xfrm>
            <a:off x="1113814" y="1396478"/>
            <a:ext cx="3959189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F949E68-6AB5-1141-1D97-58F02C590A49}"/>
              </a:ext>
            </a:extLst>
          </p:cNvPr>
          <p:cNvSpPr/>
          <p:nvPr/>
        </p:nvSpPr>
        <p:spPr>
          <a:xfrm>
            <a:off x="1113814" y="1881043"/>
            <a:ext cx="9588398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22B8396B-72D3-F568-EC5F-7D037A1B6A99}"/>
              </a:ext>
            </a:extLst>
          </p:cNvPr>
          <p:cNvSpPr/>
          <p:nvPr/>
        </p:nvSpPr>
        <p:spPr>
          <a:xfrm>
            <a:off x="1973942" y="957943"/>
            <a:ext cx="8998857" cy="48270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5000"/>
              </a:lnSpc>
              <a:spcAft>
                <a:spcPts val="600"/>
              </a:spcAft>
              <a:buSzPct val="100000"/>
            </a:pPr>
            <a:endParaRPr lang="en-US" sz="2400" dirty="0">
              <a:solidFill>
                <a:srgbClr val="00206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105000"/>
              </a:lnSpc>
              <a:spcAft>
                <a:spcPts val="600"/>
              </a:spcAft>
              <a:buSzPct val="100000"/>
            </a:pPr>
            <a:r>
              <a:rPr lang="en-US" sz="28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σχέδιο νόμου 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συνεχίζει τη 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μεταρρύθμιση του ν. 5078/2023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α</a:t>
            </a:r>
            <a:r>
              <a:rPr lang="en-US" sz="2400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ξιο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ποιώντας:</a:t>
            </a:r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εμ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πειρία από τα πρώτα δύο χρόνια εφαρμογής 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στην πράξη</a:t>
            </a:r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τις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ροτάσεις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της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Τρά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πεζας της Ελλάδος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η οποία εποπτεύει τα ΤΕΑ από 1η Ιανουαρίου 2025</a:t>
            </a: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-120"/>
            </a:endParaRPr>
          </a:p>
          <a:p>
            <a:pPr>
              <a:lnSpc>
                <a:spcPct val="105000"/>
              </a:lnSpc>
              <a:spcAft>
                <a:spcPts val="600"/>
              </a:spcAft>
              <a:buSzPct val="100000"/>
            </a:pPr>
            <a:r>
              <a:rPr lang="en-US" sz="28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νέο</a:t>
            </a:r>
            <a:r>
              <a:rPr lang="en-US" sz="28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πλα</a:t>
            </a:r>
            <a:r>
              <a:rPr lang="en-US" sz="2800" b="1" dirty="0" err="1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ίσιο</a:t>
            </a:r>
            <a:endParaRPr lang="en-US" sz="2800" b="1" dirty="0">
              <a:solidFill>
                <a:srgbClr val="00B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επιτρέψει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μεγ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αλύτερη ευελιξία</a:t>
            </a:r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ενισχύσει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ροστ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ασία</a:t>
            </a:r>
          </a:p>
          <a:p>
            <a:pPr marL="342900" indent="-342900">
              <a:lnSpc>
                <a:spcPct val="10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 καταστήσει </a:t>
            </a:r>
            <a:r>
              <a:rPr lang="en-US" sz="2400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την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επαγγελματική ασφάλιση 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πιο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ελκυστική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αλισμένους και επιχειρήσεις.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7CE1F-A16A-FE60-DEC6-83166D70D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19" name="Text 1">
            <a:extLst>
              <a:ext uri="{FF2B5EF4-FFF2-40B4-BE49-F238E27FC236}">
                <a16:creationId xmlns:a16="http://schemas.microsoft.com/office/drawing/2014/main" id="{8618A920-019B-B560-D83A-5D4CCB9B09AB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6640A209-6CE6-0384-3BD6-2BCAA3053428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3" name="Google Shape;487;p19">
            <a:extLst>
              <a:ext uri="{FF2B5EF4-FFF2-40B4-BE49-F238E27FC236}">
                <a16:creationId xmlns:a16="http://schemas.microsoft.com/office/drawing/2014/main" id="{C4714A0B-2CFA-36F9-28AC-2317753116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88;p19">
            <a:extLst>
              <a:ext uri="{FF2B5EF4-FFF2-40B4-BE49-F238E27FC236}">
                <a16:creationId xmlns:a16="http://schemas.microsoft.com/office/drawing/2014/main" id="{0F362B5F-0695-859C-8A92-C90AA37399AC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7" name="Google Shape;490;p19">
            <a:extLst>
              <a:ext uri="{FF2B5EF4-FFF2-40B4-BE49-F238E27FC236}">
                <a16:creationId xmlns:a16="http://schemas.microsoft.com/office/drawing/2014/main" id="{12C2673E-3D92-AA5F-4B37-FB194066B127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5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1" name="Google Shape;531;p20">
            <a:extLst>
              <a:ext uri="{FF2B5EF4-FFF2-40B4-BE49-F238E27FC236}">
                <a16:creationId xmlns:a16="http://schemas.microsoft.com/office/drawing/2014/main" id="{228562D3-456C-60FF-E05B-BEB12CA8E7F2}"/>
              </a:ext>
            </a:extLst>
          </p:cNvPr>
          <p:cNvSpPr/>
          <p:nvPr/>
        </p:nvSpPr>
        <p:spPr>
          <a:xfrm rot="5400000" flipH="1">
            <a:off x="1226206" y="1386956"/>
            <a:ext cx="527162" cy="664041"/>
          </a:xfrm>
          <a:custGeom>
            <a:avLst/>
            <a:gdLst/>
            <a:ahLst/>
            <a:cxnLst/>
            <a:rect l="l" t="t" r="r" b="b"/>
            <a:pathLst>
              <a:path w="1698625" h="2291079" extrusionOk="0">
                <a:moveTo>
                  <a:pt x="656831" y="1109700"/>
                </a:moveTo>
                <a:lnTo>
                  <a:pt x="650862" y="1080236"/>
                </a:lnTo>
                <a:lnTo>
                  <a:pt x="634733" y="1056233"/>
                </a:lnTo>
                <a:lnTo>
                  <a:pt x="610730" y="1040104"/>
                </a:lnTo>
                <a:lnTo>
                  <a:pt x="581266" y="1034135"/>
                </a:lnTo>
                <a:lnTo>
                  <a:pt x="551929" y="1040104"/>
                </a:lnTo>
                <a:lnTo>
                  <a:pt x="527926" y="1056233"/>
                </a:lnTo>
                <a:lnTo>
                  <a:pt x="511670" y="1080236"/>
                </a:lnTo>
                <a:lnTo>
                  <a:pt x="505828" y="1109700"/>
                </a:lnTo>
                <a:lnTo>
                  <a:pt x="505828" y="1807921"/>
                </a:lnTo>
                <a:lnTo>
                  <a:pt x="511670" y="1837258"/>
                </a:lnTo>
                <a:lnTo>
                  <a:pt x="527926" y="1861286"/>
                </a:lnTo>
                <a:lnTo>
                  <a:pt x="551929" y="1877453"/>
                </a:lnTo>
                <a:lnTo>
                  <a:pt x="581266" y="1883397"/>
                </a:lnTo>
                <a:lnTo>
                  <a:pt x="610730" y="1877453"/>
                </a:lnTo>
                <a:lnTo>
                  <a:pt x="634733" y="1861286"/>
                </a:lnTo>
                <a:lnTo>
                  <a:pt x="650862" y="1837258"/>
                </a:lnTo>
                <a:lnTo>
                  <a:pt x="656831" y="1807921"/>
                </a:lnTo>
                <a:lnTo>
                  <a:pt x="656831" y="1109700"/>
                </a:lnTo>
                <a:close/>
              </a:path>
              <a:path w="1698625" h="2291079" extrusionOk="0">
                <a:moveTo>
                  <a:pt x="1192745" y="1109700"/>
                </a:moveTo>
                <a:lnTo>
                  <a:pt x="1186776" y="1080236"/>
                </a:lnTo>
                <a:lnTo>
                  <a:pt x="1170647" y="1056233"/>
                </a:lnTo>
                <a:lnTo>
                  <a:pt x="1146657" y="1040104"/>
                </a:lnTo>
                <a:lnTo>
                  <a:pt x="1117193" y="1034135"/>
                </a:lnTo>
                <a:lnTo>
                  <a:pt x="1087856" y="1040104"/>
                </a:lnTo>
                <a:lnTo>
                  <a:pt x="1063853" y="1056233"/>
                </a:lnTo>
                <a:lnTo>
                  <a:pt x="1047597" y="1080236"/>
                </a:lnTo>
                <a:lnTo>
                  <a:pt x="1041755" y="1109700"/>
                </a:lnTo>
                <a:lnTo>
                  <a:pt x="1041755" y="2215489"/>
                </a:lnTo>
                <a:lnTo>
                  <a:pt x="1047597" y="2244890"/>
                </a:lnTo>
                <a:lnTo>
                  <a:pt x="1063853" y="2268880"/>
                </a:lnTo>
                <a:lnTo>
                  <a:pt x="1087856" y="2285047"/>
                </a:lnTo>
                <a:lnTo>
                  <a:pt x="1117193" y="2290991"/>
                </a:lnTo>
                <a:lnTo>
                  <a:pt x="1146657" y="2285047"/>
                </a:lnTo>
                <a:lnTo>
                  <a:pt x="1170647" y="2268880"/>
                </a:lnTo>
                <a:lnTo>
                  <a:pt x="1186776" y="2244890"/>
                </a:lnTo>
                <a:lnTo>
                  <a:pt x="1192745" y="2215489"/>
                </a:lnTo>
                <a:lnTo>
                  <a:pt x="1192745" y="1109700"/>
                </a:lnTo>
                <a:close/>
              </a:path>
              <a:path w="1698625" h="2291079" extrusionOk="0">
                <a:moveTo>
                  <a:pt x="1698447" y="1148549"/>
                </a:moveTo>
                <a:lnTo>
                  <a:pt x="910564" y="31496"/>
                </a:lnTo>
                <a:lnTo>
                  <a:pt x="849223" y="0"/>
                </a:lnTo>
                <a:lnTo>
                  <a:pt x="831443" y="2159"/>
                </a:lnTo>
                <a:lnTo>
                  <a:pt x="13944" y="1110208"/>
                </a:lnTo>
                <a:lnTo>
                  <a:pt x="0" y="1148549"/>
                </a:lnTo>
                <a:lnTo>
                  <a:pt x="1257" y="1168996"/>
                </a:lnTo>
                <a:lnTo>
                  <a:pt x="54673" y="1226781"/>
                </a:lnTo>
                <a:lnTo>
                  <a:pt x="75272" y="1229702"/>
                </a:lnTo>
                <a:lnTo>
                  <a:pt x="333933" y="1229702"/>
                </a:lnTo>
                <a:lnTo>
                  <a:pt x="403491" y="1183601"/>
                </a:lnTo>
                <a:lnTo>
                  <a:pt x="387311" y="1100810"/>
                </a:lnTo>
                <a:lnTo>
                  <a:pt x="222351" y="1078712"/>
                </a:lnTo>
                <a:lnTo>
                  <a:pt x="849223" y="204965"/>
                </a:lnTo>
                <a:lnTo>
                  <a:pt x="1476209" y="1078712"/>
                </a:lnTo>
                <a:lnTo>
                  <a:pt x="1364576" y="1078712"/>
                </a:lnTo>
                <a:lnTo>
                  <a:pt x="1335112" y="1084681"/>
                </a:lnTo>
                <a:lnTo>
                  <a:pt x="1311236" y="1100810"/>
                </a:lnTo>
                <a:lnTo>
                  <a:pt x="1294980" y="1124800"/>
                </a:lnTo>
                <a:lnTo>
                  <a:pt x="1289011" y="1154137"/>
                </a:lnTo>
                <a:lnTo>
                  <a:pt x="1294980" y="1183601"/>
                </a:lnTo>
                <a:lnTo>
                  <a:pt x="1311236" y="1207604"/>
                </a:lnTo>
                <a:lnTo>
                  <a:pt x="1335112" y="1223733"/>
                </a:lnTo>
                <a:lnTo>
                  <a:pt x="1364576" y="1229702"/>
                </a:lnTo>
                <a:lnTo>
                  <a:pt x="1623275" y="1229702"/>
                </a:lnTo>
                <a:lnTo>
                  <a:pt x="1690446" y="1188681"/>
                </a:lnTo>
                <a:lnTo>
                  <a:pt x="1697177" y="1168996"/>
                </a:lnTo>
                <a:lnTo>
                  <a:pt x="1698447" y="114854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8" name="Google Shape;531;p20">
            <a:extLst>
              <a:ext uri="{FF2B5EF4-FFF2-40B4-BE49-F238E27FC236}">
                <a16:creationId xmlns:a16="http://schemas.microsoft.com/office/drawing/2014/main" id="{1F7480C7-974F-A81D-BAAB-012679B3B469}"/>
              </a:ext>
            </a:extLst>
          </p:cNvPr>
          <p:cNvSpPr/>
          <p:nvPr/>
        </p:nvSpPr>
        <p:spPr>
          <a:xfrm rot="5400000" flipH="1">
            <a:off x="1226205" y="3605148"/>
            <a:ext cx="527162" cy="664041"/>
          </a:xfrm>
          <a:custGeom>
            <a:avLst/>
            <a:gdLst/>
            <a:ahLst/>
            <a:cxnLst/>
            <a:rect l="l" t="t" r="r" b="b"/>
            <a:pathLst>
              <a:path w="1698625" h="2291079" extrusionOk="0">
                <a:moveTo>
                  <a:pt x="656831" y="1109700"/>
                </a:moveTo>
                <a:lnTo>
                  <a:pt x="650862" y="1080236"/>
                </a:lnTo>
                <a:lnTo>
                  <a:pt x="634733" y="1056233"/>
                </a:lnTo>
                <a:lnTo>
                  <a:pt x="610730" y="1040104"/>
                </a:lnTo>
                <a:lnTo>
                  <a:pt x="581266" y="1034135"/>
                </a:lnTo>
                <a:lnTo>
                  <a:pt x="551929" y="1040104"/>
                </a:lnTo>
                <a:lnTo>
                  <a:pt x="527926" y="1056233"/>
                </a:lnTo>
                <a:lnTo>
                  <a:pt x="511670" y="1080236"/>
                </a:lnTo>
                <a:lnTo>
                  <a:pt x="505828" y="1109700"/>
                </a:lnTo>
                <a:lnTo>
                  <a:pt x="505828" y="1807921"/>
                </a:lnTo>
                <a:lnTo>
                  <a:pt x="511670" y="1837258"/>
                </a:lnTo>
                <a:lnTo>
                  <a:pt x="527926" y="1861286"/>
                </a:lnTo>
                <a:lnTo>
                  <a:pt x="551929" y="1877453"/>
                </a:lnTo>
                <a:lnTo>
                  <a:pt x="581266" y="1883397"/>
                </a:lnTo>
                <a:lnTo>
                  <a:pt x="610730" y="1877453"/>
                </a:lnTo>
                <a:lnTo>
                  <a:pt x="634733" y="1861286"/>
                </a:lnTo>
                <a:lnTo>
                  <a:pt x="650862" y="1837258"/>
                </a:lnTo>
                <a:lnTo>
                  <a:pt x="656831" y="1807921"/>
                </a:lnTo>
                <a:lnTo>
                  <a:pt x="656831" y="1109700"/>
                </a:lnTo>
                <a:close/>
              </a:path>
              <a:path w="1698625" h="2291079" extrusionOk="0">
                <a:moveTo>
                  <a:pt x="1192745" y="1109700"/>
                </a:moveTo>
                <a:lnTo>
                  <a:pt x="1186776" y="1080236"/>
                </a:lnTo>
                <a:lnTo>
                  <a:pt x="1170647" y="1056233"/>
                </a:lnTo>
                <a:lnTo>
                  <a:pt x="1146657" y="1040104"/>
                </a:lnTo>
                <a:lnTo>
                  <a:pt x="1117193" y="1034135"/>
                </a:lnTo>
                <a:lnTo>
                  <a:pt x="1087856" y="1040104"/>
                </a:lnTo>
                <a:lnTo>
                  <a:pt x="1063853" y="1056233"/>
                </a:lnTo>
                <a:lnTo>
                  <a:pt x="1047597" y="1080236"/>
                </a:lnTo>
                <a:lnTo>
                  <a:pt x="1041755" y="1109700"/>
                </a:lnTo>
                <a:lnTo>
                  <a:pt x="1041755" y="2215489"/>
                </a:lnTo>
                <a:lnTo>
                  <a:pt x="1047597" y="2244890"/>
                </a:lnTo>
                <a:lnTo>
                  <a:pt x="1063853" y="2268880"/>
                </a:lnTo>
                <a:lnTo>
                  <a:pt x="1087856" y="2285047"/>
                </a:lnTo>
                <a:lnTo>
                  <a:pt x="1117193" y="2290991"/>
                </a:lnTo>
                <a:lnTo>
                  <a:pt x="1146657" y="2285047"/>
                </a:lnTo>
                <a:lnTo>
                  <a:pt x="1170647" y="2268880"/>
                </a:lnTo>
                <a:lnTo>
                  <a:pt x="1186776" y="2244890"/>
                </a:lnTo>
                <a:lnTo>
                  <a:pt x="1192745" y="2215489"/>
                </a:lnTo>
                <a:lnTo>
                  <a:pt x="1192745" y="1109700"/>
                </a:lnTo>
                <a:close/>
              </a:path>
              <a:path w="1698625" h="2291079" extrusionOk="0">
                <a:moveTo>
                  <a:pt x="1698447" y="1148549"/>
                </a:moveTo>
                <a:lnTo>
                  <a:pt x="910564" y="31496"/>
                </a:lnTo>
                <a:lnTo>
                  <a:pt x="849223" y="0"/>
                </a:lnTo>
                <a:lnTo>
                  <a:pt x="831443" y="2159"/>
                </a:lnTo>
                <a:lnTo>
                  <a:pt x="13944" y="1110208"/>
                </a:lnTo>
                <a:lnTo>
                  <a:pt x="0" y="1148549"/>
                </a:lnTo>
                <a:lnTo>
                  <a:pt x="1257" y="1168996"/>
                </a:lnTo>
                <a:lnTo>
                  <a:pt x="54673" y="1226781"/>
                </a:lnTo>
                <a:lnTo>
                  <a:pt x="75272" y="1229702"/>
                </a:lnTo>
                <a:lnTo>
                  <a:pt x="333933" y="1229702"/>
                </a:lnTo>
                <a:lnTo>
                  <a:pt x="403491" y="1183601"/>
                </a:lnTo>
                <a:lnTo>
                  <a:pt x="387311" y="1100810"/>
                </a:lnTo>
                <a:lnTo>
                  <a:pt x="222351" y="1078712"/>
                </a:lnTo>
                <a:lnTo>
                  <a:pt x="849223" y="204965"/>
                </a:lnTo>
                <a:lnTo>
                  <a:pt x="1476209" y="1078712"/>
                </a:lnTo>
                <a:lnTo>
                  <a:pt x="1364576" y="1078712"/>
                </a:lnTo>
                <a:lnTo>
                  <a:pt x="1335112" y="1084681"/>
                </a:lnTo>
                <a:lnTo>
                  <a:pt x="1311236" y="1100810"/>
                </a:lnTo>
                <a:lnTo>
                  <a:pt x="1294980" y="1124800"/>
                </a:lnTo>
                <a:lnTo>
                  <a:pt x="1289011" y="1154137"/>
                </a:lnTo>
                <a:lnTo>
                  <a:pt x="1294980" y="1183601"/>
                </a:lnTo>
                <a:lnTo>
                  <a:pt x="1311236" y="1207604"/>
                </a:lnTo>
                <a:lnTo>
                  <a:pt x="1335112" y="1223733"/>
                </a:lnTo>
                <a:lnTo>
                  <a:pt x="1364576" y="1229702"/>
                </a:lnTo>
                <a:lnTo>
                  <a:pt x="1623275" y="1229702"/>
                </a:lnTo>
                <a:lnTo>
                  <a:pt x="1690446" y="1188681"/>
                </a:lnTo>
                <a:lnTo>
                  <a:pt x="1697177" y="1168996"/>
                </a:lnTo>
                <a:lnTo>
                  <a:pt x="1698447" y="114854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55D5A78A-0982-9B51-301E-EECCC6E45C66}"/>
              </a:ext>
            </a:extLst>
          </p:cNvPr>
          <p:cNvSpPr/>
          <p:nvPr/>
        </p:nvSpPr>
        <p:spPr>
          <a:xfrm>
            <a:off x="585916" y="63713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Τι επιδιώκει το </a:t>
            </a:r>
            <a:r>
              <a:rPr lang="en-US" sz="4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σχέδιο</a:t>
            </a:r>
            <a:r>
              <a:rPr lang="en-US" sz="4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νόμου</a:t>
            </a:r>
            <a:r>
              <a:rPr lang="el-GR" sz="4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</a:t>
            </a:r>
            <a:endParaRPr lang="en-US" sz="4400" b="1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442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97992" y="466956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Γιατί είναι αναγκαία η μεταρρύθμιση;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4" name="Shape 21"/>
          <p:cNvSpPr/>
          <p:nvPr/>
        </p:nvSpPr>
        <p:spPr>
          <a:xfrm>
            <a:off x="1109472" y="1714317"/>
            <a:ext cx="585216" cy="585216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6" name="Text 22"/>
          <p:cNvSpPr/>
          <p:nvPr/>
        </p:nvSpPr>
        <p:spPr>
          <a:xfrm>
            <a:off x="1262743" y="1324571"/>
            <a:ext cx="9710058" cy="6823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αποτελεί μία από τις λιγότερο ανεπτυγμένες  χώρες του ΟΟΣΑ στον τομέα της επαγγελματικής ασφάλισης</a:t>
            </a:r>
          </a:p>
        </p:txBody>
      </p:sp>
      <p:sp>
        <p:nvSpPr>
          <p:cNvPr id="27" name="Ορθογώνιο 26"/>
          <p:cNvSpPr/>
          <p:nvPr/>
        </p:nvSpPr>
        <p:spPr>
          <a:xfrm>
            <a:off x="998374" y="4825543"/>
            <a:ext cx="95918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>
                <a:solidFill>
                  <a:srgbClr val="00B0F0"/>
                </a:solidFill>
              </a:rPr>
              <a:t>Τα στοιχεία καταδεικνύουν ότι, </a:t>
            </a:r>
            <a:r>
              <a:rPr lang="el-GR" sz="2200" b="1" dirty="0">
                <a:solidFill>
                  <a:srgbClr val="00B0F0"/>
                </a:solidFill>
              </a:rPr>
              <a:t>εφόσον το πλαίσιο γίνει πιο φιλικό, </a:t>
            </a:r>
          </a:p>
          <a:p>
            <a:pPr algn="ctr"/>
            <a:r>
              <a:rPr lang="el-GR" sz="2200" b="1" dirty="0">
                <a:solidFill>
                  <a:srgbClr val="00B0F0"/>
                </a:solidFill>
              </a:rPr>
              <a:t>πιο λειτουργικό και πιο προστατευτικό</a:t>
            </a:r>
            <a:r>
              <a:rPr lang="el-GR" sz="2200" dirty="0">
                <a:solidFill>
                  <a:srgbClr val="00B0F0"/>
                </a:solidFill>
              </a:rPr>
              <a:t>, </a:t>
            </a:r>
          </a:p>
          <a:p>
            <a:pPr algn="ctr"/>
            <a:r>
              <a:rPr lang="el-GR" sz="2200" dirty="0">
                <a:solidFill>
                  <a:srgbClr val="00B0F0"/>
                </a:solidFill>
              </a:rPr>
              <a:t>η επαγγελματική ασφάλιση </a:t>
            </a:r>
            <a:r>
              <a:rPr lang="el-GR" sz="2200" b="1" dirty="0">
                <a:solidFill>
                  <a:srgbClr val="00B0F0"/>
                </a:solidFill>
              </a:rPr>
              <a:t>μπορεί να αναπτυχθεί σημαντικά.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B09F27-AA3E-F14B-B72B-040F2FC43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B3190E-958B-06D9-E074-7B89ACDF122F}"/>
              </a:ext>
            </a:extLst>
          </p:cNvPr>
          <p:cNvSpPr txBox="1"/>
          <p:nvPr/>
        </p:nvSpPr>
        <p:spPr>
          <a:xfrm>
            <a:off x="1601757" y="2223710"/>
            <a:ext cx="87832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περιουσιακά στοιχεία των ΤΕΑ αντιστοιχούν σε ποσοστό μικρότερο </a:t>
            </a:r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του 1% του ΑΕΠ, </a:t>
            </a:r>
            <a:r>
              <a:rPr lang="el-GR" sz="20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έναντι </a:t>
            </a:r>
            <a:r>
              <a:rPr lang="el-GR" sz="2000" b="1" u="sng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περίπου 50% στις χώρες του ΟΟΣΑ με ώριμα συστήματα δεύτερου πυλώνα ασφάλισης. 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l-GR" sz="2000" dirty="0">
              <a:solidFill>
                <a:srgbClr val="002060"/>
              </a:solidFill>
            </a:endParaRPr>
          </a:p>
          <a:p>
            <a:pPr lvl="1"/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Σήμερα λειτουργούν 27 Ταμεία Επαγγελματικής Ασφάλισης </a:t>
            </a:r>
          </a:p>
          <a:p>
            <a:pPr lvl="1"/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περίπου 55.000 ασφαλισμένους</a:t>
            </a:r>
          </a:p>
          <a:p>
            <a:pPr lvl="1"/>
            <a:r>
              <a:rPr lang="el-GR" sz="20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μέσο ατομικό λογαριασμό περίπου 10.500 ευρώ</a:t>
            </a:r>
            <a:endParaRPr lang="en-US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sz="1400" b="1" dirty="0">
              <a:solidFill>
                <a:srgbClr val="002060"/>
              </a:solidFill>
            </a:endParaRPr>
          </a:p>
          <a:p>
            <a:pPr lvl="2"/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BCE6720C-F176-94CD-AB29-E0D5F28365C5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35" name="Text 2">
            <a:extLst>
              <a:ext uri="{FF2B5EF4-FFF2-40B4-BE49-F238E27FC236}">
                <a16:creationId xmlns:a16="http://schemas.microsoft.com/office/drawing/2014/main" id="{33187787-3D55-F7EF-3585-4D287DC3ED09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37" name="Google Shape;487;p19">
            <a:extLst>
              <a:ext uri="{FF2B5EF4-FFF2-40B4-BE49-F238E27FC236}">
                <a16:creationId xmlns:a16="http://schemas.microsoft.com/office/drawing/2014/main" id="{57EB9978-90BA-C55A-6193-18A8FC39B6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488;p19">
            <a:extLst>
              <a:ext uri="{FF2B5EF4-FFF2-40B4-BE49-F238E27FC236}">
                <a16:creationId xmlns:a16="http://schemas.microsoft.com/office/drawing/2014/main" id="{53DF8109-3558-3021-358C-CAB07EC38A9C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1" name="Google Shape;490;p19">
            <a:extLst>
              <a:ext uri="{FF2B5EF4-FFF2-40B4-BE49-F238E27FC236}">
                <a16:creationId xmlns:a16="http://schemas.microsoft.com/office/drawing/2014/main" id="{3F4BAA39-EEFB-DCC8-DA16-2864F2C42B1E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6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430D6D3A-91B7-A086-3119-916C3DD2B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416" y="2247714"/>
            <a:ext cx="521574" cy="521574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18BDE901-915F-BF99-608E-B8B9D6F2C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242" y="3458092"/>
            <a:ext cx="521574" cy="5215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38B1-EB26-A976-597E-D3395A4F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FA0D9C5-5962-BC9A-3B43-778AB90CE5A2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7E09F55-2C40-7DC6-1287-F00F473C6DDE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BFF9D5F-5EED-2D47-9E2D-FCB2D5598171}"/>
              </a:ext>
            </a:extLst>
          </p:cNvPr>
          <p:cNvSpPr/>
          <p:nvPr/>
        </p:nvSpPr>
        <p:spPr>
          <a:xfrm>
            <a:off x="466344" y="521208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FA395FB0-F11B-E527-045B-DA97609585DA}"/>
              </a:ext>
            </a:extLst>
          </p:cNvPr>
          <p:cNvSpPr/>
          <p:nvPr/>
        </p:nvSpPr>
        <p:spPr>
          <a:xfrm>
            <a:off x="2048256" y="2432304"/>
            <a:ext cx="1005840" cy="100584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5002B1B2-AE4B-1C64-EC5F-BC35A1A94EFE}"/>
              </a:ext>
            </a:extLst>
          </p:cNvPr>
          <p:cNvSpPr/>
          <p:nvPr/>
        </p:nvSpPr>
        <p:spPr>
          <a:xfrm>
            <a:off x="1051560" y="3529584"/>
            <a:ext cx="29992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C3C5C66E-4359-5D4E-7EEA-A0A4D036D876}"/>
              </a:ext>
            </a:extLst>
          </p:cNvPr>
          <p:cNvSpPr/>
          <p:nvPr/>
        </p:nvSpPr>
        <p:spPr>
          <a:xfrm>
            <a:off x="1051560" y="3803904"/>
            <a:ext cx="299923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165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5AFA30F2-7C35-9C0E-F2CC-531C12D9AEDF}"/>
              </a:ext>
            </a:extLst>
          </p:cNvPr>
          <p:cNvSpPr/>
          <p:nvPr/>
        </p:nvSpPr>
        <p:spPr>
          <a:xfrm>
            <a:off x="966940" y="4356090"/>
            <a:ext cx="331245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4000"/>
              </a:lnSpc>
              <a:buNone/>
            </a:pPr>
            <a:endParaRPr lang="en-US" dirty="0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4D231812-9FF7-89CF-BC2C-026FD5FA8A77}"/>
              </a:ext>
            </a:extLst>
          </p:cNvPr>
          <p:cNvSpPr/>
          <p:nvPr/>
        </p:nvSpPr>
        <p:spPr>
          <a:xfrm>
            <a:off x="5815584" y="2432304"/>
            <a:ext cx="1005840" cy="100584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E255A55C-B2EC-CB2E-71C0-C84766C8CA75}"/>
              </a:ext>
            </a:extLst>
          </p:cNvPr>
          <p:cNvSpPr/>
          <p:nvPr/>
        </p:nvSpPr>
        <p:spPr>
          <a:xfrm>
            <a:off x="4818888" y="3529584"/>
            <a:ext cx="29992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00F83D59-58AB-407F-A45F-EA4BFFEBE7DE}"/>
              </a:ext>
            </a:extLst>
          </p:cNvPr>
          <p:cNvSpPr/>
          <p:nvPr/>
        </p:nvSpPr>
        <p:spPr>
          <a:xfrm>
            <a:off x="4818888" y="3803904"/>
            <a:ext cx="299923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1650" dirty="0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7D1314BA-45A9-73C9-6238-A4C2260D5687}"/>
              </a:ext>
            </a:extLst>
          </p:cNvPr>
          <p:cNvSpPr/>
          <p:nvPr/>
        </p:nvSpPr>
        <p:spPr>
          <a:xfrm>
            <a:off x="4859673" y="4105656"/>
            <a:ext cx="304800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04000"/>
              </a:lnSpc>
            </a:pPr>
            <a:endParaRPr lang="en-US" sz="160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D0605FF9-11B3-83FA-D713-DB0E3FABB23F}"/>
              </a:ext>
            </a:extLst>
          </p:cNvPr>
          <p:cNvSpPr/>
          <p:nvPr/>
        </p:nvSpPr>
        <p:spPr>
          <a:xfrm>
            <a:off x="8586216" y="3529584"/>
            <a:ext cx="29992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736A56A9-72E3-CD41-7A7F-0DACA720F0D0}"/>
              </a:ext>
            </a:extLst>
          </p:cNvPr>
          <p:cNvSpPr/>
          <p:nvPr/>
        </p:nvSpPr>
        <p:spPr>
          <a:xfrm>
            <a:off x="8586216" y="3803904"/>
            <a:ext cx="299923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165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B3F50451-48D6-7530-E428-48C7922F41CD}"/>
              </a:ext>
            </a:extLst>
          </p:cNvPr>
          <p:cNvSpPr/>
          <p:nvPr/>
        </p:nvSpPr>
        <p:spPr>
          <a:xfrm>
            <a:off x="8640979" y="4535424"/>
            <a:ext cx="290779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04000"/>
              </a:lnSpc>
              <a:buNone/>
            </a:pPr>
            <a:endParaRPr lang="en-US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72BE09-4F99-4100-4EC6-4A5992B2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" name="object 26">
            <a:extLst>
              <a:ext uri="{FF2B5EF4-FFF2-40B4-BE49-F238E27FC236}">
                <a16:creationId xmlns:a16="http://schemas.microsoft.com/office/drawing/2014/main" id="{8C1FC5CE-31F3-F3E8-867D-0CD09A66265F}"/>
              </a:ext>
            </a:extLst>
          </p:cNvPr>
          <p:cNvSpPr txBox="1">
            <a:spLocks/>
          </p:cNvSpPr>
          <p:nvPr/>
        </p:nvSpPr>
        <p:spPr>
          <a:xfrm>
            <a:off x="715448" y="3401121"/>
            <a:ext cx="11213630" cy="331534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lvl1pPr marL="0">
              <a:defRPr sz="1577" b="0" i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940" kern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94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94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94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ανάπτυξη του δεύτερου πυλώνα 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αποτελεί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βασικό εργαλείο για την ενίσχυση της συνταξιοδοτικής επάρκειας των πολιτών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κατά τις επόμενες δεκαετίες.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Σκοπός είναι να δώσουμε περισσότερες δυνατότητες σε εργαζόμενους, ελεύθερους επαγγελματίες και επιχειρήσεις, ώστε να χτίσουν πρόσθετη προστασία για καλύτερα χρόνια στο μέλλον.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94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94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527;p20">
            <a:extLst>
              <a:ext uri="{FF2B5EF4-FFF2-40B4-BE49-F238E27FC236}">
                <a16:creationId xmlns:a16="http://schemas.microsoft.com/office/drawing/2014/main" id="{D6C4112B-7207-AD4B-87A2-3C1830519C46}"/>
              </a:ext>
            </a:extLst>
          </p:cNvPr>
          <p:cNvSpPr/>
          <p:nvPr/>
        </p:nvSpPr>
        <p:spPr>
          <a:xfrm rot="5400000">
            <a:off x="2743341" y="-1038871"/>
            <a:ext cx="661863" cy="5701336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3" name="Google Shape;529;p20">
            <a:extLst>
              <a:ext uri="{FF2B5EF4-FFF2-40B4-BE49-F238E27FC236}">
                <a16:creationId xmlns:a16="http://schemas.microsoft.com/office/drawing/2014/main" id="{7E57EFB6-B4A6-A6D4-D4A2-455EAD9FA24C}"/>
              </a:ext>
            </a:extLst>
          </p:cNvPr>
          <p:cNvSpPr txBox="1"/>
          <p:nvPr/>
        </p:nvSpPr>
        <p:spPr>
          <a:xfrm>
            <a:off x="422449" y="1551247"/>
            <a:ext cx="464435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  <a:sym typeface="Helvetica Neue"/>
              </a:rPr>
              <a:t>Η γήρανση του πληθυσμού</a:t>
            </a:r>
          </a:p>
        </p:txBody>
      </p:sp>
      <p:sp>
        <p:nvSpPr>
          <p:cNvPr id="37" name="Google Shape;530;p20">
            <a:extLst>
              <a:ext uri="{FF2B5EF4-FFF2-40B4-BE49-F238E27FC236}">
                <a16:creationId xmlns:a16="http://schemas.microsoft.com/office/drawing/2014/main" id="{BB417632-229B-5D10-C037-EB231038F43A}"/>
              </a:ext>
            </a:extLst>
          </p:cNvPr>
          <p:cNvSpPr/>
          <p:nvPr/>
        </p:nvSpPr>
        <p:spPr>
          <a:xfrm rot="5400000">
            <a:off x="2755066" y="-61905"/>
            <a:ext cx="661862" cy="567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2" name="Google Shape;532;p20">
            <a:extLst>
              <a:ext uri="{FF2B5EF4-FFF2-40B4-BE49-F238E27FC236}">
                <a16:creationId xmlns:a16="http://schemas.microsoft.com/office/drawing/2014/main" id="{54684D25-A2B6-19AE-7D19-E34DF16FAD0D}"/>
              </a:ext>
            </a:extLst>
          </p:cNvPr>
          <p:cNvSpPr txBox="1"/>
          <p:nvPr/>
        </p:nvSpPr>
        <p:spPr>
          <a:xfrm>
            <a:off x="422449" y="2539249"/>
            <a:ext cx="545426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Η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  <a:sym typeface="Helvetica Neue"/>
              </a:rPr>
              <a:t>αύξηση του προσδόκιμου ζωής</a:t>
            </a:r>
          </a:p>
        </p:txBody>
      </p:sp>
      <p:sp>
        <p:nvSpPr>
          <p:cNvPr id="46" name="Google Shape;527;p20">
            <a:extLst>
              <a:ext uri="{FF2B5EF4-FFF2-40B4-BE49-F238E27FC236}">
                <a16:creationId xmlns:a16="http://schemas.microsoft.com/office/drawing/2014/main" id="{CBB156A0-FEA2-60E2-422E-730D05969ACA}"/>
              </a:ext>
            </a:extLst>
          </p:cNvPr>
          <p:cNvSpPr/>
          <p:nvPr/>
        </p:nvSpPr>
        <p:spPr>
          <a:xfrm rot="5400000">
            <a:off x="2732072" y="925293"/>
            <a:ext cx="707846" cy="56778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8" name="Google Shape;529;p20">
            <a:extLst>
              <a:ext uri="{FF2B5EF4-FFF2-40B4-BE49-F238E27FC236}">
                <a16:creationId xmlns:a16="http://schemas.microsoft.com/office/drawing/2014/main" id="{A0DC6016-04F4-4DC5-A9E4-AD77D530DF56}"/>
              </a:ext>
            </a:extLst>
          </p:cNvPr>
          <p:cNvSpPr txBox="1"/>
          <p:nvPr/>
        </p:nvSpPr>
        <p:spPr>
          <a:xfrm>
            <a:off x="52331" y="3354513"/>
            <a:ext cx="61944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algn="ctr">
              <a:buClr>
                <a:srgbClr val="000000"/>
              </a:buClr>
              <a:defRPr/>
            </a:pPr>
            <a:r>
              <a:rPr lang="el-GR" sz="2200" b="1" dirty="0">
                <a:solidFill>
                  <a:schemeClr val="bg1"/>
                </a:solidFill>
                <a:sym typeface="Helvetica Neue"/>
              </a:rPr>
              <a:t>Η επιλογή χαμηλών ασφαλιστικών εισφορών </a:t>
            </a:r>
          </a:p>
          <a:p>
            <a:pPr marL="12700" marR="5080" algn="ctr">
              <a:buClr>
                <a:srgbClr val="000000"/>
              </a:buClr>
              <a:defRPr/>
            </a:pPr>
            <a:r>
              <a:rPr lang="el-GR" sz="2200" b="1" dirty="0">
                <a:solidFill>
                  <a:schemeClr val="bg1"/>
                </a:solidFill>
                <a:sym typeface="Helvetica Neue"/>
              </a:rPr>
              <a:t>από τους ελεύθερους επαγγελματίες</a:t>
            </a:r>
          </a:p>
        </p:txBody>
      </p:sp>
      <p:sp>
        <p:nvSpPr>
          <p:cNvPr id="50" name="Google Shape;531;p20">
            <a:extLst>
              <a:ext uri="{FF2B5EF4-FFF2-40B4-BE49-F238E27FC236}">
                <a16:creationId xmlns:a16="http://schemas.microsoft.com/office/drawing/2014/main" id="{7F8DC64B-80E3-386D-472E-B22E3E4881FD}"/>
              </a:ext>
            </a:extLst>
          </p:cNvPr>
          <p:cNvSpPr/>
          <p:nvPr/>
        </p:nvSpPr>
        <p:spPr>
          <a:xfrm rot="5400000" flipH="1">
            <a:off x="6649661" y="2469115"/>
            <a:ext cx="668843" cy="902125"/>
          </a:xfrm>
          <a:custGeom>
            <a:avLst/>
            <a:gdLst/>
            <a:ahLst/>
            <a:cxnLst/>
            <a:rect l="l" t="t" r="r" b="b"/>
            <a:pathLst>
              <a:path w="1698625" h="2291079" extrusionOk="0">
                <a:moveTo>
                  <a:pt x="656831" y="1109700"/>
                </a:moveTo>
                <a:lnTo>
                  <a:pt x="650862" y="1080236"/>
                </a:lnTo>
                <a:lnTo>
                  <a:pt x="634733" y="1056233"/>
                </a:lnTo>
                <a:lnTo>
                  <a:pt x="610730" y="1040104"/>
                </a:lnTo>
                <a:lnTo>
                  <a:pt x="581266" y="1034135"/>
                </a:lnTo>
                <a:lnTo>
                  <a:pt x="551929" y="1040104"/>
                </a:lnTo>
                <a:lnTo>
                  <a:pt x="527926" y="1056233"/>
                </a:lnTo>
                <a:lnTo>
                  <a:pt x="511670" y="1080236"/>
                </a:lnTo>
                <a:lnTo>
                  <a:pt x="505828" y="1109700"/>
                </a:lnTo>
                <a:lnTo>
                  <a:pt x="505828" y="1807921"/>
                </a:lnTo>
                <a:lnTo>
                  <a:pt x="511670" y="1837258"/>
                </a:lnTo>
                <a:lnTo>
                  <a:pt x="527926" y="1861286"/>
                </a:lnTo>
                <a:lnTo>
                  <a:pt x="551929" y="1877453"/>
                </a:lnTo>
                <a:lnTo>
                  <a:pt x="581266" y="1883397"/>
                </a:lnTo>
                <a:lnTo>
                  <a:pt x="610730" y="1877453"/>
                </a:lnTo>
                <a:lnTo>
                  <a:pt x="634733" y="1861286"/>
                </a:lnTo>
                <a:lnTo>
                  <a:pt x="650862" y="1837258"/>
                </a:lnTo>
                <a:lnTo>
                  <a:pt x="656831" y="1807921"/>
                </a:lnTo>
                <a:lnTo>
                  <a:pt x="656831" y="1109700"/>
                </a:lnTo>
                <a:close/>
              </a:path>
              <a:path w="1698625" h="2291079" extrusionOk="0">
                <a:moveTo>
                  <a:pt x="1192745" y="1109700"/>
                </a:moveTo>
                <a:lnTo>
                  <a:pt x="1186776" y="1080236"/>
                </a:lnTo>
                <a:lnTo>
                  <a:pt x="1170647" y="1056233"/>
                </a:lnTo>
                <a:lnTo>
                  <a:pt x="1146657" y="1040104"/>
                </a:lnTo>
                <a:lnTo>
                  <a:pt x="1117193" y="1034135"/>
                </a:lnTo>
                <a:lnTo>
                  <a:pt x="1087856" y="1040104"/>
                </a:lnTo>
                <a:lnTo>
                  <a:pt x="1063853" y="1056233"/>
                </a:lnTo>
                <a:lnTo>
                  <a:pt x="1047597" y="1080236"/>
                </a:lnTo>
                <a:lnTo>
                  <a:pt x="1041755" y="1109700"/>
                </a:lnTo>
                <a:lnTo>
                  <a:pt x="1041755" y="2215489"/>
                </a:lnTo>
                <a:lnTo>
                  <a:pt x="1047597" y="2244890"/>
                </a:lnTo>
                <a:lnTo>
                  <a:pt x="1063853" y="2268880"/>
                </a:lnTo>
                <a:lnTo>
                  <a:pt x="1087856" y="2285047"/>
                </a:lnTo>
                <a:lnTo>
                  <a:pt x="1117193" y="2290991"/>
                </a:lnTo>
                <a:lnTo>
                  <a:pt x="1146657" y="2285047"/>
                </a:lnTo>
                <a:lnTo>
                  <a:pt x="1170647" y="2268880"/>
                </a:lnTo>
                <a:lnTo>
                  <a:pt x="1186776" y="2244890"/>
                </a:lnTo>
                <a:lnTo>
                  <a:pt x="1192745" y="2215489"/>
                </a:lnTo>
                <a:lnTo>
                  <a:pt x="1192745" y="1109700"/>
                </a:lnTo>
                <a:close/>
              </a:path>
              <a:path w="1698625" h="2291079" extrusionOk="0">
                <a:moveTo>
                  <a:pt x="1698447" y="1148549"/>
                </a:moveTo>
                <a:lnTo>
                  <a:pt x="910564" y="31496"/>
                </a:lnTo>
                <a:lnTo>
                  <a:pt x="849223" y="0"/>
                </a:lnTo>
                <a:lnTo>
                  <a:pt x="831443" y="2159"/>
                </a:lnTo>
                <a:lnTo>
                  <a:pt x="13944" y="1110208"/>
                </a:lnTo>
                <a:lnTo>
                  <a:pt x="0" y="1148549"/>
                </a:lnTo>
                <a:lnTo>
                  <a:pt x="1257" y="1168996"/>
                </a:lnTo>
                <a:lnTo>
                  <a:pt x="54673" y="1226781"/>
                </a:lnTo>
                <a:lnTo>
                  <a:pt x="75272" y="1229702"/>
                </a:lnTo>
                <a:lnTo>
                  <a:pt x="333933" y="1229702"/>
                </a:lnTo>
                <a:lnTo>
                  <a:pt x="403491" y="1183601"/>
                </a:lnTo>
                <a:lnTo>
                  <a:pt x="387311" y="1100810"/>
                </a:lnTo>
                <a:lnTo>
                  <a:pt x="222351" y="1078712"/>
                </a:lnTo>
                <a:lnTo>
                  <a:pt x="849223" y="204965"/>
                </a:lnTo>
                <a:lnTo>
                  <a:pt x="1476209" y="1078712"/>
                </a:lnTo>
                <a:lnTo>
                  <a:pt x="1364576" y="1078712"/>
                </a:lnTo>
                <a:lnTo>
                  <a:pt x="1335112" y="1084681"/>
                </a:lnTo>
                <a:lnTo>
                  <a:pt x="1311236" y="1100810"/>
                </a:lnTo>
                <a:lnTo>
                  <a:pt x="1294980" y="1124800"/>
                </a:lnTo>
                <a:lnTo>
                  <a:pt x="1289011" y="1154137"/>
                </a:lnTo>
                <a:lnTo>
                  <a:pt x="1294980" y="1183601"/>
                </a:lnTo>
                <a:lnTo>
                  <a:pt x="1311236" y="1207604"/>
                </a:lnTo>
                <a:lnTo>
                  <a:pt x="1335112" y="1223733"/>
                </a:lnTo>
                <a:lnTo>
                  <a:pt x="1364576" y="1229702"/>
                </a:lnTo>
                <a:lnTo>
                  <a:pt x="1623275" y="1229702"/>
                </a:lnTo>
                <a:lnTo>
                  <a:pt x="1690446" y="1188681"/>
                </a:lnTo>
                <a:lnTo>
                  <a:pt x="1697177" y="1168996"/>
                </a:lnTo>
                <a:lnTo>
                  <a:pt x="1698447" y="114854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DCEBD8-E17A-ACF6-F345-402B84B40314}"/>
              </a:ext>
            </a:extLst>
          </p:cNvPr>
          <p:cNvSpPr txBox="1"/>
          <p:nvPr/>
        </p:nvSpPr>
        <p:spPr>
          <a:xfrm>
            <a:off x="7594091" y="2020581"/>
            <a:ext cx="3977641" cy="210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καθιστούν επιτακτική την ενίσχυση των συμπληρωματικών πηγών συνταξιοδοτικού εισοδήματος.</a:t>
            </a:r>
          </a:p>
        </p:txBody>
      </p:sp>
      <p:sp>
        <p:nvSpPr>
          <p:cNvPr id="54" name="Text 1">
            <a:extLst>
              <a:ext uri="{FF2B5EF4-FFF2-40B4-BE49-F238E27FC236}">
                <a16:creationId xmlns:a16="http://schemas.microsoft.com/office/drawing/2014/main" id="{F3CAE00A-18C5-96D3-5E85-D91EE84E8C3E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6" name="Text 2">
            <a:extLst>
              <a:ext uri="{FF2B5EF4-FFF2-40B4-BE49-F238E27FC236}">
                <a16:creationId xmlns:a16="http://schemas.microsoft.com/office/drawing/2014/main" id="{264F6749-3FC6-E2DC-2BDA-E433FA974352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58" name="Google Shape;487;p19">
            <a:extLst>
              <a:ext uri="{FF2B5EF4-FFF2-40B4-BE49-F238E27FC236}">
                <a16:creationId xmlns:a16="http://schemas.microsoft.com/office/drawing/2014/main" id="{DB1264CF-DDDC-2F36-2B3E-A16D139256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488;p19">
            <a:extLst>
              <a:ext uri="{FF2B5EF4-FFF2-40B4-BE49-F238E27FC236}">
                <a16:creationId xmlns:a16="http://schemas.microsoft.com/office/drawing/2014/main" id="{ED1F8FB3-32DB-A2EB-88F5-65AFD24165DB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62" name="Google Shape;490;p19">
            <a:extLst>
              <a:ext uri="{FF2B5EF4-FFF2-40B4-BE49-F238E27FC236}">
                <a16:creationId xmlns:a16="http://schemas.microsoft.com/office/drawing/2014/main" id="{6CBCD99F-575B-5B79-AC5F-C6EFDDE325F1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7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B5DD618-707A-F59A-F107-E1F479FEFA1C}"/>
              </a:ext>
            </a:extLst>
          </p:cNvPr>
          <p:cNvSpPr/>
          <p:nvPr/>
        </p:nvSpPr>
        <p:spPr>
          <a:xfrm>
            <a:off x="697992" y="466956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Γιατί είναι αναγκαία η μεταρρύθμιση;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67349" y="804386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Βασικοί άξονες του νέου σχεδίου νόμου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188720" y="2258568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12" name="Text 8"/>
          <p:cNvSpPr/>
          <p:nvPr/>
        </p:nvSpPr>
        <p:spPr>
          <a:xfrm>
            <a:off x="1115857" y="2059695"/>
            <a:ext cx="9982057" cy="700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0000"/>
              </a:lnSpc>
              <a:defRPr/>
            </a:pP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Ευελιξί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και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απλούστευση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λειτουργίας των ΤΕΑ</a:t>
            </a:r>
            <a:endParaRPr lang="en-US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1115857" y="3016347"/>
            <a:ext cx="11191875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98000"/>
              </a:lnSpc>
            </a:pP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Μεγ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αλύτερη ελκυστικότητα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της 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επα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γγελμ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ατική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ς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σφάλιση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ς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 εργαζομένους</a:t>
            </a:r>
            <a:endParaRPr lang="el-GR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lnSpc>
                <a:spcPct val="98000"/>
              </a:lnSpc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και επ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ιχειρήσεις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4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8723376" y="2258568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3200" dirty="0"/>
          </a:p>
        </p:txBody>
      </p:sp>
      <p:sp>
        <p:nvSpPr>
          <p:cNvPr id="23" name="Text 17"/>
          <p:cNvSpPr/>
          <p:nvPr/>
        </p:nvSpPr>
        <p:spPr>
          <a:xfrm>
            <a:off x="1132229" y="4083595"/>
            <a:ext cx="6560342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98000"/>
              </a:lnSpc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Ενίσχυση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της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ροστ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ασίας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των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σφ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αλισμένων</a:t>
            </a:r>
          </a:p>
          <a:p>
            <a:pPr marL="0" indent="0">
              <a:lnSpc>
                <a:spcPct val="98000"/>
              </a:lnSpc>
              <a:buNone/>
            </a:pPr>
            <a:endParaRPr lang="en-US" sz="1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CC030B-D8CA-7D9E-4883-B58F200BD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pic>
        <p:nvPicPr>
          <p:cNvPr id="32" name="Google Shape;423;p16">
            <a:extLst>
              <a:ext uri="{FF2B5EF4-FFF2-40B4-BE49-F238E27FC236}">
                <a16:creationId xmlns:a16="http://schemas.microsoft.com/office/drawing/2014/main" id="{2C22A37C-358A-5A30-FAA7-4C9963854A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1" y="2031173"/>
            <a:ext cx="391464" cy="66325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24;p16">
            <a:extLst>
              <a:ext uri="{FF2B5EF4-FFF2-40B4-BE49-F238E27FC236}">
                <a16:creationId xmlns:a16="http://schemas.microsoft.com/office/drawing/2014/main" id="{8767EC83-A4CC-1D8D-BF05-CD90CB8078AC}"/>
              </a:ext>
            </a:extLst>
          </p:cNvPr>
          <p:cNvSpPr txBox="1"/>
          <p:nvPr/>
        </p:nvSpPr>
        <p:spPr>
          <a:xfrm flipH="1">
            <a:off x="693105" y="2096961"/>
            <a:ext cx="251249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134A86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1</a:t>
            </a:r>
            <a:endParaRPr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Google Shape;464;p18">
            <a:extLst>
              <a:ext uri="{FF2B5EF4-FFF2-40B4-BE49-F238E27FC236}">
                <a16:creationId xmlns:a16="http://schemas.microsoft.com/office/drawing/2014/main" id="{79157E58-1557-12B0-A609-FA2F10670AE7}"/>
              </a:ext>
            </a:extLst>
          </p:cNvPr>
          <p:cNvSpPr txBox="1"/>
          <p:nvPr/>
        </p:nvSpPr>
        <p:spPr>
          <a:xfrm>
            <a:off x="744373" y="3121024"/>
            <a:ext cx="114402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9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2" name="Google Shape;493;p19">
            <a:extLst>
              <a:ext uri="{FF2B5EF4-FFF2-40B4-BE49-F238E27FC236}">
                <a16:creationId xmlns:a16="http://schemas.microsoft.com/office/drawing/2014/main" id="{26DD0E67-B21C-F7D6-6FA9-52A6EC804C2C}"/>
              </a:ext>
            </a:extLst>
          </p:cNvPr>
          <p:cNvSpPr txBox="1"/>
          <p:nvPr/>
        </p:nvSpPr>
        <p:spPr>
          <a:xfrm>
            <a:off x="693105" y="4153099"/>
            <a:ext cx="422752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9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2566A453-05EC-2BB2-4CF6-8C687E7A0D25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CA4732A7-EB76-83E7-3C48-6A6755AC3F85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48" name="Google Shape;487;p19">
            <a:extLst>
              <a:ext uri="{FF2B5EF4-FFF2-40B4-BE49-F238E27FC236}">
                <a16:creationId xmlns:a16="http://schemas.microsoft.com/office/drawing/2014/main" id="{CD4AC33F-4E99-33D2-F733-F27514D2E5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88;p19">
            <a:extLst>
              <a:ext uri="{FF2B5EF4-FFF2-40B4-BE49-F238E27FC236}">
                <a16:creationId xmlns:a16="http://schemas.microsoft.com/office/drawing/2014/main" id="{524B249D-169C-9233-2C2A-5141B7F63F95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2" name="Google Shape;490;p19">
            <a:extLst>
              <a:ext uri="{FF2B5EF4-FFF2-40B4-BE49-F238E27FC236}">
                <a16:creationId xmlns:a16="http://schemas.microsoft.com/office/drawing/2014/main" id="{3DF608E9-BA50-C3C4-35B4-92CB76799552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8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3" name="Google Shape;423;p16">
            <a:extLst>
              <a:ext uri="{FF2B5EF4-FFF2-40B4-BE49-F238E27FC236}">
                <a16:creationId xmlns:a16="http://schemas.microsoft.com/office/drawing/2014/main" id="{163C4621-FCAB-2D58-A770-2AF51685FD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953" y="3029561"/>
            <a:ext cx="391464" cy="66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23;p16">
            <a:extLst>
              <a:ext uri="{FF2B5EF4-FFF2-40B4-BE49-F238E27FC236}">
                <a16:creationId xmlns:a16="http://schemas.microsoft.com/office/drawing/2014/main" id="{F31D0AEC-7C64-1A70-AD00-1F38C45665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924" y="4071984"/>
            <a:ext cx="391464" cy="66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l-GR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502920" y="907544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l-GR" sz="3200" b="1" kern="0" spc="200" dirty="0">
                <a:solidFill>
                  <a:srgbClr val="EA66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ΕΥΕΛΙΞΙΑ ΚΑΙ ΑΠΛΟΥΣΤΕΥΣΗ ΛΕΙΤΟΥΡΓΙΑΣ ΤΩΝ ΤΕΑ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79120" y="1292902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Δημιουργία Ανοιχτών ΤΕΑ</a:t>
            </a:r>
            <a:endParaRPr lang="en-US" sz="2400" dirty="0">
              <a:solidFill>
                <a:srgbClr val="134A86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548640" y="182880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0" y="0"/>
            <a:ext cx="9143771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2002971" y="2089407"/>
            <a:ext cx="9609909" cy="3592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>
              <a:lnSpc>
                <a:spcPct val="105000"/>
              </a:lnSpc>
              <a:spcAft>
                <a:spcPts val="1100"/>
              </a:spcAft>
              <a:buSzPct val="100000"/>
            </a:pP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πρώτη μεγάλη αλλαγή είναι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εισαγωγή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των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Ανοιχτ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ών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Τα</a:t>
            </a:r>
            <a:r>
              <a:rPr lang="en-US" sz="2400" b="1" dirty="0" err="1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μεί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ων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Επαγγελματικής Ασφάλισης</a:t>
            </a:r>
            <a:r>
              <a:rPr lang="en-US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ώστε να </a:t>
            </a:r>
            <a:r>
              <a:rPr lang="en-US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διευκολυνθεί η πρόσβαση μικρότερων επιχειρήσεων και ελεύθερων επαγγελματιών</a:t>
            </a:r>
            <a:r>
              <a:rPr lang="el-GR" sz="2400" b="1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2400" dirty="0">
                <a:solidFill>
                  <a:srgbClr val="134A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στην επαγγελματική ασφάλιση.</a:t>
            </a:r>
            <a:endParaRPr lang="en-US" sz="2000" b="1" dirty="0">
              <a:solidFill>
                <a:srgbClr val="134A8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800100" lvl="1" indent="-342900">
              <a:lnSpc>
                <a:spcPct val="105000"/>
              </a:lnSpc>
              <a:spcAft>
                <a:spcPts val="1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ανάγκη αυτή συνδέεται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τη δομή της ελληνικής οικονομίας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όπου μεγάλο μέρος των επιχειρήσεων είναι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μικρές επιχειρήσεις με περιορισμένο αριθμό εργαζομένων</a:t>
            </a:r>
            <a:r>
              <a:rPr lang="el-GR" sz="2000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για τις οποίες είναι </a:t>
            </a:r>
            <a:r>
              <a:rPr lang="el-GR" sz="2000" b="1" dirty="0">
                <a:solidFill>
                  <a:srgbClr val="00B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δύσκολη η δημιουργία αυτοτελούς Ταμείου Επαγγελματικής Ασφάλισης.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3EFC9D-BE4F-C51F-2F72-5A2F0C86D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05" y="99256"/>
            <a:ext cx="2173638" cy="508123"/>
          </a:xfrm>
          <a:prstGeom prst="rect">
            <a:avLst/>
          </a:prstGeom>
        </p:spPr>
      </p:pic>
      <p:sp>
        <p:nvSpPr>
          <p:cNvPr id="24" name="Text 1">
            <a:extLst>
              <a:ext uri="{FF2B5EF4-FFF2-40B4-BE49-F238E27FC236}">
                <a16:creationId xmlns:a16="http://schemas.microsoft.com/office/drawing/2014/main" id="{394A162E-F4BD-6717-5B70-FEE09853FFF6}"/>
              </a:ext>
            </a:extLst>
          </p:cNvPr>
          <p:cNvSpPr/>
          <p:nvPr/>
        </p:nvSpPr>
        <p:spPr>
          <a:xfrm>
            <a:off x="502920" y="6437376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050" dirty="0"/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49E96132-144D-E5EE-BE39-8B26A8738983}"/>
              </a:ext>
            </a:extLst>
          </p:cNvPr>
          <p:cNvSpPr/>
          <p:nvPr/>
        </p:nvSpPr>
        <p:spPr>
          <a:xfrm>
            <a:off x="10972800" y="6437376"/>
            <a:ext cx="8229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pic>
        <p:nvPicPr>
          <p:cNvPr id="28" name="Google Shape;487;p19">
            <a:extLst>
              <a:ext uri="{FF2B5EF4-FFF2-40B4-BE49-F238E27FC236}">
                <a16:creationId xmlns:a16="http://schemas.microsoft.com/office/drawing/2014/main" id="{011CAA21-F704-B213-7F86-0614485D5D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71" y="6201429"/>
            <a:ext cx="359195" cy="6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488;p19">
            <a:extLst>
              <a:ext uri="{FF2B5EF4-FFF2-40B4-BE49-F238E27FC236}">
                <a16:creationId xmlns:a16="http://schemas.microsoft.com/office/drawing/2014/main" id="{3B7D2360-581D-37FC-BD5E-0DE6CCE04AF8}"/>
              </a:ext>
            </a:extLst>
          </p:cNvPr>
          <p:cNvSpPr/>
          <p:nvPr/>
        </p:nvSpPr>
        <p:spPr>
          <a:xfrm>
            <a:off x="422449" y="6363354"/>
            <a:ext cx="11268074" cy="300038"/>
          </a:xfrm>
          <a:prstGeom prst="rect">
            <a:avLst/>
          </a:prstGeom>
          <a:solidFill>
            <a:srgbClr val="134A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32" name="Google Shape;490;p19">
            <a:extLst>
              <a:ext uri="{FF2B5EF4-FFF2-40B4-BE49-F238E27FC236}">
                <a16:creationId xmlns:a16="http://schemas.microsoft.com/office/drawing/2014/main" id="{D8C9BFDA-16A4-F12A-7E09-9637355F29CE}"/>
              </a:ext>
            </a:extLst>
          </p:cNvPr>
          <p:cNvSpPr txBox="1">
            <a:spLocks/>
          </p:cNvSpPr>
          <p:nvPr/>
        </p:nvSpPr>
        <p:spPr>
          <a:xfrm>
            <a:off x="356253" y="6330810"/>
            <a:ext cx="359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l-GR" sz="800" kern="0" smtClean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9</a:t>
            </a:fld>
            <a:endParaRPr lang="el-GR" sz="800" kern="0">
              <a:solidFill>
                <a:srgbClr val="FFFFFF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0D459494-3553-1347-3063-EBA2AE401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07" y="2129979"/>
            <a:ext cx="1487709" cy="1487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2369</Words>
  <Application>Microsoft Macintosh PowerPoint</Application>
  <PresentationFormat>Widescreen</PresentationFormat>
  <Paragraphs>352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Helvetica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Niki Kerameus</cp:lastModifiedBy>
  <cp:revision>61</cp:revision>
  <dcterms:created xsi:type="dcterms:W3CDTF">2026-06-22T13:22:36Z</dcterms:created>
  <dcterms:modified xsi:type="dcterms:W3CDTF">2026-06-30T11:30:10Z</dcterms:modified>
</cp:coreProperties>
</file>