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720" r:id="rId3"/>
    <p:sldMasterId id="2147483729" r:id="rId4"/>
  </p:sldMasterIdLst>
  <p:notesMasterIdLst>
    <p:notesMasterId r:id="rId33"/>
  </p:notesMasterIdLst>
  <p:handoutMasterIdLst>
    <p:handoutMasterId r:id="rId34"/>
  </p:handoutMasterIdLst>
  <p:sldIdLst>
    <p:sldId id="1524" r:id="rId5"/>
    <p:sldId id="1315" r:id="rId6"/>
    <p:sldId id="1487" r:id="rId7"/>
    <p:sldId id="1488" r:id="rId8"/>
    <p:sldId id="1535" r:id="rId9"/>
    <p:sldId id="1350" r:id="rId10"/>
    <p:sldId id="1356" r:id="rId11"/>
    <p:sldId id="1497" r:id="rId12"/>
    <p:sldId id="1498" r:id="rId13"/>
    <p:sldId id="1510" r:id="rId14"/>
    <p:sldId id="1512" r:id="rId15"/>
    <p:sldId id="1526" r:id="rId16"/>
    <p:sldId id="1527" r:id="rId17"/>
    <p:sldId id="1532" r:id="rId18"/>
    <p:sldId id="1531" r:id="rId19"/>
    <p:sldId id="1530" r:id="rId20"/>
    <p:sldId id="1515" r:id="rId21"/>
    <p:sldId id="1533" r:id="rId22"/>
    <p:sldId id="1528" r:id="rId23"/>
    <p:sldId id="1547" r:id="rId24"/>
    <p:sldId id="1545" r:id="rId25"/>
    <p:sldId id="1546" r:id="rId26"/>
    <p:sldId id="1548" r:id="rId27"/>
    <p:sldId id="1549" r:id="rId28"/>
    <p:sldId id="1551" r:id="rId29"/>
    <p:sldId id="1552" r:id="rId30"/>
    <p:sldId id="1553" r:id="rId31"/>
    <p:sldId id="1555" r:id="rId32"/>
  </p:sldIdLst>
  <p:sldSz cx="12192000" cy="6858000"/>
  <p:notesSz cx="6794500" cy="99314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758F"/>
    <a:srgbClr val="FF6699"/>
    <a:srgbClr val="CCFF33"/>
    <a:srgbClr val="FF0000"/>
    <a:srgbClr val="FFFF00"/>
    <a:srgbClr val="C9E8FF"/>
    <a:srgbClr val="A50021"/>
    <a:srgbClr val="F1A205"/>
    <a:srgbClr val="FF5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E1D19-619F-4580-8436-504D94C19A6F}" v="2" dt="2025-06-23T21:21:43.30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6187" autoAdjust="0"/>
  </p:normalViewPr>
  <p:slideViewPr>
    <p:cSldViewPr>
      <p:cViewPr varScale="1">
        <p:scale>
          <a:sx n="111" d="100"/>
          <a:sy n="111" d="100"/>
        </p:scale>
        <p:origin x="32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90"/>
    </p:cViewPr>
  </p:sorterViewPr>
  <p:notesViewPr>
    <p:cSldViewPr>
      <p:cViewPr varScale="1">
        <p:scale>
          <a:sx n="51" d="100"/>
          <a:sy n="51" d="100"/>
        </p:scale>
        <p:origin x="-1980" y="-108"/>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Antonopoulou" userId="b56298f00e27b472" providerId="LiveId" clId="{0C8A25C1-A74F-4974-8904-C68ECCB450D2}"/>
    <pc:docChg chg="undo custSel addSld delSld modSld">
      <pc:chgData name="Vivian Antonopoulou" userId="b56298f00e27b472" providerId="LiveId" clId="{0C8A25C1-A74F-4974-8904-C68ECCB450D2}" dt="2023-12-10T22:33:45.340" v="418" actId="20577"/>
      <pc:docMkLst>
        <pc:docMk/>
      </pc:docMkLst>
      <pc:sldChg chg="modSp mod">
        <pc:chgData name="Vivian Antonopoulou" userId="b56298f00e27b472" providerId="LiveId" clId="{0C8A25C1-A74F-4974-8904-C68ECCB450D2}" dt="2023-12-10T21:23:34.648" v="33" actId="403"/>
        <pc:sldMkLst>
          <pc:docMk/>
          <pc:sldMk cId="0" sldId="931"/>
        </pc:sldMkLst>
      </pc:sldChg>
      <pc:sldChg chg="modSp mod">
        <pc:chgData name="Vivian Antonopoulou" userId="b56298f00e27b472" providerId="LiveId" clId="{0C8A25C1-A74F-4974-8904-C68ECCB450D2}" dt="2023-12-10T22:32:30.907" v="410" actId="403"/>
        <pc:sldMkLst>
          <pc:docMk/>
          <pc:sldMk cId="2616030200" sldId="965"/>
        </pc:sldMkLst>
      </pc:sldChg>
      <pc:sldChg chg="modSp mod">
        <pc:chgData name="Vivian Antonopoulou" userId="b56298f00e27b472" providerId="LiveId" clId="{0C8A25C1-A74F-4974-8904-C68ECCB450D2}" dt="2023-12-10T21:35:42.573" v="172" actId="1036"/>
        <pc:sldMkLst>
          <pc:docMk/>
          <pc:sldMk cId="808542924" sldId="971"/>
        </pc:sldMkLst>
      </pc:sldChg>
      <pc:sldChg chg="modSp mod">
        <pc:chgData name="Vivian Antonopoulou" userId="b56298f00e27b472" providerId="LiveId" clId="{0C8A25C1-A74F-4974-8904-C68ECCB450D2}" dt="2023-12-10T22:33:03.634" v="415" actId="403"/>
        <pc:sldMkLst>
          <pc:docMk/>
          <pc:sldMk cId="903643563" sldId="1304"/>
        </pc:sldMkLst>
      </pc:sldChg>
      <pc:sldChg chg="addSp delSp modSp mod">
        <pc:chgData name="Vivian Antonopoulou" userId="b56298f00e27b472" providerId="LiveId" clId="{0C8A25C1-A74F-4974-8904-C68ECCB450D2}" dt="2023-12-10T22:05:44.075" v="278" actId="14100"/>
        <pc:sldMkLst>
          <pc:docMk/>
          <pc:sldMk cId="1934087335" sldId="1315"/>
        </pc:sldMkLst>
      </pc:sldChg>
      <pc:sldChg chg="addSp modSp mod">
        <pc:chgData name="Vivian Antonopoulou" userId="b56298f00e27b472" providerId="LiveId" clId="{0C8A25C1-A74F-4974-8904-C68ECCB450D2}" dt="2023-12-10T22:04:03.455" v="258" actId="14100"/>
        <pc:sldMkLst>
          <pc:docMk/>
          <pc:sldMk cId="1702496636" sldId="1319"/>
        </pc:sldMkLst>
      </pc:sldChg>
      <pc:sldChg chg="addSp delSp modSp">
        <pc:chgData name="Vivian Antonopoulou" userId="b56298f00e27b472" providerId="LiveId" clId="{0C8A25C1-A74F-4974-8904-C68ECCB450D2}" dt="2023-12-10T22:06:01.834" v="281"/>
        <pc:sldMkLst>
          <pc:docMk/>
          <pc:sldMk cId="1733159776" sldId="1320"/>
        </pc:sldMkLst>
      </pc:sldChg>
      <pc:sldChg chg="addSp delSp modSp">
        <pc:chgData name="Vivian Antonopoulou" userId="b56298f00e27b472" providerId="LiveId" clId="{0C8A25C1-A74F-4974-8904-C68ECCB450D2}" dt="2023-12-10T22:10:32.640" v="361"/>
        <pc:sldMkLst>
          <pc:docMk/>
          <pc:sldMk cId="3982965480" sldId="1326"/>
        </pc:sldMkLst>
      </pc:sldChg>
      <pc:sldChg chg="mod">
        <pc:chgData name="Vivian Antonopoulou" userId="b56298f00e27b472" providerId="LiveId" clId="{0C8A25C1-A74F-4974-8904-C68ECCB450D2}" dt="2023-12-10T21:37:56.130" v="197" actId="27918"/>
        <pc:sldMkLst>
          <pc:docMk/>
          <pc:sldMk cId="3567829790" sldId="1330"/>
        </pc:sldMkLst>
      </pc:sldChg>
      <pc:sldChg chg="addSp delSp modSp mod">
        <pc:chgData name="Vivian Antonopoulou" userId="b56298f00e27b472" providerId="LiveId" clId="{0C8A25C1-A74F-4974-8904-C68ECCB450D2}" dt="2023-12-10T22:10:46.933" v="364"/>
        <pc:sldMkLst>
          <pc:docMk/>
          <pc:sldMk cId="4147381326" sldId="1331"/>
        </pc:sldMkLst>
      </pc:sldChg>
      <pc:sldChg chg="modSp mod">
        <pc:chgData name="Vivian Antonopoulou" userId="b56298f00e27b472" providerId="LiveId" clId="{0C8A25C1-A74F-4974-8904-C68ECCB450D2}" dt="2023-12-10T21:38:43.932" v="202" actId="1076"/>
        <pc:sldMkLst>
          <pc:docMk/>
          <pc:sldMk cId="2444858653" sldId="1332"/>
        </pc:sldMkLst>
      </pc:sldChg>
      <pc:sldChg chg="addSp delSp modSp mod">
        <pc:chgData name="Vivian Antonopoulou" userId="b56298f00e27b472" providerId="LiveId" clId="{0C8A25C1-A74F-4974-8904-C68ECCB450D2}" dt="2023-12-10T22:10:58.561" v="367"/>
        <pc:sldMkLst>
          <pc:docMk/>
          <pc:sldMk cId="1550542559" sldId="1334"/>
        </pc:sldMkLst>
      </pc:sldChg>
      <pc:sldChg chg="modSp mod">
        <pc:chgData name="Vivian Antonopoulou" userId="b56298f00e27b472" providerId="LiveId" clId="{0C8A25C1-A74F-4974-8904-C68ECCB450D2}" dt="2023-12-10T22:13:44.979" v="393" actId="403"/>
        <pc:sldMkLst>
          <pc:docMk/>
          <pc:sldMk cId="2011388365" sldId="1335"/>
        </pc:sldMkLst>
      </pc:sldChg>
      <pc:sldChg chg="modSp mod">
        <pc:chgData name="Vivian Antonopoulou" userId="b56298f00e27b472" providerId="LiveId" clId="{0C8A25C1-A74F-4974-8904-C68ECCB450D2}" dt="2023-12-10T22:33:45.340" v="418" actId="20577"/>
        <pc:sldMkLst>
          <pc:docMk/>
          <pc:sldMk cId="2878526110" sldId="1337"/>
        </pc:sldMkLst>
      </pc:sldChg>
      <pc:sldChg chg="addSp delSp modSp">
        <pc:chgData name="Vivian Antonopoulou" userId="b56298f00e27b472" providerId="LiveId" clId="{0C8A25C1-A74F-4974-8904-C68ECCB450D2}" dt="2023-12-10T22:11:08.970" v="370"/>
        <pc:sldMkLst>
          <pc:docMk/>
          <pc:sldMk cId="832375671" sldId="1347"/>
        </pc:sldMkLst>
      </pc:sldChg>
      <pc:sldChg chg="delSp modSp mod">
        <pc:chgData name="Vivian Antonopoulou" userId="b56298f00e27b472" providerId="LiveId" clId="{0C8A25C1-A74F-4974-8904-C68ECCB450D2}" dt="2023-12-10T21:39:31.775" v="207" actId="478"/>
        <pc:sldMkLst>
          <pc:docMk/>
          <pc:sldMk cId="243389484" sldId="1348"/>
        </pc:sldMkLst>
      </pc:sldChg>
      <pc:sldChg chg="modSp mod">
        <pc:chgData name="Vivian Antonopoulou" userId="b56298f00e27b472" providerId="LiveId" clId="{0C8A25C1-A74F-4974-8904-C68ECCB450D2}" dt="2023-12-10T21:28:20.642" v="86" actId="255"/>
        <pc:sldMkLst>
          <pc:docMk/>
          <pc:sldMk cId="2960320961" sldId="1349"/>
        </pc:sldMkLst>
      </pc:sldChg>
      <pc:sldChg chg="addSp modSp">
        <pc:chgData name="Vivian Antonopoulou" userId="b56298f00e27b472" providerId="LiveId" clId="{0C8A25C1-A74F-4974-8904-C68ECCB450D2}" dt="2023-12-10T22:06:31.207" v="288" actId="14100"/>
        <pc:sldMkLst>
          <pc:docMk/>
          <pc:sldMk cId="4003501944" sldId="1350"/>
        </pc:sldMkLst>
      </pc:sldChg>
      <pc:sldChg chg="modSp mod">
        <pc:chgData name="Vivian Antonopoulou" userId="b56298f00e27b472" providerId="LiveId" clId="{0C8A25C1-A74F-4974-8904-C68ECCB450D2}" dt="2023-12-10T21:24:17.978" v="48" actId="403"/>
        <pc:sldMkLst>
          <pc:docMk/>
          <pc:sldMk cId="2816810922" sldId="1356"/>
        </pc:sldMkLst>
      </pc:sldChg>
      <pc:sldChg chg="modSp mod">
        <pc:chgData name="Vivian Antonopoulou" userId="b56298f00e27b472" providerId="LiveId" clId="{0C8A25C1-A74F-4974-8904-C68ECCB450D2}" dt="2023-12-10T21:37:07.667" v="188" actId="1076"/>
        <pc:sldMkLst>
          <pc:docMk/>
          <pc:sldMk cId="1555824528" sldId="1357"/>
        </pc:sldMkLst>
      </pc:sldChg>
      <pc:sldChg chg="modSp mod">
        <pc:chgData name="Vivian Antonopoulou" userId="b56298f00e27b472" providerId="LiveId" clId="{0C8A25C1-A74F-4974-8904-C68ECCB450D2}" dt="2023-12-10T21:39:04.235" v="205" actId="1076"/>
        <pc:sldMkLst>
          <pc:docMk/>
          <pc:sldMk cId="3899842871" sldId="1358"/>
        </pc:sldMkLst>
      </pc:sldChg>
      <pc:sldChg chg="addSp delSp modSp">
        <pc:chgData name="Vivian Antonopoulou" userId="b56298f00e27b472" providerId="LiveId" clId="{0C8A25C1-A74F-4974-8904-C68ECCB450D2}" dt="2023-12-10T22:11:25.058" v="375" actId="14100"/>
        <pc:sldMkLst>
          <pc:docMk/>
          <pc:sldMk cId="327857189" sldId="1359"/>
        </pc:sldMkLst>
      </pc:sldChg>
      <pc:sldChg chg="modSp mod">
        <pc:chgData name="Vivian Antonopoulou" userId="b56298f00e27b472" providerId="LiveId" clId="{0C8A25C1-A74F-4974-8904-C68ECCB450D2}" dt="2023-12-10T21:40:25.458" v="220" actId="20577"/>
        <pc:sldMkLst>
          <pc:docMk/>
          <pc:sldMk cId="3493823550" sldId="1360"/>
        </pc:sldMkLst>
      </pc:sldChg>
      <pc:sldChg chg="modSp mod">
        <pc:chgData name="Vivian Antonopoulou" userId="b56298f00e27b472" providerId="LiveId" clId="{0C8A25C1-A74F-4974-8904-C68ECCB450D2}" dt="2023-12-10T21:40:45.210" v="222"/>
        <pc:sldMkLst>
          <pc:docMk/>
          <pc:sldMk cId="2146316813" sldId="1361"/>
        </pc:sldMkLst>
      </pc:sldChg>
      <pc:sldChg chg="addSp delSp modSp mod">
        <pc:chgData name="Vivian Antonopoulou" userId="b56298f00e27b472" providerId="LiveId" clId="{0C8A25C1-A74F-4974-8904-C68ECCB450D2}" dt="2023-12-10T22:11:37.939" v="378"/>
        <pc:sldMkLst>
          <pc:docMk/>
          <pc:sldMk cId="2023028562" sldId="1362"/>
        </pc:sldMkLst>
      </pc:sldChg>
      <pc:sldChg chg="addSp modSp mod">
        <pc:chgData name="Vivian Antonopoulou" userId="b56298f00e27b472" providerId="LiveId" clId="{0C8A25C1-A74F-4974-8904-C68ECCB450D2}" dt="2023-12-10T22:08:19.919" v="325" actId="14100"/>
        <pc:sldMkLst>
          <pc:docMk/>
          <pc:sldMk cId="2558610571" sldId="1363"/>
        </pc:sldMkLst>
      </pc:sldChg>
      <pc:sldChg chg="modSp mod">
        <pc:chgData name="Vivian Antonopoulou" userId="b56298f00e27b472" providerId="LiveId" clId="{0C8A25C1-A74F-4974-8904-C68ECCB450D2}" dt="2023-12-10T21:41:05.598" v="223" actId="1076"/>
        <pc:sldMkLst>
          <pc:docMk/>
          <pc:sldMk cId="2450015219" sldId="1364"/>
        </pc:sldMkLst>
      </pc:sldChg>
      <pc:sldChg chg="addSp delSp modSp">
        <pc:chgData name="Vivian Antonopoulou" userId="b56298f00e27b472" providerId="LiveId" clId="{0C8A25C1-A74F-4974-8904-C68ECCB450D2}" dt="2023-12-10T22:07:28.758" v="309" actId="14100"/>
        <pc:sldMkLst>
          <pc:docMk/>
          <pc:sldMk cId="3708933716" sldId="1365"/>
        </pc:sldMkLst>
      </pc:sldChg>
      <pc:sldChg chg="modSp mod">
        <pc:chgData name="Vivian Antonopoulou" userId="b56298f00e27b472" providerId="LiveId" clId="{0C8A25C1-A74F-4974-8904-C68ECCB450D2}" dt="2023-12-10T22:32:25.286" v="408" actId="403"/>
        <pc:sldMkLst>
          <pc:docMk/>
          <pc:sldMk cId="832779160" sldId="1366"/>
        </pc:sldMkLst>
      </pc:sldChg>
      <pc:sldChg chg="del">
        <pc:chgData name="Vivian Antonopoulou" userId="b56298f00e27b472" providerId="LiveId" clId="{0C8A25C1-A74F-4974-8904-C68ECCB450D2}" dt="2023-12-10T21:08:55.261" v="25" actId="47"/>
        <pc:sldMkLst>
          <pc:docMk/>
          <pc:sldMk cId="3653273279" sldId="1368"/>
        </pc:sldMkLst>
      </pc:sldChg>
      <pc:sldChg chg="del">
        <pc:chgData name="Vivian Antonopoulou" userId="b56298f00e27b472" providerId="LiveId" clId="{0C8A25C1-A74F-4974-8904-C68ECCB450D2}" dt="2023-12-10T21:08:55.261" v="25" actId="47"/>
        <pc:sldMkLst>
          <pc:docMk/>
          <pc:sldMk cId="952783737" sldId="1370"/>
        </pc:sldMkLst>
      </pc:sldChg>
      <pc:sldChg chg="del">
        <pc:chgData name="Vivian Antonopoulou" userId="b56298f00e27b472" providerId="LiveId" clId="{0C8A25C1-A74F-4974-8904-C68ECCB450D2}" dt="2023-12-10T21:08:55.261" v="25" actId="47"/>
        <pc:sldMkLst>
          <pc:docMk/>
          <pc:sldMk cId="279292838" sldId="1371"/>
        </pc:sldMkLst>
      </pc:sldChg>
      <pc:sldChg chg="del">
        <pc:chgData name="Vivian Antonopoulou" userId="b56298f00e27b472" providerId="LiveId" clId="{0C8A25C1-A74F-4974-8904-C68ECCB450D2}" dt="2023-12-10T21:08:55.261" v="25" actId="47"/>
        <pc:sldMkLst>
          <pc:docMk/>
          <pc:sldMk cId="197029361" sldId="1373"/>
        </pc:sldMkLst>
      </pc:sldChg>
      <pc:sldChg chg="del">
        <pc:chgData name="Vivian Antonopoulou" userId="b56298f00e27b472" providerId="LiveId" clId="{0C8A25C1-A74F-4974-8904-C68ECCB450D2}" dt="2023-12-10T21:08:55.261" v="25" actId="47"/>
        <pc:sldMkLst>
          <pc:docMk/>
          <pc:sldMk cId="3546960821" sldId="1374"/>
        </pc:sldMkLst>
      </pc:sldChg>
      <pc:sldChg chg="del">
        <pc:chgData name="Vivian Antonopoulou" userId="b56298f00e27b472" providerId="LiveId" clId="{0C8A25C1-A74F-4974-8904-C68ECCB450D2}" dt="2023-12-10T21:08:55.261" v="25" actId="47"/>
        <pc:sldMkLst>
          <pc:docMk/>
          <pc:sldMk cId="3994980763" sldId="1376"/>
        </pc:sldMkLst>
      </pc:sldChg>
      <pc:sldChg chg="del">
        <pc:chgData name="Vivian Antonopoulou" userId="b56298f00e27b472" providerId="LiveId" clId="{0C8A25C1-A74F-4974-8904-C68ECCB450D2}" dt="2023-12-10T21:08:55.261" v="25" actId="47"/>
        <pc:sldMkLst>
          <pc:docMk/>
          <pc:sldMk cId="1736252307" sldId="1377"/>
        </pc:sldMkLst>
      </pc:sldChg>
      <pc:sldChg chg="del">
        <pc:chgData name="Vivian Antonopoulou" userId="b56298f00e27b472" providerId="LiveId" clId="{0C8A25C1-A74F-4974-8904-C68ECCB450D2}" dt="2023-12-10T21:08:55.261" v="25" actId="47"/>
        <pc:sldMkLst>
          <pc:docMk/>
          <pc:sldMk cId="128123345" sldId="1379"/>
        </pc:sldMkLst>
      </pc:sldChg>
      <pc:sldChg chg="del">
        <pc:chgData name="Vivian Antonopoulou" userId="b56298f00e27b472" providerId="LiveId" clId="{0C8A25C1-A74F-4974-8904-C68ECCB450D2}" dt="2023-12-10T21:08:55.261" v="25" actId="47"/>
        <pc:sldMkLst>
          <pc:docMk/>
          <pc:sldMk cId="4141158961" sldId="1380"/>
        </pc:sldMkLst>
      </pc:sldChg>
      <pc:sldChg chg="del">
        <pc:chgData name="Vivian Antonopoulou" userId="b56298f00e27b472" providerId="LiveId" clId="{0C8A25C1-A74F-4974-8904-C68ECCB450D2}" dt="2023-12-10T21:08:55.261" v="25" actId="47"/>
        <pc:sldMkLst>
          <pc:docMk/>
          <pc:sldMk cId="3125115345" sldId="1382"/>
        </pc:sldMkLst>
      </pc:sldChg>
      <pc:sldChg chg="del">
        <pc:chgData name="Vivian Antonopoulou" userId="b56298f00e27b472" providerId="LiveId" clId="{0C8A25C1-A74F-4974-8904-C68ECCB450D2}" dt="2023-12-10T21:08:55.261" v="25" actId="47"/>
        <pc:sldMkLst>
          <pc:docMk/>
          <pc:sldMk cId="354730614" sldId="1383"/>
        </pc:sldMkLst>
      </pc:sldChg>
      <pc:sldChg chg="del">
        <pc:chgData name="Vivian Antonopoulou" userId="b56298f00e27b472" providerId="LiveId" clId="{0C8A25C1-A74F-4974-8904-C68ECCB450D2}" dt="2023-12-10T21:08:55.261" v="25" actId="47"/>
        <pc:sldMkLst>
          <pc:docMk/>
          <pc:sldMk cId="3945257072" sldId="1384"/>
        </pc:sldMkLst>
      </pc:sldChg>
      <pc:sldChg chg="del">
        <pc:chgData name="Vivian Antonopoulou" userId="b56298f00e27b472" providerId="LiveId" clId="{0C8A25C1-A74F-4974-8904-C68ECCB450D2}" dt="2023-12-10T21:08:55.261" v="25" actId="47"/>
        <pc:sldMkLst>
          <pc:docMk/>
          <pc:sldMk cId="3555409234" sldId="1385"/>
        </pc:sldMkLst>
      </pc:sldChg>
      <pc:sldChg chg="del">
        <pc:chgData name="Vivian Antonopoulou" userId="b56298f00e27b472" providerId="LiveId" clId="{0C8A25C1-A74F-4974-8904-C68ECCB450D2}" dt="2023-12-10T21:08:55.261" v="25" actId="47"/>
        <pc:sldMkLst>
          <pc:docMk/>
          <pc:sldMk cId="3825149510" sldId="1386"/>
        </pc:sldMkLst>
      </pc:sldChg>
      <pc:sldChg chg="del">
        <pc:chgData name="Vivian Antonopoulou" userId="b56298f00e27b472" providerId="LiveId" clId="{0C8A25C1-A74F-4974-8904-C68ECCB450D2}" dt="2023-12-10T21:08:55.261" v="25" actId="47"/>
        <pc:sldMkLst>
          <pc:docMk/>
          <pc:sldMk cId="492067335" sldId="1387"/>
        </pc:sldMkLst>
      </pc:sldChg>
      <pc:sldChg chg="del">
        <pc:chgData name="Vivian Antonopoulou" userId="b56298f00e27b472" providerId="LiveId" clId="{0C8A25C1-A74F-4974-8904-C68ECCB450D2}" dt="2023-12-10T21:08:55.261" v="25" actId="47"/>
        <pc:sldMkLst>
          <pc:docMk/>
          <pc:sldMk cId="3691970446" sldId="1388"/>
        </pc:sldMkLst>
      </pc:sldChg>
      <pc:sldChg chg="del">
        <pc:chgData name="Vivian Antonopoulou" userId="b56298f00e27b472" providerId="LiveId" clId="{0C8A25C1-A74F-4974-8904-C68ECCB450D2}" dt="2023-12-10T21:08:55.261" v="25" actId="47"/>
        <pc:sldMkLst>
          <pc:docMk/>
          <pc:sldMk cId="3842812991" sldId="1390"/>
        </pc:sldMkLst>
      </pc:sldChg>
      <pc:sldChg chg="addSp delSp modSp add mod">
        <pc:chgData name="Vivian Antonopoulou" userId="b56298f00e27b472" providerId="LiveId" clId="{0C8A25C1-A74F-4974-8904-C68ECCB450D2}" dt="2023-12-10T22:11:50.570" v="381" actId="14100"/>
        <pc:sldMkLst>
          <pc:docMk/>
          <pc:sldMk cId="3413581048" sldId="1393"/>
        </pc:sldMkLst>
      </pc:sldChg>
      <pc:sldChg chg="addSp delSp add del setBg delDesignElem">
        <pc:chgData name="Vivian Antonopoulou" userId="b56298f00e27b472" providerId="LiveId" clId="{0C8A25C1-A74F-4974-8904-C68ECCB450D2}" dt="2023-12-10T21:08:44.808" v="23"/>
        <pc:sldMkLst>
          <pc:docMk/>
          <pc:sldMk cId="3442429240" sldId="1393"/>
        </pc:sldMkLst>
      </pc:sldChg>
      <pc:sldChg chg="add del">
        <pc:chgData name="Vivian Antonopoulou" userId="b56298f00e27b472" providerId="LiveId" clId="{0C8A25C1-A74F-4974-8904-C68ECCB450D2}" dt="2023-12-10T21:08:44.808" v="23"/>
        <pc:sldMkLst>
          <pc:docMk/>
          <pc:sldMk cId="212432772" sldId="1394"/>
        </pc:sldMkLst>
      </pc:sldChg>
      <pc:sldChg chg="addSp delSp modSp add mod">
        <pc:chgData name="Vivian Antonopoulou" userId="b56298f00e27b472" providerId="LiveId" clId="{0C8A25C1-A74F-4974-8904-C68ECCB450D2}" dt="2023-12-10T22:12:20.501" v="386" actId="404"/>
        <pc:sldMkLst>
          <pc:docMk/>
          <pc:sldMk cId="3974779213" sldId="1394"/>
        </pc:sldMkLst>
      </pc:sldChg>
      <pc:sldChg chg="add">
        <pc:chgData name="Vivian Antonopoulou" userId="b56298f00e27b472" providerId="LiveId" clId="{0C8A25C1-A74F-4974-8904-C68ECCB450D2}" dt="2023-12-10T21:08:45.089" v="24"/>
        <pc:sldMkLst>
          <pc:docMk/>
          <pc:sldMk cId="474783570" sldId="1395"/>
        </pc:sldMkLst>
      </pc:sldChg>
      <pc:sldChg chg="add del">
        <pc:chgData name="Vivian Antonopoulou" userId="b56298f00e27b472" providerId="LiveId" clId="{0C8A25C1-A74F-4974-8904-C68ECCB450D2}" dt="2023-12-10T21:08:44.808" v="23"/>
        <pc:sldMkLst>
          <pc:docMk/>
          <pc:sldMk cId="4173639449" sldId="1395"/>
        </pc:sldMkLst>
      </pc:sldChg>
      <pc:sldChg chg="modSp add mod">
        <pc:chgData name="Vivian Antonopoulou" userId="b56298f00e27b472" providerId="LiveId" clId="{0C8A25C1-A74F-4974-8904-C68ECCB450D2}" dt="2023-12-10T21:41:29.827" v="225" actId="403"/>
        <pc:sldMkLst>
          <pc:docMk/>
          <pc:sldMk cId="851833416" sldId="1396"/>
        </pc:sldMkLst>
      </pc:sldChg>
      <pc:sldChg chg="add del">
        <pc:chgData name="Vivian Antonopoulou" userId="b56298f00e27b472" providerId="LiveId" clId="{0C8A25C1-A74F-4974-8904-C68ECCB450D2}" dt="2023-12-10T21:08:44.808" v="23"/>
        <pc:sldMkLst>
          <pc:docMk/>
          <pc:sldMk cId="944802722" sldId="1396"/>
        </pc:sldMkLst>
      </pc:sldChg>
      <pc:sldChg chg="add del">
        <pc:chgData name="Vivian Antonopoulou" userId="b56298f00e27b472" providerId="LiveId" clId="{0C8A25C1-A74F-4974-8904-C68ECCB450D2}" dt="2023-12-10T21:08:44.808" v="23"/>
        <pc:sldMkLst>
          <pc:docMk/>
          <pc:sldMk cId="274855958" sldId="1397"/>
        </pc:sldMkLst>
      </pc:sldChg>
      <pc:sldChg chg="modSp add mod">
        <pc:chgData name="Vivian Antonopoulou" userId="b56298f00e27b472" providerId="LiveId" clId="{0C8A25C1-A74F-4974-8904-C68ECCB450D2}" dt="2023-12-10T22:14:27.980" v="396" actId="403"/>
        <pc:sldMkLst>
          <pc:docMk/>
          <pc:sldMk cId="1587909690" sldId="1397"/>
        </pc:sldMkLst>
      </pc:sldChg>
      <pc:sldChg chg="addSp delSp add del setBg delDesignElem">
        <pc:chgData name="Vivian Antonopoulou" userId="b56298f00e27b472" providerId="LiveId" clId="{0C8A25C1-A74F-4974-8904-C68ECCB450D2}" dt="2023-12-10T21:08:44.808" v="23"/>
        <pc:sldMkLst>
          <pc:docMk/>
          <pc:sldMk cId="1372535817" sldId="1398"/>
        </pc:sldMkLst>
      </pc:sldChg>
      <pc:sldChg chg="modSp add mod">
        <pc:chgData name="Vivian Antonopoulou" userId="b56298f00e27b472" providerId="LiveId" clId="{0C8A25C1-A74F-4974-8904-C68ECCB450D2}" dt="2023-12-10T22:12:25.522" v="387" actId="403"/>
        <pc:sldMkLst>
          <pc:docMk/>
          <pc:sldMk cId="3210880242" sldId="1398"/>
        </pc:sldMkLst>
      </pc:sldChg>
      <pc:sldChg chg="add del">
        <pc:chgData name="Vivian Antonopoulou" userId="b56298f00e27b472" providerId="LiveId" clId="{0C8A25C1-A74F-4974-8904-C68ECCB450D2}" dt="2023-12-10T21:08:44.808" v="23"/>
        <pc:sldMkLst>
          <pc:docMk/>
          <pc:sldMk cId="39174581" sldId="1399"/>
        </pc:sldMkLst>
      </pc:sldChg>
      <pc:sldChg chg="modSp add">
        <pc:chgData name="Vivian Antonopoulou" userId="b56298f00e27b472" providerId="LiveId" clId="{0C8A25C1-A74F-4974-8904-C68ECCB450D2}" dt="2023-12-10T22:14:57.618" v="397" actId="403"/>
        <pc:sldMkLst>
          <pc:docMk/>
          <pc:sldMk cId="2591937391" sldId="1399"/>
        </pc:sldMkLst>
      </pc:sldChg>
      <pc:sldChg chg="modSp add mod">
        <pc:chgData name="Vivian Antonopoulou" userId="b56298f00e27b472" providerId="LiveId" clId="{0C8A25C1-A74F-4974-8904-C68ECCB450D2}" dt="2023-12-10T22:16:10.273" v="402" actId="20577"/>
        <pc:sldMkLst>
          <pc:docMk/>
          <pc:sldMk cId="1306881116" sldId="1400"/>
        </pc:sldMkLst>
      </pc:sldChg>
      <pc:sldChg chg="add del">
        <pc:chgData name="Vivian Antonopoulou" userId="b56298f00e27b472" providerId="LiveId" clId="{0C8A25C1-A74F-4974-8904-C68ECCB450D2}" dt="2023-12-10T21:08:44.808" v="23"/>
        <pc:sldMkLst>
          <pc:docMk/>
          <pc:sldMk cId="2324677326" sldId="1400"/>
        </pc:sldMkLst>
      </pc:sldChg>
      <pc:sldChg chg="addSp delSp add del setBg delDesignElem">
        <pc:chgData name="Vivian Antonopoulou" userId="b56298f00e27b472" providerId="LiveId" clId="{0C8A25C1-A74F-4974-8904-C68ECCB450D2}" dt="2023-12-10T21:08:44.808" v="23"/>
        <pc:sldMkLst>
          <pc:docMk/>
          <pc:sldMk cId="1936271605" sldId="1401"/>
        </pc:sldMkLst>
      </pc:sldChg>
      <pc:sldChg chg="modSp add mod">
        <pc:chgData name="Vivian Antonopoulou" userId="b56298f00e27b472" providerId="LiveId" clId="{0C8A25C1-A74F-4974-8904-C68ECCB450D2}" dt="2023-12-10T22:12:31.421" v="388" actId="403"/>
        <pc:sldMkLst>
          <pc:docMk/>
          <pc:sldMk cId="3408160502" sldId="1401"/>
        </pc:sldMkLst>
      </pc:sldChg>
      <pc:sldChg chg="add del">
        <pc:chgData name="Vivian Antonopoulou" userId="b56298f00e27b472" providerId="LiveId" clId="{0C8A25C1-A74F-4974-8904-C68ECCB450D2}" dt="2023-12-10T21:08:44.808" v="23"/>
        <pc:sldMkLst>
          <pc:docMk/>
          <pc:sldMk cId="1091545173" sldId="1402"/>
        </pc:sldMkLst>
      </pc:sldChg>
      <pc:sldChg chg="modSp add mod">
        <pc:chgData name="Vivian Antonopoulou" userId="b56298f00e27b472" providerId="LiveId" clId="{0C8A25C1-A74F-4974-8904-C68ECCB450D2}" dt="2023-12-10T22:15:12.106" v="399" actId="14100"/>
        <pc:sldMkLst>
          <pc:docMk/>
          <pc:sldMk cId="1279254143" sldId="1402"/>
        </pc:sldMkLst>
      </pc:sldChg>
      <pc:sldChg chg="add">
        <pc:chgData name="Vivian Antonopoulou" userId="b56298f00e27b472" providerId="LiveId" clId="{0C8A25C1-A74F-4974-8904-C68ECCB450D2}" dt="2023-12-10T21:08:45.089" v="24"/>
        <pc:sldMkLst>
          <pc:docMk/>
          <pc:sldMk cId="3229315968" sldId="1403"/>
        </pc:sldMkLst>
      </pc:sldChg>
      <pc:sldChg chg="add del">
        <pc:chgData name="Vivian Antonopoulou" userId="b56298f00e27b472" providerId="LiveId" clId="{0C8A25C1-A74F-4974-8904-C68ECCB450D2}" dt="2023-12-10T21:08:44.808" v="23"/>
        <pc:sldMkLst>
          <pc:docMk/>
          <pc:sldMk cId="4083787460" sldId="1403"/>
        </pc:sldMkLst>
      </pc:sldChg>
      <pc:sldChg chg="addSp delSp add del setBg delDesignElem">
        <pc:chgData name="Vivian Antonopoulou" userId="b56298f00e27b472" providerId="LiveId" clId="{0C8A25C1-A74F-4974-8904-C68ECCB450D2}" dt="2023-12-10T21:08:44.808" v="23"/>
        <pc:sldMkLst>
          <pc:docMk/>
          <pc:sldMk cId="274162138" sldId="1404"/>
        </pc:sldMkLst>
      </pc:sldChg>
      <pc:sldChg chg="modSp add">
        <pc:chgData name="Vivian Antonopoulou" userId="b56298f00e27b472" providerId="LiveId" clId="{0C8A25C1-A74F-4974-8904-C68ECCB450D2}" dt="2023-12-10T22:10:02.559" v="357" actId="403"/>
        <pc:sldMkLst>
          <pc:docMk/>
          <pc:sldMk cId="765344090" sldId="1404"/>
        </pc:sldMkLst>
      </pc:sldChg>
      <pc:sldChg chg="modSp add mod">
        <pc:chgData name="Vivian Antonopoulou" userId="b56298f00e27b472" providerId="LiveId" clId="{0C8A25C1-A74F-4974-8904-C68ECCB450D2}" dt="2023-12-10T21:43:15.697" v="241" actId="20577"/>
        <pc:sldMkLst>
          <pc:docMk/>
          <pc:sldMk cId="1772470333" sldId="1405"/>
        </pc:sldMkLst>
      </pc:sldChg>
      <pc:sldChg chg="add del">
        <pc:chgData name="Vivian Antonopoulou" userId="b56298f00e27b472" providerId="LiveId" clId="{0C8A25C1-A74F-4974-8904-C68ECCB450D2}" dt="2023-12-10T21:08:44.808" v="23"/>
        <pc:sldMkLst>
          <pc:docMk/>
          <pc:sldMk cId="4185425332" sldId="1405"/>
        </pc:sldMkLst>
      </pc:sldChg>
      <pc:sldChg chg="modSp add mod">
        <pc:chgData name="Vivian Antonopoulou" userId="b56298f00e27b472" providerId="LiveId" clId="{0C8A25C1-A74F-4974-8904-C68ECCB450D2}" dt="2023-12-10T21:43:21.962" v="242" actId="20577"/>
        <pc:sldMkLst>
          <pc:docMk/>
          <pc:sldMk cId="252167703" sldId="1406"/>
        </pc:sldMkLst>
      </pc:sldChg>
      <pc:sldChg chg="add del">
        <pc:chgData name="Vivian Antonopoulou" userId="b56298f00e27b472" providerId="LiveId" clId="{0C8A25C1-A74F-4974-8904-C68ECCB450D2}" dt="2023-12-10T21:08:44.808" v="23"/>
        <pc:sldMkLst>
          <pc:docMk/>
          <pc:sldMk cId="3360286896" sldId="1406"/>
        </pc:sldMkLst>
      </pc:sldChg>
      <pc:sldChg chg="modSp add">
        <pc:chgData name="Vivian Antonopoulou" userId="b56298f00e27b472" providerId="LiveId" clId="{0C8A25C1-A74F-4974-8904-C68ECCB450D2}" dt="2023-12-10T22:10:08.004" v="358" actId="403"/>
        <pc:sldMkLst>
          <pc:docMk/>
          <pc:sldMk cId="556836936" sldId="1407"/>
        </pc:sldMkLst>
      </pc:sldChg>
      <pc:sldChg chg="addSp delSp add del setBg delDesignElem">
        <pc:chgData name="Vivian Antonopoulou" userId="b56298f00e27b472" providerId="LiveId" clId="{0C8A25C1-A74F-4974-8904-C68ECCB450D2}" dt="2023-12-10T21:08:44.808" v="23"/>
        <pc:sldMkLst>
          <pc:docMk/>
          <pc:sldMk cId="3539142330" sldId="1407"/>
        </pc:sldMkLst>
      </pc:sldChg>
      <pc:sldChg chg="delSp modSp add mod">
        <pc:chgData name="Vivian Antonopoulou" userId="b56298f00e27b472" providerId="LiveId" clId="{0C8A25C1-A74F-4974-8904-C68ECCB450D2}" dt="2023-12-10T22:16:28.056" v="403" actId="6549"/>
        <pc:sldMkLst>
          <pc:docMk/>
          <pc:sldMk cId="2421112496" sldId="1408"/>
        </pc:sldMkLst>
      </pc:sldChg>
      <pc:sldChg chg="add del">
        <pc:chgData name="Vivian Antonopoulou" userId="b56298f00e27b472" providerId="LiveId" clId="{0C8A25C1-A74F-4974-8904-C68ECCB450D2}" dt="2023-12-10T21:08:44.808" v="23"/>
        <pc:sldMkLst>
          <pc:docMk/>
          <pc:sldMk cId="2918661476" sldId="1408"/>
        </pc:sldMkLst>
      </pc:sldChg>
      <pc:sldChg chg="modSp add mod">
        <pc:chgData name="Vivian Antonopoulou" userId="b56298f00e27b472" providerId="LiveId" clId="{0C8A25C1-A74F-4974-8904-C68ECCB450D2}" dt="2023-12-10T22:16:32.994" v="404" actId="6549"/>
        <pc:sldMkLst>
          <pc:docMk/>
          <pc:sldMk cId="846664210" sldId="1409"/>
        </pc:sldMkLst>
      </pc:sldChg>
      <pc:sldChg chg="add del">
        <pc:chgData name="Vivian Antonopoulou" userId="b56298f00e27b472" providerId="LiveId" clId="{0C8A25C1-A74F-4974-8904-C68ECCB450D2}" dt="2023-12-10T21:08:44.808" v="23"/>
        <pc:sldMkLst>
          <pc:docMk/>
          <pc:sldMk cId="2368017994" sldId="1409"/>
        </pc:sldMkLst>
      </pc:sldChg>
    </pc:docChg>
  </pc:docChgLst>
  <pc:docChgLst>
    <pc:chgData name="Dimitris Mavros" userId="5b21be12d6fcf79c" providerId="LiveId" clId="{5C4E1D19-619F-4580-8436-504D94C19A6F}"/>
    <pc:docChg chg="modSld">
      <pc:chgData name="Dimitris Mavros" userId="5b21be12d6fcf79c" providerId="LiveId" clId="{5C4E1D19-619F-4580-8436-504D94C19A6F}" dt="2025-06-23T21:21:43.308" v="17"/>
      <pc:docMkLst>
        <pc:docMk/>
      </pc:docMkLst>
      <pc:sldChg chg="addSp modSp mod">
        <pc:chgData name="Dimitris Mavros" userId="5b21be12d6fcf79c" providerId="LiveId" clId="{5C4E1D19-619F-4580-8436-504D94C19A6F}" dt="2025-06-23T21:21:43.308" v="17"/>
        <pc:sldMkLst>
          <pc:docMk/>
          <pc:sldMk cId="347114596" sldId="1523"/>
        </pc:sldMkLst>
        <pc:grpChg chg="mod">
          <ac:chgData name="Dimitris Mavros" userId="5b21be12d6fcf79c" providerId="LiveId" clId="{5C4E1D19-619F-4580-8436-504D94C19A6F}" dt="2025-06-23T21:21:37.319" v="4"/>
          <ac:grpSpMkLst>
            <pc:docMk/>
            <pc:sldMk cId="347114596" sldId="1523"/>
            <ac:grpSpMk id="8" creationId="{89AC49A9-F7D3-0927-9BB7-FA5863FF9785}"/>
          </ac:grpSpMkLst>
        </pc:grpChg>
        <pc:grpChg chg="mod">
          <ac:chgData name="Dimitris Mavros" userId="5b21be12d6fcf79c" providerId="LiveId" clId="{5C4E1D19-619F-4580-8436-504D94C19A6F}" dt="2025-06-23T21:21:43.308" v="17"/>
          <ac:grpSpMkLst>
            <pc:docMk/>
            <pc:sldMk cId="347114596" sldId="1523"/>
            <ac:grpSpMk id="27" creationId="{8FA925AF-F4F3-21A0-6969-FA52E9854D49}"/>
          </ac:grpSpMkLst>
        </pc:grpChg>
        <pc:inkChg chg="add mod">
          <ac:chgData name="Dimitris Mavros" userId="5b21be12d6fcf79c" providerId="LiveId" clId="{5C4E1D19-619F-4580-8436-504D94C19A6F}" dt="2025-06-23T21:21:37.319" v="4"/>
          <ac:inkMkLst>
            <pc:docMk/>
            <pc:sldMk cId="347114596" sldId="1523"/>
            <ac:inkMk id="2" creationId="{F5F5222D-4B61-F376-E55B-7EA0F838D21B}"/>
          </ac:inkMkLst>
        </pc:inkChg>
        <pc:inkChg chg="add mod">
          <ac:chgData name="Dimitris Mavros" userId="5b21be12d6fcf79c" providerId="LiveId" clId="{5C4E1D19-619F-4580-8436-504D94C19A6F}" dt="2025-06-23T21:21:37.319" v="4"/>
          <ac:inkMkLst>
            <pc:docMk/>
            <pc:sldMk cId="347114596" sldId="1523"/>
            <ac:inkMk id="4" creationId="{36E52FBE-608C-C61D-2E70-E5EC22F39BA5}"/>
          </ac:inkMkLst>
        </pc:inkChg>
        <pc:inkChg chg="add mod">
          <ac:chgData name="Dimitris Mavros" userId="5b21be12d6fcf79c" providerId="LiveId" clId="{5C4E1D19-619F-4580-8436-504D94C19A6F}" dt="2025-06-23T21:21:37.319" v="4"/>
          <ac:inkMkLst>
            <pc:docMk/>
            <pc:sldMk cId="347114596" sldId="1523"/>
            <ac:inkMk id="5" creationId="{891E60D0-DA24-D2A6-2061-98066C8FAE64}"/>
          </ac:inkMkLst>
        </pc:inkChg>
        <pc:inkChg chg="add mod">
          <ac:chgData name="Dimitris Mavros" userId="5b21be12d6fcf79c" providerId="LiveId" clId="{5C4E1D19-619F-4580-8436-504D94C19A6F}" dt="2025-06-23T21:21:37.319" v="4"/>
          <ac:inkMkLst>
            <pc:docMk/>
            <pc:sldMk cId="347114596" sldId="1523"/>
            <ac:inkMk id="6" creationId="{22239594-73F4-5887-37C6-F58163D15813}"/>
          </ac:inkMkLst>
        </pc:inkChg>
        <pc:inkChg chg="add mod">
          <ac:chgData name="Dimitris Mavros" userId="5b21be12d6fcf79c" providerId="LiveId" clId="{5C4E1D19-619F-4580-8436-504D94C19A6F}" dt="2025-06-23T21:21:43.308" v="17"/>
          <ac:inkMkLst>
            <pc:docMk/>
            <pc:sldMk cId="347114596" sldId="1523"/>
            <ac:inkMk id="11" creationId="{3451B1A8-11E0-D90A-3F89-04030C876DB5}"/>
          </ac:inkMkLst>
        </pc:inkChg>
        <pc:inkChg chg="add mod">
          <ac:chgData name="Dimitris Mavros" userId="5b21be12d6fcf79c" providerId="LiveId" clId="{5C4E1D19-619F-4580-8436-504D94C19A6F}" dt="2025-06-23T21:21:43.308" v="17"/>
          <ac:inkMkLst>
            <pc:docMk/>
            <pc:sldMk cId="347114596" sldId="1523"/>
            <ac:inkMk id="14" creationId="{8D78497C-AE09-4E1A-21C1-75C8B7409EA6}"/>
          </ac:inkMkLst>
        </pc:inkChg>
        <pc:inkChg chg="add mod">
          <ac:chgData name="Dimitris Mavros" userId="5b21be12d6fcf79c" providerId="LiveId" clId="{5C4E1D19-619F-4580-8436-504D94C19A6F}" dt="2025-06-23T21:21:43.308" v="17"/>
          <ac:inkMkLst>
            <pc:docMk/>
            <pc:sldMk cId="347114596" sldId="1523"/>
            <ac:inkMk id="15" creationId="{15E5C91A-9F6F-E606-FC18-53D9A6B9311C}"/>
          </ac:inkMkLst>
        </pc:inkChg>
        <pc:inkChg chg="add mod">
          <ac:chgData name="Dimitris Mavros" userId="5b21be12d6fcf79c" providerId="LiveId" clId="{5C4E1D19-619F-4580-8436-504D94C19A6F}" dt="2025-06-23T21:21:43.308" v="17"/>
          <ac:inkMkLst>
            <pc:docMk/>
            <pc:sldMk cId="347114596" sldId="1523"/>
            <ac:inkMk id="18" creationId="{68EDD09E-BFF1-EC68-1187-5460A578C9EC}"/>
          </ac:inkMkLst>
        </pc:inkChg>
        <pc:inkChg chg="add">
          <ac:chgData name="Dimitris Mavros" userId="5b21be12d6fcf79c" providerId="LiveId" clId="{5C4E1D19-619F-4580-8436-504D94C19A6F}" dt="2025-06-23T21:21:39.838" v="9" actId="9405"/>
          <ac:inkMkLst>
            <pc:docMk/>
            <pc:sldMk cId="347114596" sldId="1523"/>
            <ac:inkMk id="19" creationId="{FD6E60B7-FC96-60F3-42DA-42EF62FACA39}"/>
          </ac:inkMkLst>
        </pc:inkChg>
        <pc:inkChg chg="add mod">
          <ac:chgData name="Dimitris Mavros" userId="5b21be12d6fcf79c" providerId="LiveId" clId="{5C4E1D19-619F-4580-8436-504D94C19A6F}" dt="2025-06-23T21:21:43.308" v="17"/>
          <ac:inkMkLst>
            <pc:docMk/>
            <pc:sldMk cId="347114596" sldId="1523"/>
            <ac:inkMk id="20" creationId="{B77D3AA3-32FD-F852-579B-C1F6F1A244D6}"/>
          </ac:inkMkLst>
        </pc:inkChg>
        <pc:inkChg chg="add mod">
          <ac:chgData name="Dimitris Mavros" userId="5b21be12d6fcf79c" providerId="LiveId" clId="{5C4E1D19-619F-4580-8436-504D94C19A6F}" dt="2025-06-23T21:21:43.308" v="17"/>
          <ac:inkMkLst>
            <pc:docMk/>
            <pc:sldMk cId="347114596" sldId="1523"/>
            <ac:inkMk id="21" creationId="{62A54430-9913-4D07-714A-5D7DCC872368}"/>
          </ac:inkMkLst>
        </pc:inkChg>
        <pc:inkChg chg="add mod">
          <ac:chgData name="Dimitris Mavros" userId="5b21be12d6fcf79c" providerId="LiveId" clId="{5C4E1D19-619F-4580-8436-504D94C19A6F}" dt="2025-06-23T21:21:43.308" v="17"/>
          <ac:inkMkLst>
            <pc:docMk/>
            <pc:sldMk cId="347114596" sldId="1523"/>
            <ac:inkMk id="22" creationId="{F2616942-9BE6-D558-0653-C8549382F4EA}"/>
          </ac:inkMkLst>
        </pc:inkChg>
        <pc:inkChg chg="add">
          <ac:chgData name="Dimitris Mavros" userId="5b21be12d6fcf79c" providerId="LiveId" clId="{5C4E1D19-619F-4580-8436-504D94C19A6F}" dt="2025-06-23T21:21:41.174" v="13" actId="9405"/>
          <ac:inkMkLst>
            <pc:docMk/>
            <pc:sldMk cId="347114596" sldId="1523"/>
            <ac:inkMk id="23" creationId="{62878CF7-255E-11F4-2BB0-C510948326A9}"/>
          </ac:inkMkLst>
        </pc:inkChg>
        <pc:inkChg chg="add mod">
          <ac:chgData name="Dimitris Mavros" userId="5b21be12d6fcf79c" providerId="LiveId" clId="{5C4E1D19-619F-4580-8436-504D94C19A6F}" dt="2025-06-23T21:21:43.308" v="17"/>
          <ac:inkMkLst>
            <pc:docMk/>
            <pc:sldMk cId="347114596" sldId="1523"/>
            <ac:inkMk id="24" creationId="{CEABE2BF-53E9-C80A-FC70-1D5365C55275}"/>
          </ac:inkMkLst>
        </pc:inkChg>
        <pc:inkChg chg="add">
          <ac:chgData name="Dimitris Mavros" userId="5b21be12d6fcf79c" providerId="LiveId" clId="{5C4E1D19-619F-4580-8436-504D94C19A6F}" dt="2025-06-23T21:21:41.964" v="15" actId="9405"/>
          <ac:inkMkLst>
            <pc:docMk/>
            <pc:sldMk cId="347114596" sldId="1523"/>
            <ac:inkMk id="25" creationId="{148ADAB5-A22E-C215-65C7-3745E9F490D3}"/>
          </ac:inkMkLst>
        </pc:inkChg>
        <pc:inkChg chg="add mod">
          <ac:chgData name="Dimitris Mavros" userId="5b21be12d6fcf79c" providerId="LiveId" clId="{5C4E1D19-619F-4580-8436-504D94C19A6F}" dt="2025-06-23T21:21:43.308" v="17"/>
          <ac:inkMkLst>
            <pc:docMk/>
            <pc:sldMk cId="347114596" sldId="1523"/>
            <ac:inkMk id="26" creationId="{BA62CAA1-A3C8-4EF5-F043-728D9D65BC21}"/>
          </ac:inkMkLst>
        </pc:ink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49743060643985654"/>
          <c:y val="0"/>
          <c:w val="0.48966942148760328"/>
          <c:h val="1"/>
        </c:manualLayout>
      </c:layout>
      <c:barChart>
        <c:barDir val="bar"/>
        <c:grouping val="clustered"/>
        <c:varyColors val="0"/>
        <c:ser>
          <c:idx val="2"/>
          <c:order val="0"/>
          <c:tx>
            <c:strRef>
              <c:f>Sheet1!$B$1</c:f>
              <c:strCache>
                <c:ptCount val="1"/>
              </c:strCache>
            </c:strRef>
          </c:tx>
          <c:spPr>
            <a:solidFill>
              <a:srgbClr val="0070C0"/>
            </a:solidFill>
            <a:ln w="17561">
              <a:noFill/>
            </a:ln>
          </c:spPr>
          <c:invertIfNegative val="0"/>
          <c:dPt>
            <c:idx val="0"/>
            <c:invertIfNegative val="0"/>
            <c:bubble3D val="0"/>
            <c:extLst>
              <c:ext xmlns:c16="http://schemas.microsoft.com/office/drawing/2014/chart" uri="{C3380CC4-5D6E-409C-BE32-E72D297353CC}">
                <c16:uniqueId val="{00000001-05F6-47C8-8D2B-051C89788985}"/>
              </c:ext>
            </c:extLst>
          </c:dPt>
          <c:dPt>
            <c:idx val="1"/>
            <c:invertIfNegative val="0"/>
            <c:bubble3D val="0"/>
            <c:spPr>
              <a:solidFill>
                <a:srgbClr val="FF758F"/>
              </a:solidFill>
              <a:ln w="17561">
                <a:solidFill>
                  <a:schemeClr val="bg1"/>
                </a:solidFill>
              </a:ln>
            </c:spPr>
            <c:extLst>
              <c:ext xmlns:c16="http://schemas.microsoft.com/office/drawing/2014/chart" uri="{C3380CC4-5D6E-409C-BE32-E72D297353CC}">
                <c16:uniqueId val="{00000003-05F6-47C8-8D2B-051C89788985}"/>
              </c:ext>
            </c:extLst>
          </c:dPt>
          <c:dPt>
            <c:idx val="2"/>
            <c:invertIfNegative val="0"/>
            <c:bubble3D val="0"/>
            <c:spPr>
              <a:solidFill>
                <a:srgbClr val="FF0000"/>
              </a:solidFill>
              <a:ln w="17561">
                <a:noFill/>
              </a:ln>
            </c:spPr>
            <c:extLst>
              <c:ext xmlns:c16="http://schemas.microsoft.com/office/drawing/2014/chart" uri="{C3380CC4-5D6E-409C-BE32-E72D297353CC}">
                <c16:uniqueId val="{00000005-05F6-47C8-8D2B-051C89788985}"/>
              </c:ext>
            </c:extLst>
          </c:dPt>
          <c:dPt>
            <c:idx val="3"/>
            <c:invertIfNegative val="0"/>
            <c:bubble3D val="0"/>
            <c:extLst>
              <c:ext xmlns:c16="http://schemas.microsoft.com/office/drawing/2014/chart" uri="{C3380CC4-5D6E-409C-BE32-E72D297353CC}">
                <c16:uniqueId val="{00000007-05F6-47C8-8D2B-051C89788985}"/>
              </c:ext>
            </c:extLst>
          </c:dPt>
          <c:dPt>
            <c:idx val="4"/>
            <c:invertIfNegative val="0"/>
            <c:bubble3D val="0"/>
            <c:extLst>
              <c:ext xmlns:c16="http://schemas.microsoft.com/office/drawing/2014/chart" uri="{C3380CC4-5D6E-409C-BE32-E72D297353CC}">
                <c16:uniqueId val="{00000008-05F6-47C8-8D2B-051C89788985}"/>
              </c:ext>
            </c:extLst>
          </c:dPt>
          <c:dPt>
            <c:idx val="5"/>
            <c:invertIfNegative val="0"/>
            <c:bubble3D val="0"/>
            <c:extLst>
              <c:ext xmlns:c16="http://schemas.microsoft.com/office/drawing/2014/chart" uri="{C3380CC4-5D6E-409C-BE32-E72D297353CC}">
                <c16:uniqueId val="{00000009-05F6-47C8-8D2B-051C89788985}"/>
              </c:ext>
            </c:extLst>
          </c:dPt>
          <c:dLbls>
            <c:spPr>
              <a:noFill/>
              <a:ln w="17561">
                <a:noFill/>
              </a:ln>
            </c:spPr>
            <c:txPr>
              <a:bodyPr/>
              <a:lstStyle/>
              <a:p>
                <a:pPr algn="ctr" rtl="0">
                  <a:defRPr sz="1800"/>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Έχω δουλειά που ανταποκρίνεται στις προσδοκίες μου</c:v>
                </c:pt>
                <c:pt idx="1">
                  <c:v>Έχω δουλειά που δεν ανταποκρίνεται στις προσδοκίες μου αλλά θα παραμείνω σε αυτή</c:v>
                </c:pt>
                <c:pt idx="2">
                  <c:v>Έχω δουλειά που δεν ανταποκρίνεται στις προσδοκίες μου και αναζητώ άλλη καλύτερη</c:v>
                </c:pt>
              </c:strCache>
            </c:strRef>
          </c:cat>
          <c:val>
            <c:numRef>
              <c:f>Sheet1!$B$2:$B$4</c:f>
              <c:numCache>
                <c:formatCode>General</c:formatCode>
                <c:ptCount val="3"/>
                <c:pt idx="0">
                  <c:v>48.8</c:v>
                </c:pt>
                <c:pt idx="1">
                  <c:v>35.9</c:v>
                </c:pt>
                <c:pt idx="2">
                  <c:v>15.3</c:v>
                </c:pt>
              </c:numCache>
            </c:numRef>
          </c:val>
          <c:extLst>
            <c:ext xmlns:c16="http://schemas.microsoft.com/office/drawing/2014/chart" uri="{C3380CC4-5D6E-409C-BE32-E72D297353CC}">
              <c16:uniqueId val="{0000000A-05F6-47C8-8D2B-051C89788985}"/>
            </c:ext>
          </c:extLst>
        </c:ser>
        <c:dLbls>
          <c:showLegendKey val="0"/>
          <c:showVal val="0"/>
          <c:showCatName val="0"/>
          <c:showSerName val="0"/>
          <c:showPercent val="0"/>
          <c:showBubbleSize val="0"/>
        </c:dLbls>
        <c:gapWidth val="20"/>
        <c:axId val="-141722592"/>
        <c:axId val="-141726944"/>
      </c:barChart>
      <c:catAx>
        <c:axId val="-141722592"/>
        <c:scaling>
          <c:orientation val="maxMin"/>
        </c:scaling>
        <c:delete val="0"/>
        <c:axPos val="l"/>
        <c:numFmt formatCode="General" sourceLinked="1"/>
        <c:majorTickMark val="out"/>
        <c:minorTickMark val="none"/>
        <c:tickLblPos val="nextTo"/>
        <c:spPr>
          <a:ln w="2195">
            <a:solidFill>
              <a:schemeClr val="tx1"/>
            </a:solidFill>
            <a:prstDash val="solid"/>
          </a:ln>
        </c:spPr>
        <c:txPr>
          <a:bodyPr rot="0" vert="horz"/>
          <a:lstStyle/>
          <a:p>
            <a:pPr>
              <a:defRPr/>
            </a:pPr>
            <a:endParaRPr lang="el-GR"/>
          </a:p>
        </c:txPr>
        <c:crossAx val="-141726944"/>
        <c:crosses val="autoZero"/>
        <c:auto val="0"/>
        <c:lblAlgn val="ctr"/>
        <c:lblOffset val="100"/>
        <c:tickLblSkip val="1"/>
        <c:tickMarkSkip val="1"/>
        <c:noMultiLvlLbl val="0"/>
      </c:catAx>
      <c:valAx>
        <c:axId val="-141726944"/>
        <c:scaling>
          <c:orientation val="minMax"/>
          <c:max val="100"/>
          <c:min val="0"/>
        </c:scaling>
        <c:delete val="1"/>
        <c:axPos val="t"/>
        <c:numFmt formatCode="General" sourceLinked="1"/>
        <c:majorTickMark val="out"/>
        <c:minorTickMark val="none"/>
        <c:tickLblPos val="nextTo"/>
        <c:crossAx val="-141722592"/>
        <c:crosses val="autoZero"/>
        <c:crossBetween val="between"/>
        <c:majorUnit val="50"/>
        <c:minorUnit val="4"/>
      </c:valAx>
      <c:spPr>
        <a:noFill/>
        <a:ln w="2537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panose="020F0502020204030204" pitchFamily="34" charset="0"/>
          <a:ea typeface="Arial"/>
          <a:cs typeface="Calibri" panose="020F0502020204030204" pitchFamily="34" charset="0"/>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EBE-48A2-9CA2-36AC0924B3AB}"/>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9EBE-48A2-9CA2-36AC0924B3AB}"/>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9EBE-48A2-9CA2-36AC0924B3AB}"/>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9EBE-48A2-9CA2-36AC0924B3AB}"/>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9EBE-48A2-9CA2-36AC0924B3AB}"/>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8.4</c:v>
                </c:pt>
                <c:pt idx="1">
                  <c:v>21.9</c:v>
                </c:pt>
                <c:pt idx="2">
                  <c:v>28.6</c:v>
                </c:pt>
                <c:pt idx="3">
                  <c:v>28.5</c:v>
                </c:pt>
                <c:pt idx="4">
                  <c:v>12.6</c:v>
                </c:pt>
              </c:numCache>
            </c:numRef>
          </c:val>
          <c:extLst>
            <c:ext xmlns:c16="http://schemas.microsoft.com/office/drawing/2014/chart" uri="{C3380CC4-5D6E-409C-BE32-E72D297353CC}">
              <c16:uniqueId val="{0000000A-9EBE-48A2-9CA2-36AC0924B3AB}"/>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10.1</c:v>
                </c:pt>
                <c:pt idx="1">
                  <c:v>30.5</c:v>
                </c:pt>
                <c:pt idx="2">
                  <c:v>24.6</c:v>
                </c:pt>
                <c:pt idx="3">
                  <c:v>16.8</c:v>
                </c:pt>
                <c:pt idx="4">
                  <c:v>18</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8.0697590574236505E-2"/>
          <c:w val="0.66471691613286799"/>
          <c:h val="0.89763407147267338"/>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Πολύ Θετική</c:v>
                </c:pt>
                <c:pt idx="1">
                  <c:v>Αρκετά Θετική</c:v>
                </c:pt>
                <c:pt idx="2">
                  <c:v>Όχι και τόσο θετική</c:v>
                </c:pt>
                <c:pt idx="3">
                  <c:v>Καθόλου θετική</c:v>
                </c:pt>
                <c:pt idx="4">
                  <c:v>Δεν την γνωρίζω πρώτη φορά το ακούω</c:v>
                </c:pt>
                <c:pt idx="5">
                  <c:v>Δα</c:v>
                </c:pt>
              </c:strCache>
            </c:strRef>
          </c:cat>
          <c:val>
            <c:numRef>
              <c:f>Sheet1!$B$2:$B$7</c:f>
              <c:numCache>
                <c:formatCode>General</c:formatCode>
                <c:ptCount val="6"/>
                <c:pt idx="0">
                  <c:v>10.7</c:v>
                </c:pt>
                <c:pt idx="1">
                  <c:v>29.7</c:v>
                </c:pt>
                <c:pt idx="2">
                  <c:v>9.6</c:v>
                </c:pt>
                <c:pt idx="3">
                  <c:v>15.5</c:v>
                </c:pt>
                <c:pt idx="4">
                  <c:v>21.1</c:v>
                </c:pt>
                <c:pt idx="5">
                  <c:v>13.4</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25.6</c:v>
                </c:pt>
                <c:pt idx="1">
                  <c:v>33.1</c:v>
                </c:pt>
                <c:pt idx="2">
                  <c:v>12.9</c:v>
                </c:pt>
                <c:pt idx="3">
                  <c:v>16.899999999999999</c:v>
                </c:pt>
                <c:pt idx="4">
                  <c:v>11.5</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17.399999999999999</c:v>
                </c:pt>
                <c:pt idx="1">
                  <c:v>36.1</c:v>
                </c:pt>
                <c:pt idx="2">
                  <c:v>17.7</c:v>
                </c:pt>
                <c:pt idx="3">
                  <c:v>13</c:v>
                </c:pt>
                <c:pt idx="4">
                  <c:v>15.8</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11.6</c:v>
                </c:pt>
                <c:pt idx="1">
                  <c:v>29</c:v>
                </c:pt>
                <c:pt idx="2">
                  <c:v>20.9</c:v>
                </c:pt>
                <c:pt idx="3">
                  <c:v>18.7</c:v>
                </c:pt>
                <c:pt idx="4">
                  <c:v>19.8</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14.9</c:v>
                </c:pt>
                <c:pt idx="1">
                  <c:v>39.200000000000003</c:v>
                </c:pt>
                <c:pt idx="2">
                  <c:v>18.100000000000001</c:v>
                </c:pt>
                <c:pt idx="3">
                  <c:v>12.5</c:v>
                </c:pt>
                <c:pt idx="4">
                  <c:v>15.3</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915157374647"/>
          <c:y val="9.3612315526585332E-2"/>
          <c:w val="0.76649008249135997"/>
          <c:h val="0.74933486225061507"/>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15.8</c:v>
                </c:pt>
                <c:pt idx="1">
                  <c:v>21.9</c:v>
                </c:pt>
                <c:pt idx="2">
                  <c:v>22.2</c:v>
                </c:pt>
                <c:pt idx="3">
                  <c:v>35.299999999999997</c:v>
                </c:pt>
                <c:pt idx="4">
                  <c:v>4.8</c:v>
                </c:pt>
              </c:numCache>
            </c:numRef>
          </c:val>
          <c:extLst>
            <c:ext xmlns:c16="http://schemas.microsoft.com/office/drawing/2014/chart" uri="{C3380CC4-5D6E-409C-BE32-E72D297353CC}">
              <c16:uniqueId val="{00000000-C3B8-4758-81C5-05FBA0ED6189}"/>
            </c:ext>
          </c:extLst>
        </c:ser>
        <c:dLbls>
          <c:showLegendKey val="0"/>
          <c:showVal val="0"/>
          <c:showCatName val="0"/>
          <c:showSerName val="0"/>
          <c:showPercent val="0"/>
          <c:showBubbleSize val="0"/>
        </c:dLbls>
        <c:gapWidth val="40"/>
        <c:overlap val="-51"/>
        <c:axId val="-141729120"/>
        <c:axId val="-141725312"/>
      </c:barChart>
      <c:catAx>
        <c:axId val="-141729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41725312"/>
        <c:crosses val="autoZero"/>
        <c:auto val="1"/>
        <c:lblAlgn val="ctr"/>
        <c:lblOffset val="100"/>
        <c:noMultiLvlLbl val="0"/>
      </c:catAx>
      <c:valAx>
        <c:axId val="-141725312"/>
        <c:scaling>
          <c:orientation val="minMax"/>
          <c:max val="100"/>
        </c:scaling>
        <c:delete val="0"/>
        <c:axPos val="t"/>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85000"/>
                  </a:schemeClr>
                </a:solidFill>
                <a:latin typeface="+mn-lt"/>
                <a:ea typeface="+mn-ea"/>
                <a:cs typeface="+mn-cs"/>
              </a:defRPr>
            </a:pPr>
            <a:endParaRPr lang="el-GR"/>
          </a:p>
        </c:txPr>
        <c:crossAx val="-1417291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Πολύ υψηλό</c:v>
                </c:pt>
                <c:pt idx="1">
                  <c:v>Αρκετά υψηλό</c:v>
                </c:pt>
                <c:pt idx="2">
                  <c:v>Όχι και τόσο υψηλό</c:v>
                </c:pt>
                <c:pt idx="3">
                  <c:v>Καθόλου υψηλό</c:v>
                </c:pt>
                <c:pt idx="4">
                  <c:v>ΔΞ/ΔΑ</c:v>
                </c:pt>
              </c:strCache>
            </c:strRef>
          </c:cat>
          <c:val>
            <c:numRef>
              <c:f>Sheet1!$B$2:$B$6</c:f>
              <c:numCache>
                <c:formatCode>General</c:formatCode>
                <c:ptCount val="5"/>
                <c:pt idx="0">
                  <c:v>4.9000000000000004</c:v>
                </c:pt>
                <c:pt idx="1">
                  <c:v>19</c:v>
                </c:pt>
                <c:pt idx="2">
                  <c:v>40.299999999999997</c:v>
                </c:pt>
                <c:pt idx="3">
                  <c:v>31.9</c:v>
                </c:pt>
                <c:pt idx="4">
                  <c:v>3.9</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234200400"/>
        <c:axId val="234199312"/>
      </c:barChart>
      <c:catAx>
        <c:axId val="23420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234199312"/>
        <c:crosses val="autoZero"/>
        <c:auto val="1"/>
        <c:lblAlgn val="ctr"/>
        <c:lblOffset val="100"/>
        <c:noMultiLvlLbl val="0"/>
      </c:catAx>
      <c:valAx>
        <c:axId val="234199312"/>
        <c:scaling>
          <c:orientation val="minMax"/>
          <c:max val="80"/>
        </c:scaling>
        <c:delete val="1"/>
        <c:axPos val="t"/>
        <c:numFmt formatCode="General" sourceLinked="1"/>
        <c:majorTickMark val="none"/>
        <c:minorTickMark val="none"/>
        <c:tickLblPos val="nextTo"/>
        <c:crossAx val="23420040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87495633011744"/>
          <c:y val="0.11777244388866354"/>
          <c:w val="0.76649008249135997"/>
          <c:h val="0.78852812650446247"/>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spPr>
              <a:noFill/>
              <a:ln w="25594">
                <a:noFill/>
              </a:ln>
            </c:spPr>
            <c:txPr>
              <a:bodyPr wrap="square" lIns="38100" tIns="19050" rIns="38100" bIns="19050" anchor="ctr">
                <a:spAutoFit/>
              </a:bodyPr>
              <a:lstStyle/>
              <a:p>
                <a:pPr>
                  <a:defRPr sz="1800"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9.6999999999999993</c:v>
                </c:pt>
                <c:pt idx="1">
                  <c:v>29.1</c:v>
                </c:pt>
                <c:pt idx="2">
                  <c:v>31.4</c:v>
                </c:pt>
                <c:pt idx="3">
                  <c:v>20.9</c:v>
                </c:pt>
                <c:pt idx="4">
                  <c:v>8.9</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378037424"/>
        <c:axId val="378043408"/>
      </c:barChart>
      <c:catAx>
        <c:axId val="378037424"/>
        <c:scaling>
          <c:orientation val="maxMin"/>
        </c:scaling>
        <c:delete val="0"/>
        <c:axPos val="l"/>
        <c:numFmt formatCode="General" sourceLinked="1"/>
        <c:majorTickMark val="none"/>
        <c:minorTickMark val="none"/>
        <c:tickLblPos val="nextTo"/>
        <c:spPr>
          <a:noFill/>
          <a:ln w="9585" cap="flat" cmpd="sng" algn="ctr">
            <a:solidFill>
              <a:schemeClr val="tx1">
                <a:lumMod val="15000"/>
                <a:lumOff val="85000"/>
              </a:schemeClr>
            </a:solidFill>
            <a:round/>
          </a:ln>
          <a:effectLst/>
        </c:spPr>
        <c:txPr>
          <a:bodyPr rot="0" vert="horz"/>
          <a:lstStyle/>
          <a:p>
            <a:pPr>
              <a:defRPr sz="1400" b="1" i="0" u="none" strike="noStrike" baseline="0">
                <a:solidFill>
                  <a:srgbClr val="333333"/>
                </a:solidFill>
                <a:latin typeface="Calibri"/>
                <a:ea typeface="Calibri"/>
                <a:cs typeface="Calibri"/>
              </a:defRPr>
            </a:pPr>
            <a:endParaRPr lang="el-GR"/>
          </a:p>
        </c:txPr>
        <c:crossAx val="378043408"/>
        <c:crosses val="autoZero"/>
        <c:auto val="1"/>
        <c:lblAlgn val="ctr"/>
        <c:lblOffset val="100"/>
        <c:noMultiLvlLbl val="0"/>
      </c:catAx>
      <c:valAx>
        <c:axId val="378043408"/>
        <c:scaling>
          <c:orientation val="minMax"/>
          <c:max val="100"/>
        </c:scaling>
        <c:delete val="0"/>
        <c:axPos val="t"/>
        <c:numFmt formatCode="General" sourceLinked="1"/>
        <c:majorTickMark val="none"/>
        <c:minorTickMark val="none"/>
        <c:tickLblPos val="nextTo"/>
        <c:spPr>
          <a:ln w="6399">
            <a:noFill/>
          </a:ln>
        </c:spPr>
        <c:txPr>
          <a:bodyPr rot="0" vert="horz"/>
          <a:lstStyle/>
          <a:p>
            <a:pPr>
              <a:defRPr sz="500" b="0" i="0" u="none" strike="noStrike" baseline="0">
                <a:solidFill>
                  <a:srgbClr val="333333"/>
                </a:solidFill>
                <a:latin typeface="Calibri"/>
                <a:ea typeface="Calibri"/>
                <a:cs typeface="Calibri"/>
              </a:defRPr>
            </a:pPr>
            <a:endParaRPr lang="el-GR"/>
          </a:p>
        </c:txPr>
        <c:crossAx val="378037424"/>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36262442827124"/>
          <c:y val="0.11777233941591923"/>
          <c:w val="0.68970906774065377"/>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4C3-4937-8521-02C40ADC678D}"/>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24C3-4937-8521-02C40ADC678D}"/>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24C3-4937-8521-02C40ADC678D}"/>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24C3-4937-8521-02C40ADC678D}"/>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24C3-4937-8521-02C40ADC678D}"/>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Είναι ένα πρόβλημα που αφορά κυρίως τις κυβερνήσεις της ΝΔ από το 2019 μέχρι σήμερα</c:v>
                </c:pt>
                <c:pt idx="1">
                  <c:v>Είναι ένα πρόβλημα που αφορά όλες κυβερνήσεις</c:v>
                </c:pt>
                <c:pt idx="2">
                  <c:v>Είναι ένα πρόβλημα που οφείλεται στις διοικητικές παθογένειες της χώρας συνολικά</c:v>
                </c:pt>
                <c:pt idx="3">
                  <c:v>ΔΞ/ΔΑ</c:v>
                </c:pt>
              </c:strCache>
            </c:strRef>
          </c:cat>
          <c:val>
            <c:numRef>
              <c:f>Sheet1!$B$2:$B$5</c:f>
              <c:numCache>
                <c:formatCode>General</c:formatCode>
                <c:ptCount val="4"/>
                <c:pt idx="0">
                  <c:v>30.2</c:v>
                </c:pt>
                <c:pt idx="1">
                  <c:v>43.5</c:v>
                </c:pt>
                <c:pt idx="2">
                  <c:v>23</c:v>
                </c:pt>
                <c:pt idx="3">
                  <c:v>3.3</c:v>
                </c:pt>
              </c:numCache>
            </c:numRef>
          </c:val>
          <c:extLst>
            <c:ext xmlns:c16="http://schemas.microsoft.com/office/drawing/2014/chart" uri="{C3380CC4-5D6E-409C-BE32-E72D297353CC}">
              <c16:uniqueId val="{0000000A-24C3-4937-8521-02C40ADC678D}"/>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98E-4457-A22C-989ADF01AE5E}"/>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298E-4457-A22C-989ADF01AE5E}"/>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1-7706-45F0-9DC3-562A8C1D7D3D}"/>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3-7706-45F0-9DC3-562A8C1D7D3D}"/>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5-7706-45F0-9DC3-562A8C1D7D3D}"/>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3.6</c:v>
                </c:pt>
                <c:pt idx="1">
                  <c:v>13.1</c:v>
                </c:pt>
                <c:pt idx="2">
                  <c:v>21.2</c:v>
                </c:pt>
                <c:pt idx="3">
                  <c:v>57.2</c:v>
                </c:pt>
                <c:pt idx="4">
                  <c:v>4.9000000000000004</c:v>
                </c:pt>
              </c:numCache>
            </c:numRef>
          </c:val>
          <c:extLst>
            <c:ext xmlns:c16="http://schemas.microsoft.com/office/drawing/2014/chart" uri="{C3380CC4-5D6E-409C-BE32-E72D297353CC}">
              <c16:uniqueId val="{00000000-C3B8-4758-81C5-05FBA0ED6189}"/>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4E0-4945-A58A-308B04DE2C0B}"/>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A4E0-4945-A58A-308B04DE2C0B}"/>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A4E0-4945-A58A-308B04DE2C0B}"/>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A4E0-4945-A58A-308B04DE2C0B}"/>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A4E0-4945-A58A-308B04DE2C0B}"/>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7.6</c:v>
                </c:pt>
                <c:pt idx="1">
                  <c:v>15.8</c:v>
                </c:pt>
                <c:pt idx="2">
                  <c:v>24.4</c:v>
                </c:pt>
                <c:pt idx="3">
                  <c:v>47.4</c:v>
                </c:pt>
                <c:pt idx="4">
                  <c:v>4.8</c:v>
                </c:pt>
              </c:numCache>
            </c:numRef>
          </c:val>
          <c:extLst>
            <c:ext xmlns:c16="http://schemas.microsoft.com/office/drawing/2014/chart" uri="{C3380CC4-5D6E-409C-BE32-E72D297353CC}">
              <c16:uniqueId val="{0000000A-A4E0-4945-A58A-308B04DE2C0B}"/>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είναι δίκαια</c:v>
                </c:pt>
                <c:pt idx="1">
                  <c:v>Μάλλον είναι δίκαια</c:v>
                </c:pt>
                <c:pt idx="2">
                  <c:v>Μάλλον δεν είναι δίκαια</c:v>
                </c:pt>
                <c:pt idx="3">
                  <c:v>Σίγουρα δεν είναι δίκαια</c:v>
                </c:pt>
                <c:pt idx="4">
                  <c:v>ΔΞ/ΔΑ</c:v>
                </c:pt>
              </c:strCache>
            </c:strRef>
          </c:cat>
          <c:val>
            <c:numRef>
              <c:f>Sheet1!$B$2:$B$6</c:f>
              <c:numCache>
                <c:formatCode>General</c:formatCode>
                <c:ptCount val="5"/>
                <c:pt idx="0">
                  <c:v>50.9</c:v>
                </c:pt>
                <c:pt idx="1">
                  <c:v>29</c:v>
                </c:pt>
                <c:pt idx="2">
                  <c:v>9.9</c:v>
                </c:pt>
                <c:pt idx="3">
                  <c:v>5.7</c:v>
                </c:pt>
                <c:pt idx="4">
                  <c:v>4.5</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5477603605725"/>
          <c:y val="0.11777233941591923"/>
          <c:w val="0.66471691613286799"/>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0148-4B14-8530-63DAD06FD4E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148-4B14-8530-63DAD06FD4E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148-4B14-8530-63DAD06FD4E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0148-4B14-8530-63DAD06FD4E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0148-4B14-8530-63DAD06FD4E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είναι δικαιολογημένες</c:v>
                </c:pt>
                <c:pt idx="1">
                  <c:v>Μάλλον είναι δικαιολογημένες</c:v>
                </c:pt>
                <c:pt idx="2">
                  <c:v>Μάλλον είναι υπερβολικές</c:v>
                </c:pt>
                <c:pt idx="3">
                  <c:v>Σίγουρα είναι υπερβολικές</c:v>
                </c:pt>
                <c:pt idx="4">
                  <c:v>ΔΞ/ΔΑ</c:v>
                </c:pt>
              </c:strCache>
            </c:strRef>
          </c:cat>
          <c:val>
            <c:numRef>
              <c:f>Sheet1!$B$2:$B$6</c:f>
              <c:numCache>
                <c:formatCode>General</c:formatCode>
                <c:ptCount val="5"/>
                <c:pt idx="0">
                  <c:v>45.3</c:v>
                </c:pt>
                <c:pt idx="1">
                  <c:v>25.9</c:v>
                </c:pt>
                <c:pt idx="2">
                  <c:v>16.899999999999999</c:v>
                </c:pt>
                <c:pt idx="3">
                  <c:v>8.1</c:v>
                </c:pt>
                <c:pt idx="4">
                  <c:v>3.8</c:v>
                </c:pt>
              </c:numCache>
            </c:numRef>
          </c:val>
          <c:extLst>
            <c:ext xmlns:c16="http://schemas.microsoft.com/office/drawing/2014/chart" uri="{C3380CC4-5D6E-409C-BE32-E72D297353CC}">
              <c16:uniqueId val="{0000000A-0148-4B14-8530-63DAD06FD4E8}"/>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0.60322</cdr:x>
      <cdr:y>0.10312</cdr:y>
    </cdr:from>
    <cdr:to>
      <cdr:x>0.63893</cdr:x>
      <cdr:y>0.37448</cdr:y>
    </cdr:to>
    <cdr:sp macro="" textlink="">
      <cdr:nvSpPr>
        <cdr:cNvPr id="3" name="Right Brace 2"/>
        <cdr:cNvSpPr/>
      </cdr:nvSpPr>
      <cdr:spPr bwMode="auto">
        <a:xfrm xmlns:a="http://schemas.openxmlformats.org/drawingml/2006/main">
          <a:off x="3475308" y="465162"/>
          <a:ext cx="205736"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0.72182</cdr:x>
      <cdr:y>0.45268</cdr:y>
    </cdr:from>
    <cdr:to>
      <cdr:x>0.75753</cdr:x>
      <cdr:y>0.72404</cdr:y>
    </cdr:to>
    <cdr:sp macro="" textlink="">
      <cdr:nvSpPr>
        <cdr:cNvPr id="4" name="Right Brace 3"/>
        <cdr:cNvSpPr/>
      </cdr:nvSpPr>
      <cdr:spPr bwMode="auto">
        <a:xfrm xmlns:a="http://schemas.openxmlformats.org/drawingml/2006/main">
          <a:off x="4158650" y="2042058"/>
          <a:ext cx="205736"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12" cy="534284"/>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defTabSz="913988" eaLnBrk="1" hangingPunct="1">
              <a:defRPr sz="1200"/>
            </a:lvl1pPr>
          </a:lstStyle>
          <a:p>
            <a:pPr>
              <a:defRPr/>
            </a:pPr>
            <a:endParaRPr lang="el-GR" altLang="en-US"/>
          </a:p>
        </p:txBody>
      </p:sp>
      <p:sp>
        <p:nvSpPr>
          <p:cNvPr id="69635" name="Rectangle 3"/>
          <p:cNvSpPr>
            <a:spLocks noGrp="1" noChangeArrowheads="1"/>
          </p:cNvSpPr>
          <p:nvPr>
            <p:ph type="dt" sz="quarter" idx="1"/>
          </p:nvPr>
        </p:nvSpPr>
        <p:spPr bwMode="auto">
          <a:xfrm>
            <a:off x="3886817" y="0"/>
            <a:ext cx="2895170" cy="534284"/>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r" defTabSz="913988" eaLnBrk="1" hangingPunct="1">
              <a:defRPr sz="1200"/>
            </a:lvl1pPr>
          </a:lstStyle>
          <a:p>
            <a:pPr>
              <a:defRPr/>
            </a:pPr>
            <a:endParaRPr lang="el-GR" altLang="en-US"/>
          </a:p>
        </p:txBody>
      </p:sp>
      <p:sp>
        <p:nvSpPr>
          <p:cNvPr id="69636" name="Rectangle 4"/>
          <p:cNvSpPr>
            <a:spLocks noGrp="1" noChangeArrowheads="1"/>
          </p:cNvSpPr>
          <p:nvPr>
            <p:ph type="ftr" sz="quarter" idx="2"/>
          </p:nvPr>
        </p:nvSpPr>
        <p:spPr bwMode="auto">
          <a:xfrm>
            <a:off x="0" y="9447401"/>
            <a:ext cx="2971812" cy="458856"/>
          </a:xfrm>
          <a:prstGeom prst="rect">
            <a:avLst/>
          </a:prstGeom>
          <a:noFill/>
          <a:ln w="9525">
            <a:noFill/>
            <a:miter lim="800000"/>
            <a:headEnd/>
            <a:tailEnd/>
          </a:ln>
          <a:effectLst/>
        </p:spPr>
        <p:txBody>
          <a:bodyPr vert="horz" wrap="square" lIns="91406" tIns="45702" rIns="91406" bIns="45702" numCol="1" anchor="b" anchorCtr="0" compatLnSpc="1">
            <a:prstTxWarp prst="textNoShape">
              <a:avLst/>
            </a:prstTxWarp>
          </a:bodyPr>
          <a:lstStyle>
            <a:lvl1pPr defTabSz="913988" eaLnBrk="1" hangingPunct="1">
              <a:defRPr sz="1200"/>
            </a:lvl1pPr>
          </a:lstStyle>
          <a:p>
            <a:pPr>
              <a:defRPr/>
            </a:pPr>
            <a:endParaRPr lang="el-GR" altLang="en-US"/>
          </a:p>
        </p:txBody>
      </p:sp>
      <p:sp>
        <p:nvSpPr>
          <p:cNvPr id="69637" name="Rectangle 5"/>
          <p:cNvSpPr>
            <a:spLocks noGrp="1" noChangeArrowheads="1"/>
          </p:cNvSpPr>
          <p:nvPr>
            <p:ph type="sldNum" sz="quarter" idx="3"/>
          </p:nvPr>
        </p:nvSpPr>
        <p:spPr bwMode="auto">
          <a:xfrm>
            <a:off x="3886817" y="9447401"/>
            <a:ext cx="2895170" cy="458856"/>
          </a:xfrm>
          <a:prstGeom prst="rect">
            <a:avLst/>
          </a:prstGeom>
          <a:noFill/>
          <a:ln w="9525">
            <a:noFill/>
            <a:miter lim="800000"/>
            <a:headEnd/>
            <a:tailEnd/>
          </a:ln>
          <a:effectLst/>
        </p:spPr>
        <p:txBody>
          <a:bodyPr vert="horz" wrap="square" lIns="91406" tIns="45702" rIns="91406" bIns="45702" numCol="1" anchor="b" anchorCtr="0" compatLnSpc="1">
            <a:prstTxWarp prst="textNoShape">
              <a:avLst/>
            </a:prstTxWarp>
          </a:bodyPr>
          <a:lstStyle>
            <a:lvl1pPr algn="r" defTabSz="913988" eaLnBrk="1" hangingPunct="1">
              <a:defRPr sz="1200"/>
            </a:lvl1pPr>
          </a:lstStyle>
          <a:p>
            <a:pPr>
              <a:defRPr/>
            </a:pPr>
            <a:fld id="{FC4E2DB5-B41D-4E18-AB8C-E0753359A93E}" type="slidenum">
              <a:rPr lang="en-GB" altLang="en-US"/>
              <a:pPr>
                <a:defRPr/>
              </a:pPr>
              <a:t>‹#›</a:t>
            </a:fld>
            <a:endParaRPr lang="en-GB" altLang="en-US"/>
          </a:p>
        </p:txBody>
      </p:sp>
    </p:spTree>
    <p:extLst>
      <p:ext uri="{BB962C8B-B14F-4D97-AF65-F5344CB8AC3E}">
        <p14:creationId xmlns:p14="http://schemas.microsoft.com/office/powerpoint/2010/main" val="35877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222" cy="49657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defTabSz="913988" eaLnBrk="1" hangingPunct="1">
              <a:defRPr sz="1200"/>
            </a:lvl1pPr>
          </a:lstStyle>
          <a:p>
            <a:pPr>
              <a:defRPr/>
            </a:pPr>
            <a:endParaRPr lang="el-GR" altLang="en-US"/>
          </a:p>
        </p:txBody>
      </p:sp>
      <p:sp>
        <p:nvSpPr>
          <p:cNvPr id="4099" name="Rectangle 3"/>
          <p:cNvSpPr>
            <a:spLocks noGrp="1" noChangeArrowheads="1"/>
          </p:cNvSpPr>
          <p:nvPr>
            <p:ph type="dt" idx="1"/>
          </p:nvPr>
        </p:nvSpPr>
        <p:spPr bwMode="auto">
          <a:xfrm>
            <a:off x="3849279" y="0"/>
            <a:ext cx="2945221" cy="49657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r" defTabSz="913988" eaLnBrk="1" hangingPunct="1">
              <a:defRPr sz="1200"/>
            </a:lvl1pPr>
          </a:lstStyle>
          <a:p>
            <a:pPr>
              <a:defRPr/>
            </a:pPr>
            <a:endParaRPr lang="el-GR" altLang="en-US"/>
          </a:p>
        </p:txBody>
      </p:sp>
      <p:sp>
        <p:nvSpPr>
          <p:cNvPr id="2052" name="Rectangle 4"/>
          <p:cNvSpPr>
            <a:spLocks noGrp="1" noRot="1" noChangeAspect="1" noChangeArrowheads="1" noTextEdit="1"/>
          </p:cNvSpPr>
          <p:nvPr>
            <p:ph type="sldImg" idx="2"/>
          </p:nvPr>
        </p:nvSpPr>
        <p:spPr bwMode="auto">
          <a:xfrm>
            <a:off x="88900" y="744538"/>
            <a:ext cx="6618288"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5621" y="4717415"/>
            <a:ext cx="4983259" cy="446913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2" y="9434830"/>
            <a:ext cx="2945222" cy="496570"/>
          </a:xfrm>
          <a:prstGeom prst="rect">
            <a:avLst/>
          </a:prstGeom>
          <a:noFill/>
          <a:ln w="9525">
            <a:noFill/>
            <a:miter lim="800000"/>
            <a:headEnd/>
            <a:tailEnd/>
          </a:ln>
          <a:effectLst/>
        </p:spPr>
        <p:txBody>
          <a:bodyPr vert="horz" wrap="square" lIns="91406" tIns="45702" rIns="91406" bIns="45702" numCol="1" anchor="b" anchorCtr="0" compatLnSpc="1">
            <a:prstTxWarp prst="textNoShape">
              <a:avLst/>
            </a:prstTxWarp>
          </a:bodyPr>
          <a:lstStyle>
            <a:lvl1pPr defTabSz="913988" eaLnBrk="1" hangingPunct="1">
              <a:defRPr sz="1200"/>
            </a:lvl1pPr>
          </a:lstStyle>
          <a:p>
            <a:pPr>
              <a:defRPr/>
            </a:pPr>
            <a:endParaRPr lang="el-GR" altLang="en-US"/>
          </a:p>
        </p:txBody>
      </p:sp>
      <p:sp>
        <p:nvSpPr>
          <p:cNvPr id="4103" name="Rectangle 7"/>
          <p:cNvSpPr>
            <a:spLocks noGrp="1" noChangeArrowheads="1"/>
          </p:cNvSpPr>
          <p:nvPr>
            <p:ph type="sldNum" sz="quarter" idx="5"/>
          </p:nvPr>
        </p:nvSpPr>
        <p:spPr bwMode="auto">
          <a:xfrm>
            <a:off x="3849279" y="9434830"/>
            <a:ext cx="2945221" cy="496570"/>
          </a:xfrm>
          <a:prstGeom prst="rect">
            <a:avLst/>
          </a:prstGeom>
          <a:noFill/>
          <a:ln w="9525">
            <a:noFill/>
            <a:miter lim="800000"/>
            <a:headEnd/>
            <a:tailEnd/>
          </a:ln>
          <a:effectLst/>
        </p:spPr>
        <p:txBody>
          <a:bodyPr vert="horz" wrap="square" lIns="91406" tIns="45702" rIns="91406" bIns="45702" numCol="1" anchor="b" anchorCtr="0" compatLnSpc="1">
            <a:prstTxWarp prst="textNoShape">
              <a:avLst/>
            </a:prstTxWarp>
          </a:bodyPr>
          <a:lstStyle>
            <a:lvl1pPr algn="r" defTabSz="913988" eaLnBrk="1" hangingPunct="1">
              <a:defRPr sz="1200"/>
            </a:lvl1pPr>
          </a:lstStyle>
          <a:p>
            <a:pPr>
              <a:defRPr/>
            </a:pPr>
            <a:fld id="{6E771B70-69B2-4DD0-85EC-5FC242894504}" type="slidenum">
              <a:rPr lang="en-GB" altLang="en-US"/>
              <a:pPr>
                <a:defRPr/>
              </a:pPr>
              <a:t>‹#›</a:t>
            </a:fld>
            <a:endParaRPr lang="en-GB" altLang="en-US"/>
          </a:p>
        </p:txBody>
      </p:sp>
    </p:spTree>
    <p:extLst>
      <p:ext uri="{BB962C8B-B14F-4D97-AF65-F5344CB8AC3E}">
        <p14:creationId xmlns:p14="http://schemas.microsoft.com/office/powerpoint/2010/main" val="1700264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47716" y="9433259"/>
            <a:ext cx="2945222"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0" tIns="46098" rIns="92200" bIns="46098" anchor="b"/>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6FC871-4579-4299-8AF6-2D9FD08B7580}" type="slidenum">
              <a:rPr kumimoji="0" lang="el-GR"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3731" name="Rectangle 7"/>
          <p:cNvSpPr txBox="1">
            <a:spLocks noGrp="1" noChangeArrowheads="1"/>
          </p:cNvSpPr>
          <p:nvPr/>
        </p:nvSpPr>
        <p:spPr bwMode="auto">
          <a:xfrm>
            <a:off x="3849279" y="9434830"/>
            <a:ext cx="2945221"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nchor="b"/>
          <a:lstStyle>
            <a:lvl1pPr defTabSz="906463">
              <a:defRPr sz="1400">
                <a:solidFill>
                  <a:schemeClr val="tx1"/>
                </a:solidFill>
                <a:latin typeface="Calibri" panose="020F0502020204030204" pitchFamily="34" charset="0"/>
              </a:defRPr>
            </a:lvl1pPr>
            <a:lvl2pPr marL="742950" indent="-285750" defTabSz="906463">
              <a:defRPr sz="1400">
                <a:solidFill>
                  <a:schemeClr val="tx1"/>
                </a:solidFill>
                <a:latin typeface="Calibri" panose="020F0502020204030204" pitchFamily="34" charset="0"/>
              </a:defRPr>
            </a:lvl2pPr>
            <a:lvl3pPr marL="1143000" indent="-228600" defTabSz="906463">
              <a:defRPr sz="1400">
                <a:solidFill>
                  <a:schemeClr val="tx1"/>
                </a:solidFill>
                <a:latin typeface="Calibri" panose="020F0502020204030204" pitchFamily="34" charset="0"/>
              </a:defRPr>
            </a:lvl3pPr>
            <a:lvl4pPr marL="1600200" indent="-228600" defTabSz="906463">
              <a:defRPr sz="1400">
                <a:solidFill>
                  <a:schemeClr val="tx1"/>
                </a:solidFill>
                <a:latin typeface="Calibri" panose="020F0502020204030204" pitchFamily="34" charset="0"/>
              </a:defRPr>
            </a:lvl4pPr>
            <a:lvl5pPr marL="2057400" indent="-228600" defTabSz="906463">
              <a:defRPr sz="1400">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A82BBAC4-D95A-4A86-AE79-87207152745F}"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4</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3732" name="Rectangle 2"/>
          <p:cNvSpPr>
            <a:spLocks noGrp="1" noRot="1" noChangeAspect="1" noChangeArrowheads="1" noTextEdit="1"/>
          </p:cNvSpPr>
          <p:nvPr>
            <p:ph type="sldImg"/>
          </p:nvPr>
        </p:nvSpPr>
        <p:spPr>
          <a:xfrm>
            <a:off x="90488" y="744538"/>
            <a:ext cx="6618287" cy="3724275"/>
          </a:xfrm>
          <a:ln/>
        </p:spPr>
      </p:sp>
      <p:sp>
        <p:nvSpPr>
          <p:cNvPr id="737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364902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20</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61978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22</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104512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24</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16486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F4D9B-385D-BA27-E347-29376F2E4D86}"/>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1443D21-951C-2D9A-E1CF-16C7CD0A6EB6}"/>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25</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B13D32B9-BDBE-CB0A-06AF-89B56869F2E8}"/>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1557AB7-0B57-99BD-3346-12F01B6C63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278354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95D4-DC36-B6E3-6EE8-810D4D8A3402}"/>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F282ED0-7E60-46CF-BDA3-AFD883582004}"/>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26</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194F9F9E-7355-1ADF-4FE4-0733F97D95B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AE7674FD-F60B-2238-2586-959E2B8F4B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243849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97FC-D549-8007-652D-8CA3230EF108}"/>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C956CC3D-CE82-4550-3FA2-DE9C94CC6D02}"/>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27</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3CB61315-BB58-A785-0F9B-1EE34BD19E66}"/>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8AD682F6-C3AB-34CD-FB44-6170832915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49372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1438" y="760413"/>
            <a:ext cx="6638925" cy="3735387"/>
          </a:xfrm>
          <a:ln/>
        </p:spPr>
      </p:sp>
      <p:sp>
        <p:nvSpPr>
          <p:cNvPr id="67587" name="Rectangle 3"/>
          <p:cNvSpPr>
            <a:spLocks noGrp="1" noChangeArrowheads="1"/>
          </p:cNvSpPr>
          <p:nvPr>
            <p:ph type="body" idx="1"/>
          </p:nvPr>
        </p:nvSpPr>
        <p:spPr>
          <a:xfrm>
            <a:off x="915007" y="4725273"/>
            <a:ext cx="4951977" cy="4495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20212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90795" y="9342213"/>
            <a:ext cx="2900474" cy="49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3" rIns="90309" bIns="45153"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895495"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895495" rtl="0" eaLnBrk="1" fontAlgn="base" latinLnBrk="0" hangingPunct="1">
                <a:lnSpc>
                  <a:spcPct val="100000"/>
                </a:lnSpc>
                <a:spcBef>
                  <a:spcPct val="0"/>
                </a:spcBef>
                <a:spcAft>
                  <a:spcPct val="0"/>
                </a:spcAft>
                <a:buClrTx/>
                <a:buSzTx/>
                <a:buFontTx/>
                <a:buNone/>
                <a:tabLst/>
                <a:defRPr/>
              </a:pPr>
              <a:t>9</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p:cNvSpPr>
            <a:spLocks noGrp="1" noRot="1" noChangeAspect="1" noChangeArrowheads="1" noTextEdit="1"/>
          </p:cNvSpPr>
          <p:nvPr>
            <p:ph type="sldImg"/>
          </p:nvPr>
        </p:nvSpPr>
        <p:spPr>
          <a:xfrm>
            <a:off x="71438" y="736600"/>
            <a:ext cx="6553200" cy="3686175"/>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3" rIns="90309" bIns="45153"/>
          <a:lstStyle/>
          <a:p>
            <a:pPr eaLnBrk="1" hangingPunct="1"/>
            <a:endParaRPr lang="el-GR" altLang="el-GR"/>
          </a:p>
        </p:txBody>
      </p:sp>
    </p:spTree>
    <p:extLst>
      <p:ext uri="{BB962C8B-B14F-4D97-AF65-F5344CB8AC3E}">
        <p14:creationId xmlns:p14="http://schemas.microsoft.com/office/powerpoint/2010/main" val="91838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11</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p:cNvSpPr>
            <a:spLocks noGrp="1" noRot="1" noChangeAspect="1" noChangeArrowheads="1" noTextEdit="1"/>
          </p:cNvSpPr>
          <p:nvPr>
            <p:ph type="sldImg"/>
          </p:nvPr>
        </p:nvSpPr>
        <p:spPr>
          <a:xfrm>
            <a:off x="88900" y="744538"/>
            <a:ext cx="6618288" cy="3724275"/>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246240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12</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p:cNvSpPr>
            <a:spLocks noGrp="1" noRot="1" noChangeAspect="1" noChangeArrowheads="1" noTextEdit="1"/>
          </p:cNvSpPr>
          <p:nvPr>
            <p:ph type="sldImg"/>
          </p:nvPr>
        </p:nvSpPr>
        <p:spPr>
          <a:xfrm>
            <a:off x="88900" y="744538"/>
            <a:ext cx="6618288" cy="3724275"/>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39492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13</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28040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15</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76358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F52E-4C79-D586-2076-FAAB65DD775E}"/>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8E348F77-6153-DBE8-813D-9924C4639D05}"/>
              </a:ext>
            </a:extLst>
          </p:cNvPr>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16</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248CB5FE-4D1E-3A45-8F81-C9133EA36B6D}"/>
              </a:ext>
            </a:extLst>
          </p:cNvPr>
          <p:cNvSpPr>
            <a:spLocks noGrp="1" noRot="1" noChangeAspect="1" noChangeArrowheads="1" noTextEdit="1"/>
          </p:cNvSpPr>
          <p:nvPr>
            <p:ph type="sldImg"/>
          </p:nvPr>
        </p:nvSpPr>
        <p:spPr>
          <a:xfrm>
            <a:off x="88900" y="744538"/>
            <a:ext cx="6618288" cy="3724275"/>
          </a:xfrm>
          <a:ln/>
        </p:spPr>
      </p:sp>
      <p:sp>
        <p:nvSpPr>
          <p:cNvPr id="18436" name="Rectangle 3">
            <a:extLst>
              <a:ext uri="{FF2B5EF4-FFF2-40B4-BE49-F238E27FC236}">
                <a16:creationId xmlns:a16="http://schemas.microsoft.com/office/drawing/2014/main" id="{F67DEF30-B1BC-BB1C-A285-8B0FA4E0AE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189248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18</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p:cNvSpPr>
            <a:spLocks noGrp="1" noRot="1" noChangeAspect="1" noChangeArrowheads="1" noTextEdit="1"/>
          </p:cNvSpPr>
          <p:nvPr>
            <p:ph type="sldImg"/>
          </p:nvPr>
        </p:nvSpPr>
        <p:spPr>
          <a:xfrm>
            <a:off x="88900" y="744538"/>
            <a:ext cx="6618288" cy="3724275"/>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95339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3.xml"/><Relationship Id="rId4" Type="http://schemas.openxmlformats.org/officeDocument/2006/relationships/image" Target="../media/image2.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3.xml"/><Relationship Id="rId4" Type="http://schemas.openxmlformats.org/officeDocument/2006/relationships/image" Target="../media/image2.w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1"/>
          </p:nvPr>
        </p:nvSpPr>
        <p:spPr>
          <a:xfrm>
            <a:off x="11424592" y="6597352"/>
            <a:ext cx="363017" cy="457200"/>
          </a:xfrm>
          <a:prstGeom prst="rect">
            <a:avLst/>
          </a:prstGeom>
          <a:ln/>
        </p:spPr>
        <p:txBody>
          <a:bodyPr/>
          <a:lstStyle>
            <a:lvl1pPr>
              <a:defRPr/>
            </a:lvl1pPr>
          </a:lstStyle>
          <a:p>
            <a:pPr>
              <a:defRPr/>
            </a:pPr>
            <a:fld id="{80998D64-E2AE-4639-8F03-267DB9FD2974}" type="slidenum">
              <a:rPr lang="en-GB" altLang="en-US"/>
              <a:pPr>
                <a:defRPr/>
              </a:pPr>
              <a:t>‹#›</a:t>
            </a:fld>
            <a:endParaRPr lang="en-GB" altLang="en-US"/>
          </a:p>
        </p:txBody>
      </p:sp>
    </p:spTree>
    <p:extLst>
      <p:ext uri="{BB962C8B-B14F-4D97-AF65-F5344CB8AC3E}">
        <p14:creationId xmlns:p14="http://schemas.microsoft.com/office/powerpoint/2010/main" val="72635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1"/>
          </p:nvPr>
        </p:nvSpPr>
        <p:spPr>
          <a:xfrm>
            <a:off x="11424592" y="6597352"/>
            <a:ext cx="363017"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998D64-E2AE-4639-8F03-267DB9FD2974}"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507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4" name="Rectangle 6"/>
          <p:cNvSpPr>
            <a:spLocks noGrp="1" noChangeArrowheads="1"/>
          </p:cNvSpPr>
          <p:nvPr>
            <p:ph type="sldNum" sz="quarter" idx="11"/>
          </p:nvPr>
        </p:nvSpPr>
        <p:spPr>
          <a:xfrm>
            <a:off x="11424592" y="6553200"/>
            <a:ext cx="576065"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35957F-A2C6-4D06-A39C-2CF03C4C17DB}"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706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11352584" y="6610709"/>
            <a:ext cx="523776"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F3E5831-5F11-4FA4-A164-95B9C382B088}"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624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l-GR"/>
          </a:p>
        </p:txBody>
      </p:sp>
      <p:sp>
        <p:nvSpPr>
          <p:cNvPr id="3" name="Chart Placeholder 2"/>
          <p:cNvSpPr>
            <a:spLocks noGrp="1"/>
          </p:cNvSpPr>
          <p:nvPr>
            <p:ph type="chart" idx="1"/>
          </p:nvPr>
        </p:nvSpPr>
        <p:spPr>
          <a:xfrm>
            <a:off x="914400" y="1981200"/>
            <a:ext cx="10363200" cy="4114800"/>
          </a:xfrm>
        </p:spPr>
        <p:txBody>
          <a:bodyPr/>
          <a:lstStyle/>
          <a:p>
            <a:pPr lvl="0"/>
            <a:endParaRPr lang="el-GR" noProof="0"/>
          </a:p>
        </p:txBody>
      </p:sp>
      <p:sp>
        <p:nvSpPr>
          <p:cNvPr id="5" name="Rectangle 6"/>
          <p:cNvSpPr>
            <a:spLocks noGrp="1" noChangeArrowheads="1"/>
          </p:cNvSpPr>
          <p:nvPr>
            <p:ph type="sldNum" sz="quarter" idx="11"/>
          </p:nvPr>
        </p:nvSpPr>
        <p:spPr>
          <a:xfrm>
            <a:off x="11277600" y="6525344"/>
            <a:ext cx="1415893"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DA395B4-F519-418F-8378-6BE06D40F566}"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395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Tahoma"/>
              <a:ea typeface="+mn-ea"/>
              <a:cs typeface="+mn-cs"/>
            </a:endParaRPr>
          </a:p>
        </p:txBody>
      </p:sp>
      <p:graphicFrame>
        <p:nvGraphicFramePr>
          <p:cNvPr id="14"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a:t>
            </a:r>
            <a:r>
              <a:rPr kumimoji="0" lang="en-US"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a:t>
            </a: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2" name="Text Box 16">
            <a:extLst>
              <a:ext uri="{FF2B5EF4-FFF2-40B4-BE49-F238E27FC236}">
                <a16:creationId xmlns:a16="http://schemas.microsoft.com/office/drawing/2014/main" id="{AD676114-D84F-A946-AD8C-6A0FA2FB232A}"/>
              </a:ext>
            </a:extLst>
          </p:cNvPr>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Tree>
    <p:extLst>
      <p:ext uri="{BB962C8B-B14F-4D97-AF65-F5344CB8AC3E}">
        <p14:creationId xmlns:p14="http://schemas.microsoft.com/office/powerpoint/2010/main" val="164255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379596" y="6492875"/>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66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501517" y="6478561"/>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69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7" name="Object 16"/>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7"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1"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Tree>
    <p:extLst>
      <p:ext uri="{BB962C8B-B14F-4D97-AF65-F5344CB8AC3E}">
        <p14:creationId xmlns:p14="http://schemas.microsoft.com/office/powerpoint/2010/main" val="64526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264352" y="6525344"/>
            <a:ext cx="2540000" cy="457200"/>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0F2AB6-7831-446F-8A4B-3B377567A82C}" type="slidenum">
              <a:rPr kumimoji="0" lang="en-GB"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255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l-G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l-GR" noProof="0" dirty="0"/>
          </a:p>
        </p:txBody>
      </p:sp>
      <p:sp>
        <p:nvSpPr>
          <p:cNvPr id="5" name="Rectangle 15"/>
          <p:cNvSpPr>
            <a:spLocks noGrp="1" noChangeArrowheads="1"/>
          </p:cNvSpPr>
          <p:nvPr>
            <p:ph type="sldNum" sz="quarter" idx="11"/>
          </p:nvPr>
        </p:nvSpPr>
        <p:spPr>
          <a:xfrm>
            <a:off x="9192344" y="6479059"/>
            <a:ext cx="2540000" cy="381000"/>
          </a:xfrm>
          <a:prstGeom prst="rect">
            <a:avLst/>
          </a:prstGeom>
          <a:ln/>
        </p:spPr>
        <p:txBody>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81241F-B400-4F6D-8185-D11836DDC9AE}" type="slidenum">
              <a:rPr kumimoji="0" lang="en-GB" altLang="el-GR"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401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4" name="Rectangle 6"/>
          <p:cNvSpPr>
            <a:spLocks noGrp="1" noChangeArrowheads="1"/>
          </p:cNvSpPr>
          <p:nvPr>
            <p:ph type="sldNum" sz="quarter" idx="11"/>
          </p:nvPr>
        </p:nvSpPr>
        <p:spPr>
          <a:xfrm>
            <a:off x="11424592" y="6553200"/>
            <a:ext cx="576065" cy="457200"/>
          </a:xfrm>
          <a:prstGeom prst="rect">
            <a:avLst/>
          </a:prstGeom>
          <a:ln/>
        </p:spPr>
        <p:txBody>
          <a:bodyPr/>
          <a:lstStyle>
            <a:lvl1pPr>
              <a:defRPr/>
            </a:lvl1pPr>
          </a:lstStyle>
          <a:p>
            <a:pPr>
              <a:defRPr/>
            </a:pPr>
            <a:fld id="{E135957F-A2C6-4D06-A39C-2CF03C4C17DB}" type="slidenum">
              <a:rPr lang="en-GB" altLang="en-US"/>
              <a:pPr>
                <a:defRPr/>
              </a:pPr>
              <a:t>‹#›</a:t>
            </a:fld>
            <a:endParaRPr lang="en-GB" altLang="en-US"/>
          </a:p>
        </p:txBody>
      </p:sp>
    </p:spTree>
    <p:extLst>
      <p:ext uri="{BB962C8B-B14F-4D97-AF65-F5344CB8AC3E}">
        <p14:creationId xmlns:p14="http://schemas.microsoft.com/office/powerpoint/2010/main" val="17429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11352584" y="6610709"/>
            <a:ext cx="523776" cy="457200"/>
          </a:xfrm>
          <a:prstGeom prst="rect">
            <a:avLst/>
          </a:prstGeom>
          <a:ln/>
        </p:spPr>
        <p:txBody>
          <a:bodyPr/>
          <a:lstStyle>
            <a:lvl1pPr>
              <a:defRPr/>
            </a:lvl1pPr>
          </a:lstStyle>
          <a:p>
            <a:pPr>
              <a:defRPr/>
            </a:pPr>
            <a:fld id="{EF3E5831-5F11-4FA4-A164-95B9C382B088}" type="slidenum">
              <a:rPr lang="en-GB" altLang="en-US"/>
              <a:pPr>
                <a:defRPr/>
              </a:pPr>
              <a:t>‹#›</a:t>
            </a:fld>
            <a:endParaRPr lang="en-GB" altLang="en-US"/>
          </a:p>
        </p:txBody>
      </p:sp>
    </p:spTree>
    <p:extLst>
      <p:ext uri="{BB962C8B-B14F-4D97-AF65-F5344CB8AC3E}">
        <p14:creationId xmlns:p14="http://schemas.microsoft.com/office/powerpoint/2010/main" val="3841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l-GR"/>
          </a:p>
        </p:txBody>
      </p:sp>
      <p:sp>
        <p:nvSpPr>
          <p:cNvPr id="3" name="Chart Placeholder 2"/>
          <p:cNvSpPr>
            <a:spLocks noGrp="1"/>
          </p:cNvSpPr>
          <p:nvPr>
            <p:ph type="chart" idx="1"/>
          </p:nvPr>
        </p:nvSpPr>
        <p:spPr>
          <a:xfrm>
            <a:off x="914400" y="1981200"/>
            <a:ext cx="10363200" cy="4114800"/>
          </a:xfrm>
        </p:spPr>
        <p:txBody>
          <a:bodyPr/>
          <a:lstStyle/>
          <a:p>
            <a:pPr lvl="0"/>
            <a:endParaRPr lang="el-GR" noProof="0"/>
          </a:p>
        </p:txBody>
      </p:sp>
      <p:sp>
        <p:nvSpPr>
          <p:cNvPr id="5" name="Rectangle 6"/>
          <p:cNvSpPr>
            <a:spLocks noGrp="1" noChangeArrowheads="1"/>
          </p:cNvSpPr>
          <p:nvPr>
            <p:ph type="sldNum" sz="quarter" idx="11"/>
          </p:nvPr>
        </p:nvSpPr>
        <p:spPr>
          <a:xfrm>
            <a:off x="11277600" y="6525344"/>
            <a:ext cx="1415893" cy="457200"/>
          </a:xfrm>
          <a:prstGeom prst="rect">
            <a:avLst/>
          </a:prstGeom>
          <a:ln/>
        </p:spPr>
        <p:txBody>
          <a:bodyPr/>
          <a:lstStyle>
            <a:lvl1pPr>
              <a:defRPr/>
            </a:lvl1pPr>
          </a:lstStyle>
          <a:p>
            <a:pPr>
              <a:defRPr/>
            </a:pPr>
            <a:fld id="{9DA395B4-F519-418F-8378-6BE06D40F566}" type="slidenum">
              <a:rPr lang="en-GB" altLang="en-US"/>
              <a:pPr>
                <a:defRPr/>
              </a:pPr>
              <a:t>‹#›</a:t>
            </a:fld>
            <a:endParaRPr lang="en-GB" altLang="en-US"/>
          </a:p>
        </p:txBody>
      </p:sp>
    </p:spTree>
    <p:extLst>
      <p:ext uri="{BB962C8B-B14F-4D97-AF65-F5344CB8AC3E}">
        <p14:creationId xmlns:p14="http://schemas.microsoft.com/office/powerpoint/2010/main" val="186144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Tahoma"/>
              <a:ea typeface="+mn-ea"/>
              <a:cs typeface="+mn-cs"/>
            </a:endParaRPr>
          </a:p>
        </p:txBody>
      </p:sp>
      <p:graphicFrame>
        <p:nvGraphicFramePr>
          <p:cNvPr id="14"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a:t>
            </a:r>
            <a:r>
              <a:rPr kumimoji="0" lang="en-US"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a:t>
            </a: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2" name="Text Box 16">
            <a:extLst>
              <a:ext uri="{FF2B5EF4-FFF2-40B4-BE49-F238E27FC236}">
                <a16:creationId xmlns:a16="http://schemas.microsoft.com/office/drawing/2014/main" id="{AD676114-D84F-A946-AD8C-6A0FA2FB232A}"/>
              </a:ext>
            </a:extLst>
          </p:cNvPr>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Tree>
    <p:extLst>
      <p:ext uri="{BB962C8B-B14F-4D97-AF65-F5344CB8AC3E}">
        <p14:creationId xmlns:p14="http://schemas.microsoft.com/office/powerpoint/2010/main" val="8571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379596" y="6492875"/>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83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501517" y="6478561"/>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61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7" name="Object 16"/>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7"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1"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Tree>
    <p:extLst>
      <p:ext uri="{BB962C8B-B14F-4D97-AF65-F5344CB8AC3E}">
        <p14:creationId xmlns:p14="http://schemas.microsoft.com/office/powerpoint/2010/main" val="380648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pPr marL="0" marR="0" lvl="0" indent="0" algn="l" defTabSz="914400" rtl="0" eaLnBrk="0" fontAlgn="base" latinLnBrk="0" hangingPunct="0">
              <a:lnSpc>
                <a:spcPct val="120000"/>
              </a:lnSpc>
              <a:spcBef>
                <a:spcPct val="0"/>
              </a:spcBef>
              <a:spcAft>
                <a:spcPct val="0"/>
              </a:spcAft>
              <a:buClrTx/>
              <a:buSzTx/>
              <a:buFontTx/>
              <a:buNone/>
              <a:tabLst/>
              <a:defRPr/>
            </a:pPr>
            <a:fld id="{2395C5C9-164C-46B3-A87E-7660D39D3106}" type="datetime2">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l" defTabSz="914400" rtl="0" eaLnBrk="0" fontAlgn="base" latinLnBrk="0" hangingPunct="0">
                <a:lnSpc>
                  <a:spcPct val="120000"/>
                </a:lnSpc>
                <a:spcBef>
                  <a:spcPct val="0"/>
                </a:spcBef>
                <a:spcAft>
                  <a:spcPct val="0"/>
                </a:spcAft>
                <a:buClrTx/>
                <a:buSzTx/>
                <a:buFontTx/>
                <a:buNone/>
                <a:tabLst/>
                <a:defRPr/>
              </a:pPr>
              <a:t>Wednesday, December 17, 2025</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200" b="0" i="0" u="none" strike="noStrike" kern="1200" cap="none" spc="20" normalizeH="0" baseline="0" noProof="0" dirty="0">
                <a:ln>
                  <a:noFill/>
                </a:ln>
                <a:solidFill>
                  <a:prstClr val="white"/>
                </a:solidFill>
                <a:effectLst/>
                <a:uLnTx/>
                <a:uFillTx/>
                <a:latin typeface="Avenir Next LT Pro"/>
                <a:ea typeface="+mn-ea"/>
                <a:cs typeface="+mn-cs"/>
              </a:rPr>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pPr marL="0" marR="0" lvl="0" indent="0" algn="r" defTabSz="914400" rtl="0" eaLnBrk="0" fontAlgn="base" latinLnBrk="0" hangingPunct="0">
              <a:lnSpc>
                <a:spcPct val="120000"/>
              </a:lnSpc>
              <a:spcBef>
                <a:spcPct val="0"/>
              </a:spcBef>
              <a:spcAft>
                <a:spcPct val="0"/>
              </a:spcAft>
              <a:buClrTx/>
              <a:buSzTx/>
              <a:buFontTx/>
              <a:buNone/>
              <a:tabLst/>
              <a:defRPr/>
            </a:pPr>
            <a:fld id="{1621B6DD-29C1-4FEA-923F-71EA1347694C}" type="slidenum">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a:t>
            </a:fld>
            <a:endParaRPr kumimoji="0" lang="en-US" sz="1200" b="0" i="0" u="none" strike="noStrike" kern="1200" cap="none" spc="2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6376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1.bin"/><Relationship Id="rId5" Type="http://schemas.openxmlformats.org/officeDocument/2006/relationships/slideLayout" Target="../slideLayouts/slideLayout14.xml"/><Relationship Id="rId10" Type="http://schemas.openxmlformats.org/officeDocument/2006/relationships/image" Target="../media/image1.wmf"/><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2" name="Rectangle 5"/>
          <p:cNvSpPr>
            <a:spLocks noGrp="1" noChangeArrowheads="1"/>
          </p:cNvSpPr>
          <p:nvPr>
            <p:ph type="ftr" sz="quarter" idx="3"/>
          </p:nvPr>
        </p:nvSpPr>
        <p:spPr bwMode="auto">
          <a:xfrm>
            <a:off x="-69851" y="6553200"/>
            <a:ext cx="559011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2"/>
                </a:solidFill>
              </a:defRPr>
            </a:lvl1pPr>
          </a:lstStyle>
          <a:p>
            <a:pPr>
              <a:defRPr/>
            </a:pPr>
            <a:r>
              <a:rPr lang="el-GR" altLang="en-US" dirty="0"/>
              <a:t>Δείκτες στάσης πολίτη (Εισόδημα, Εργασία) </a:t>
            </a:r>
            <a:endParaRPr lang="en-GB" altLang="en-US" dirty="0"/>
          </a:p>
        </p:txBody>
      </p:sp>
      <p:pic>
        <p:nvPicPr>
          <p:cNvPr id="1033" name="Picture 1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a:ln>
                <a:noFill/>
              </a:ln>
              <a:solidFill>
                <a:schemeClr val="tx1"/>
              </a:solidFill>
              <a:effectLst/>
              <a:latin typeface="Calibri" panose="020F0502020204030204" pitchFamily="34" charset="0"/>
            </a:endParaRPr>
          </a:p>
        </p:txBody>
      </p:sp>
      <p:graphicFrame>
        <p:nvGraphicFramePr>
          <p:cNvPr id="13" name="Object 11"/>
          <p:cNvGraphicFramePr>
            <a:graphicFrameLocks noChangeAspect="1"/>
          </p:cNvGraphicFramePr>
          <p:nvPr userDrawn="1">
            <p:extLst>
              <p:ext uri="{D42A27DB-BD31-4B8C-83A1-F6EECF244321}">
                <p14:modId xmlns:p14="http://schemas.microsoft.com/office/powerpoint/2010/main" val="2844655472"/>
              </p:ext>
            </p:extLst>
          </p:nvPr>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11" imgW="1249680" imgH="1249680" progId="Word.Picture.8">
                  <p:embed/>
                </p:oleObj>
              </mc:Choice>
              <mc:Fallback>
                <p:oleObj name="Picture" r:id="rId11" imgW="1249680" imgH="1249680" progId="Word.Picture.8">
                  <p:embed/>
                  <p:pic>
                    <p:nvPicPr>
                      <p:cNvPr id="1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50000"/>
              </a:spcBef>
              <a:defRPr/>
            </a:pPr>
            <a:r>
              <a:rPr lang="en-US" altLang="el-GR" sz="800" i="0" u="none" dirty="0">
                <a:solidFill>
                  <a:schemeClr val="bg1"/>
                </a:solidFill>
              </a:rPr>
              <a:t>MRB, </a:t>
            </a:r>
            <a:r>
              <a:rPr lang="el-GR" altLang="el-GR" sz="800" i="0" u="none" dirty="0">
                <a:solidFill>
                  <a:schemeClr val="bg1"/>
                </a:solidFill>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spcBef>
                <a:spcPct val="50000"/>
              </a:spcBef>
              <a:defRPr/>
            </a:pPr>
            <a:r>
              <a:rPr lang="el-GR" altLang="el-GR" sz="1800" b="1" dirty="0">
                <a:solidFill>
                  <a:srgbClr val="FFFF00"/>
                </a:solidFill>
              </a:rPr>
              <a:t>6Α.</a:t>
            </a:r>
            <a:endParaRPr lang="en-GB" altLang="el-GR" sz="1800" b="1" dirty="0">
              <a:solidFill>
                <a:srgbClr val="FFFF00"/>
              </a:solidFill>
            </a:endParaRPr>
          </a:p>
        </p:txBody>
      </p:sp>
      <p:sp>
        <p:nvSpPr>
          <p:cNvPr id="17" name="Slide Number Placeholder 4"/>
          <p:cNvSpPr>
            <a:spLocks noGrp="1"/>
          </p:cNvSpPr>
          <p:nvPr>
            <p:ph type="sldNum" sz="quarter" idx="4"/>
          </p:nvPr>
        </p:nvSpPr>
        <p:spPr>
          <a:xfrm>
            <a:off x="11339870" y="6525344"/>
            <a:ext cx="430314" cy="365125"/>
          </a:xfrm>
          <a:prstGeom prst="rect">
            <a:avLst/>
          </a:prstGeom>
          <a:noFill/>
        </p:spPr>
        <p:txBody>
          <a:bodyPr/>
          <a:lstStyle>
            <a:lvl1pPr>
              <a:defRPr sz="1100">
                <a:solidFill>
                  <a:schemeClr val="bg1"/>
                </a:solidFill>
              </a:defRPr>
            </a:lvl1pPr>
          </a:lstStyle>
          <a:p>
            <a:fld id="{B07AFB0D-D229-46BE-A277-42A9AAD270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92" r:id="rId5"/>
    <p:sldLayoutId id="2147483697" r:id="rId6"/>
    <p:sldLayoutId id="2147483701" r:id="rId7"/>
    <p:sldLayoutId id="2147483708" r:id="rId8"/>
  </p:sldLayoutIdLst>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pPr marL="0" marR="0" lvl="0" indent="0" algn="l" defTabSz="914400" rtl="0" eaLnBrk="0" fontAlgn="base" latinLnBrk="0" hangingPunct="0">
              <a:lnSpc>
                <a:spcPct val="120000"/>
              </a:lnSpc>
              <a:spcBef>
                <a:spcPct val="0"/>
              </a:spcBef>
              <a:spcAft>
                <a:spcPct val="0"/>
              </a:spcAft>
              <a:buClrTx/>
              <a:buSzTx/>
              <a:buFontTx/>
              <a:buNone/>
              <a:tabLst/>
              <a:defRPr/>
            </a:pPr>
            <a:fld id="{8DEA2CF1-0EB2-4673-802D-3371233E4A77}" type="datetime2">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l" defTabSz="914400" rtl="0" eaLnBrk="0" fontAlgn="base" latinLnBrk="0" hangingPunct="0">
                <a:lnSpc>
                  <a:spcPct val="120000"/>
                </a:lnSpc>
                <a:spcBef>
                  <a:spcPct val="0"/>
                </a:spcBef>
                <a:spcAft>
                  <a:spcPct val="0"/>
                </a:spcAft>
                <a:buClrTx/>
                <a:buSzTx/>
                <a:buFontTx/>
                <a:buNone/>
                <a:tabLst/>
                <a:defRPr/>
              </a:pPr>
              <a:t>Wednesday, December 17, 2025</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200" b="0" i="0" u="none" strike="noStrike" kern="1200" cap="none" spc="20" normalizeH="0" baseline="0" noProof="0">
                <a:ln>
                  <a:noFill/>
                </a:ln>
                <a:solidFill>
                  <a:prstClr val="white"/>
                </a:solidFill>
                <a:effectLst/>
                <a:uLnTx/>
                <a:uFillTx/>
                <a:latin typeface="Avenir Next LT Pro"/>
                <a:ea typeface="+mn-ea"/>
                <a:cs typeface="+mn-cs"/>
              </a:rPr>
              <a:t>Sample Footer Text</a:t>
            </a:r>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pPr marL="0" marR="0" lvl="0" indent="0" algn="r" defTabSz="914400" rtl="0" eaLnBrk="0" fontAlgn="base" latinLnBrk="0" hangingPunct="0">
              <a:lnSpc>
                <a:spcPct val="120000"/>
              </a:lnSpc>
              <a:spcBef>
                <a:spcPct val="0"/>
              </a:spcBef>
              <a:spcAft>
                <a:spcPct val="0"/>
              </a:spcAft>
              <a:buClrTx/>
              <a:buSzTx/>
              <a:buFontTx/>
              <a:buNone/>
              <a:tabLst/>
              <a:defRPr/>
            </a:pPr>
            <a:fld id="{1621B6DD-29C1-4FEA-923F-71EA1347694C}" type="slidenum">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399120413"/>
      </p:ext>
    </p:extLst>
  </p:cSld>
  <p:clrMap bg1="dk1" tx1="lt1" bg2="dk2" tx2="lt2" accent1="accent1" accent2="accent2" accent3="accent3" accent4="accent4" accent5="accent5" accent6="accent6" hlink="hlink" folHlink="folHlink"/>
  <p:sldLayoutIdLst>
    <p:sldLayoutId id="2147483659" r:id="rId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2" name="Rectangle 5"/>
          <p:cNvSpPr>
            <a:spLocks noGrp="1" noChangeArrowheads="1"/>
          </p:cNvSpPr>
          <p:nvPr>
            <p:ph type="ftr" sz="quarter" idx="3"/>
          </p:nvPr>
        </p:nvSpPr>
        <p:spPr bwMode="auto">
          <a:xfrm>
            <a:off x="-69851" y="6553200"/>
            <a:ext cx="559011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900" b="0"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Δείκτες στάσης πολίτη (Εισόδημα, Εργασία) </a:t>
            </a:r>
            <a:endParaRPr kumimoji="0" lang="en-GB" altLang="en-US" sz="900" b="0"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pic>
        <p:nvPicPr>
          <p:cNvPr id="1033" name="Picture 1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aphicFrame>
        <p:nvGraphicFramePr>
          <p:cNvPr id="13"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11" imgW="1249680" imgH="1249680" progId="Word.Picture.8">
                  <p:embed/>
                </p:oleObj>
              </mc:Choice>
              <mc:Fallback>
                <p:oleObj name="Picture" r:id="rId11" imgW="1249680" imgH="1249680" progId="Word.Picture.8">
                  <p:embed/>
                  <p:pic>
                    <p:nvPicPr>
                      <p:cNvPr id="1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7" name="Slide Number Placeholder 4"/>
          <p:cNvSpPr>
            <a:spLocks noGrp="1"/>
          </p:cNvSpPr>
          <p:nvPr>
            <p:ph type="sldNum" sz="quarter" idx="4"/>
          </p:nvPr>
        </p:nvSpPr>
        <p:spPr>
          <a:xfrm>
            <a:off x="11339870" y="6525344"/>
            <a:ext cx="430314" cy="365125"/>
          </a:xfrm>
          <a:prstGeom prst="rect">
            <a:avLst/>
          </a:prstGeom>
          <a:noFill/>
        </p:spPr>
        <p:txBody>
          <a:bodyPr/>
          <a:lstStyle>
            <a:lvl1pPr>
              <a:defRPr sz="11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07AFB0D-D229-46BE-A277-42A9AAD27098}" type="slidenum">
              <a:rPr kumimoji="0" lang="en-US" sz="11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94009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dirty="0"/>
              <a:t>Click to edit Master text styles</a:t>
            </a:r>
          </a:p>
          <a:p>
            <a:pPr lvl="1"/>
            <a:r>
              <a:rPr lang="en-GB" altLang="el-GR" dirty="0"/>
              <a:t>Second level</a:t>
            </a:r>
          </a:p>
          <a:p>
            <a:pPr lvl="2"/>
            <a:r>
              <a:rPr lang="en-GB" altLang="el-GR" dirty="0"/>
              <a:t>Third level</a:t>
            </a:r>
          </a:p>
          <a:p>
            <a:pPr lvl="3"/>
            <a:r>
              <a:rPr lang="en-GB" altLang="el-GR" dirty="0"/>
              <a:t>Fourth level</a:t>
            </a:r>
          </a:p>
          <a:p>
            <a:pPr lvl="4"/>
            <a:r>
              <a:rPr lang="en-GB" altLang="el-GR" dirty="0"/>
              <a:t>Fifth level</a:t>
            </a:r>
          </a:p>
        </p:txBody>
      </p:sp>
      <p:pic>
        <p:nvPicPr>
          <p:cNvPr id="3"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7"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5" imgW="1249680" imgH="1249680" progId="Word.Picture.8">
                  <p:embed/>
                </p:oleObj>
              </mc:Choice>
              <mc:Fallback>
                <p:oleObj name="Picture" r:id="rId5" imgW="1249680" imgH="1249680" progId="Word.Picture.8">
                  <p:embed/>
                  <p:pic>
                    <p:nvPicPr>
                      <p:cNvPr id="1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
        <p:nvSpPr>
          <p:cNvPr id="22"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7</a:t>
            </a: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1232178"/>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Calibri" panose="020F0502020204030204" pitchFamily="34" charset="0"/>
        </a:defRPr>
      </a:lvl6pPr>
      <a:lvl7pPr marL="914400" algn="ctr" rtl="0" fontAlgn="base">
        <a:spcBef>
          <a:spcPct val="0"/>
        </a:spcBef>
        <a:spcAft>
          <a:spcPct val="0"/>
        </a:spcAft>
        <a:defRPr sz="4400">
          <a:solidFill>
            <a:schemeClr val="tx2"/>
          </a:solidFill>
          <a:latin typeface="Calibri" panose="020F0502020204030204" pitchFamily="34" charset="0"/>
        </a:defRPr>
      </a:lvl7pPr>
      <a:lvl8pPr marL="1371600" algn="ctr" rtl="0" fontAlgn="base">
        <a:spcBef>
          <a:spcPct val="0"/>
        </a:spcBef>
        <a:spcAft>
          <a:spcPct val="0"/>
        </a:spcAft>
        <a:defRPr sz="4400">
          <a:solidFill>
            <a:schemeClr val="tx2"/>
          </a:solidFill>
          <a:latin typeface="Calibri" panose="020F0502020204030204" pitchFamily="34" charset="0"/>
        </a:defRPr>
      </a:lvl8pPr>
      <a:lvl9pPr marL="1828800" algn="ctr" rtl="0" fontAlgn="base">
        <a:spcBef>
          <a:spcPct val="0"/>
        </a:spcBef>
        <a:spcAft>
          <a:spcPct val="0"/>
        </a:spcAft>
        <a:defRPr sz="4400">
          <a:solidFill>
            <a:schemeClr val="tx2"/>
          </a:solidFill>
          <a:latin typeface="Calibri" panose="020F050202020403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16147" y="1190352"/>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086136" y="1471958"/>
            <a:ext cx="4777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800" b="1" u="none" strike="noStrike" kern="1200" cap="none" spc="0" normalizeH="0" noProof="0" dirty="0">
                <a:ln>
                  <a:noFill/>
                </a:ln>
                <a:solidFill>
                  <a:prstClr val="white"/>
                </a:solidFill>
                <a:effectLst/>
                <a:uLnTx/>
                <a:uFillTx/>
              </a:rPr>
              <a:t>ΘΕ</a:t>
            </a:r>
            <a:r>
              <a:rPr lang="el-GR" altLang="el-GR" sz="1800" b="1" dirty="0">
                <a:solidFill>
                  <a:prstClr val="white"/>
                </a:solidFill>
              </a:rPr>
              <a:t>ΜΑΤΑ ΕΠΙΚΑΙΡΟΤΗΤΑΣ </a:t>
            </a:r>
            <a:endParaRPr kumimoji="0" lang="en-GB" altLang="el-GR" sz="1200" b="0" u="none" strike="noStrike" kern="1200" cap="none" spc="0" normalizeH="0" baseline="0" noProof="0" dirty="0">
              <a:ln>
                <a:noFill/>
              </a:ln>
              <a:solidFill>
                <a:prstClr val="white"/>
              </a:solidFill>
              <a:effectLst/>
              <a:uLnTx/>
              <a:uFillTx/>
            </a:endParaRPr>
          </a:p>
        </p:txBody>
      </p:sp>
      <p:sp>
        <p:nvSpPr>
          <p:cNvPr id="2" name="Rectangle 1">
            <a:extLst>
              <a:ext uri="{FF2B5EF4-FFF2-40B4-BE49-F238E27FC236}">
                <a16:creationId xmlns:a16="http://schemas.microsoft.com/office/drawing/2014/main" id="{3CD5E243-681B-86CD-F5C1-A39732F3758E}"/>
              </a:ext>
            </a:extLst>
          </p:cNvPr>
          <p:cNvSpPr/>
          <p:nvPr/>
        </p:nvSpPr>
        <p:spPr>
          <a:xfrm>
            <a:off x="6600056" y="-27384"/>
            <a:ext cx="1728192" cy="6903864"/>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 Box 6">
            <a:extLst>
              <a:ext uri="{FF2B5EF4-FFF2-40B4-BE49-F238E27FC236}">
                <a16:creationId xmlns:a16="http://schemas.microsoft.com/office/drawing/2014/main" id="{EC5B2745-756E-1EF4-C98D-BB898C354DE7}"/>
              </a:ext>
            </a:extLst>
          </p:cNvPr>
          <p:cNvSpPr txBox="1">
            <a:spLocks noChangeArrowheads="1"/>
          </p:cNvSpPr>
          <p:nvPr/>
        </p:nvSpPr>
        <p:spPr bwMode="auto">
          <a:xfrm>
            <a:off x="348535" y="2185226"/>
            <a:ext cx="7495497"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lnSpc>
                <a:spcPct val="120000"/>
              </a:lnSpc>
              <a:spcBef>
                <a:spcPct val="0"/>
              </a:spcBef>
              <a:buNone/>
            </a:pPr>
            <a:r>
              <a:rPr lang="el-GR" altLang="el-GR" sz="1600" b="1" dirty="0">
                <a:solidFill>
                  <a:srgbClr val="FFFF00"/>
                </a:solidFill>
              </a:rPr>
              <a:t>Α.  ΕΡΓΑΣΙΑ</a:t>
            </a:r>
            <a:endParaRPr lang="en-GB" altLang="el-GR" sz="1600" b="1" dirty="0">
              <a:solidFill>
                <a:srgbClr val="FFFF00"/>
              </a:solidFill>
            </a:endParaRPr>
          </a:p>
          <a:p>
            <a:pPr eaLnBrk="1" hangingPunct="1">
              <a:lnSpc>
                <a:spcPct val="120000"/>
              </a:lnSpc>
              <a:spcBef>
                <a:spcPct val="0"/>
              </a:spcBef>
              <a:buNone/>
              <a:defRPr/>
            </a:pPr>
            <a:r>
              <a:rPr lang="el-GR" altLang="el-GR" sz="1600" b="1" dirty="0">
                <a:solidFill>
                  <a:srgbClr val="FFFF00"/>
                </a:solidFill>
              </a:rPr>
              <a:t>Β. ΤΟ ΕΠΙΠΕΔΟ ΑΣΦΑΛΕΙΑΣ &amp; ΠΡΟΣΩΠΙΚΕΣ ΕΛΕΥΘΕΡΙΕΣ </a:t>
            </a:r>
          </a:p>
          <a:p>
            <a:pPr lvl="0" eaLnBrk="1" hangingPunct="1">
              <a:lnSpc>
                <a:spcPct val="120000"/>
              </a:lnSpc>
              <a:spcBef>
                <a:spcPct val="0"/>
              </a:spcBef>
              <a:buNone/>
              <a:defRPr/>
            </a:pPr>
            <a:r>
              <a:rPr lang="el-GR" altLang="el-GR" sz="1600" b="1" dirty="0">
                <a:solidFill>
                  <a:srgbClr val="FFFF00"/>
                </a:solidFill>
              </a:rPr>
              <a:t>Γ. ΑΛΛΑΓΕΣ ΣΤΟ ΔΗΜΟΣΙΟ ΤΟΜΕΑ</a:t>
            </a:r>
          </a:p>
          <a:p>
            <a:pPr lvl="0" eaLnBrk="1" hangingPunct="1">
              <a:lnSpc>
                <a:spcPct val="120000"/>
              </a:lnSpc>
              <a:spcBef>
                <a:spcPct val="0"/>
              </a:spcBef>
              <a:buNone/>
              <a:defRPr/>
            </a:pPr>
            <a:r>
              <a:rPr lang="el-GR" altLang="el-GR" sz="1600" b="1" dirty="0">
                <a:solidFill>
                  <a:srgbClr val="FFFF00"/>
                </a:solidFill>
              </a:rPr>
              <a:t>Δ.  ΑΠΟΨΕΙΣ ΓΙΑ ΤΟΝ ΟΠΕΚΕΠΕ </a:t>
            </a:r>
          </a:p>
          <a:p>
            <a:pPr lvl="0" eaLnBrk="1" hangingPunct="1">
              <a:lnSpc>
                <a:spcPct val="120000"/>
              </a:lnSpc>
              <a:spcBef>
                <a:spcPct val="0"/>
              </a:spcBef>
              <a:buNone/>
              <a:defRPr/>
            </a:pPr>
            <a:r>
              <a:rPr lang="el-GR" altLang="el-GR" sz="1600" b="1" dirty="0">
                <a:solidFill>
                  <a:srgbClr val="FFFF00"/>
                </a:solidFill>
              </a:rPr>
              <a:t>Ε.  ΑΠΟΨΕΙΣ ΓΙΑ ΤΙΣ ΚΙΝΗΤΟΠΟΙΗΣΕΙΣ ΤΩΝ ΑΓΡΟΤΩΝ</a:t>
            </a:r>
          </a:p>
          <a:p>
            <a:pPr lvl="0" eaLnBrk="1" hangingPunct="1">
              <a:lnSpc>
                <a:spcPct val="120000"/>
              </a:lnSpc>
              <a:spcBef>
                <a:spcPct val="0"/>
              </a:spcBef>
              <a:buNone/>
              <a:defRPr/>
            </a:pPr>
            <a:r>
              <a:rPr lang="el-GR" altLang="el-GR" sz="1600" b="1" dirty="0">
                <a:solidFill>
                  <a:srgbClr val="FFFF00"/>
                </a:solidFill>
              </a:rPr>
              <a:t>ΣΤ. ΥΠΟΓΡΑΦΗ ΣΥΜΦΩΝΙΩΝ ΣΕ ΘΕΜΑΤΑ ΕΝΕΡΓΕΙΑΣ ΜΕ ΗΠΑ &amp; ΟΥΚΡΑΝΙΑ  </a:t>
            </a:r>
          </a:p>
          <a:p>
            <a:pPr eaLnBrk="1" hangingPunct="1">
              <a:lnSpc>
                <a:spcPct val="120000"/>
              </a:lnSpc>
              <a:spcBef>
                <a:spcPct val="0"/>
              </a:spcBef>
              <a:buNone/>
              <a:defRPr/>
            </a:pPr>
            <a:r>
              <a:rPr lang="el-GR" altLang="el-GR" sz="1600" b="1" dirty="0">
                <a:solidFill>
                  <a:srgbClr val="FFFF00"/>
                </a:solidFill>
              </a:rPr>
              <a:t>Ζ. ΣΥΛΛΟΓΙΚΗ ΣΥΜΒΑΣΗ ΕΡΓΑΣΙΑΣ</a:t>
            </a:r>
          </a:p>
          <a:p>
            <a:pPr lvl="0" eaLnBrk="1" hangingPunct="1">
              <a:lnSpc>
                <a:spcPct val="120000"/>
              </a:lnSpc>
              <a:spcBef>
                <a:spcPct val="0"/>
              </a:spcBef>
              <a:buNone/>
              <a:defRPr/>
            </a:pPr>
            <a:r>
              <a:rPr lang="el-GR" altLang="el-GR" sz="1600" b="1" dirty="0">
                <a:solidFill>
                  <a:srgbClr val="FFFF00"/>
                </a:solidFill>
              </a:rPr>
              <a:t>Η. ΥΠΟΨΗΦΙΟΤΗΤΑ ΚΥΡΙΑΚΟΥ ΠΙΕΡΡΑΚΑΚΗ ΓΙΑ ΤΗΝ ΠΡΟΕΔΡΙΑ ΤΟΥ </a:t>
            </a:r>
            <a:r>
              <a:rPr lang="en-US" altLang="el-GR" sz="1600" b="1" dirty="0">
                <a:solidFill>
                  <a:srgbClr val="FFFF00"/>
                </a:solidFill>
              </a:rPr>
              <a:t>EUROGROUP </a:t>
            </a:r>
            <a:endParaRPr lang="el-GR" altLang="el-GR" sz="1600" b="1" dirty="0">
              <a:solidFill>
                <a:srgbClr val="FFFF00"/>
              </a:solidFill>
            </a:endParaRPr>
          </a:p>
          <a:p>
            <a:pPr lvl="0" eaLnBrk="1" hangingPunct="1">
              <a:lnSpc>
                <a:spcPct val="120000"/>
              </a:lnSpc>
              <a:spcBef>
                <a:spcPct val="0"/>
              </a:spcBef>
              <a:buNone/>
              <a:defRPr/>
            </a:pPr>
            <a:r>
              <a:rPr lang="el-GR" altLang="el-GR" sz="1600" b="1" dirty="0">
                <a:solidFill>
                  <a:srgbClr val="FFFF00"/>
                </a:solidFill>
              </a:rPr>
              <a:t>Θ. ΘΕΜΑΤΑ ΥΠΟΥΡΓΕΙΟΥ ΑΝΑΠΤΥΞΗΣ </a:t>
            </a:r>
          </a:p>
          <a:p>
            <a:pPr marL="0" indent="0">
              <a:buNone/>
            </a:pPr>
            <a:endParaRPr lang="el-GR" sz="1100" b="1" dirty="0">
              <a:solidFill>
                <a:prstClr val="white"/>
              </a:solidFill>
            </a:endParaRPr>
          </a:p>
          <a:p>
            <a:pPr marL="0" lvl="0" indent="0" eaLnBrk="1" hangingPunct="1">
              <a:spcBef>
                <a:spcPct val="0"/>
              </a:spcBef>
              <a:buNone/>
              <a:defRPr/>
            </a:pPr>
            <a:endParaRPr lang="el-GR" altLang="el-GR" sz="900" b="1" dirty="0">
              <a:solidFill>
                <a:prstClr val="white"/>
              </a:solidFill>
            </a:endParaRPr>
          </a:p>
        </p:txBody>
      </p:sp>
      <p:pic>
        <p:nvPicPr>
          <p:cNvPr id="16" name="Picture 2" descr="https://hellasjournal.com/wp-content/uploads/2022/12/221227074751_ermoy-agora-730x487.jpg"/>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7396" r="33045"/>
          <a:stretch/>
        </p:blipFill>
        <p:spPr bwMode="auto">
          <a:xfrm>
            <a:off x="7972202" y="10186"/>
            <a:ext cx="4248472" cy="6875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10A05B0A-0DC1-EB35-7303-C251A91AEEAF}"/>
              </a:ext>
            </a:extLst>
          </p:cNvPr>
          <p:cNvSpPr txBox="1">
            <a:spLocks noChangeArrowheads="1"/>
          </p:cNvSpPr>
          <p:nvPr/>
        </p:nvSpPr>
        <p:spPr bwMode="auto">
          <a:xfrm>
            <a:off x="1393438" y="47815"/>
            <a:ext cx="6070714" cy="1477328"/>
          </a:xfrm>
          <a:prstGeom prst="rect">
            <a:avLst/>
          </a:prstGeom>
          <a:solidFill>
            <a:srgbClr val="FF9900"/>
          </a:solidFill>
          <a:ln>
            <a:noFill/>
          </a:ln>
        </p:spPr>
        <p:txBody>
          <a:bodyPr wrap="square">
            <a:spAutoFit/>
          </a:bodyPr>
          <a:lstStyle>
            <a:defPPr>
              <a:defRPr lang="en-GB"/>
            </a:defPPr>
            <a:lvl1pPr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5pPr>
            <a:lvl6pPr marL="2286000" algn="l" defTabSz="914400" rtl="0" eaLnBrk="1" latinLnBrk="0" hangingPunct="1">
              <a:defRPr sz="2400" i="1" kern="1200">
                <a:solidFill>
                  <a:schemeClr val="tx1"/>
                </a:solidFill>
                <a:latin typeface="Calibri" panose="020F0502020204030204" pitchFamily="34" charset="0"/>
                <a:ea typeface="+mn-ea"/>
                <a:cs typeface="+mn-cs"/>
              </a:defRPr>
            </a:lvl6pPr>
            <a:lvl7pPr marL="2743200" algn="l" defTabSz="914400" rtl="0" eaLnBrk="1" latinLnBrk="0" hangingPunct="1">
              <a:defRPr sz="2400" i="1" kern="1200">
                <a:solidFill>
                  <a:schemeClr val="tx1"/>
                </a:solidFill>
                <a:latin typeface="Calibri" panose="020F0502020204030204" pitchFamily="34" charset="0"/>
                <a:ea typeface="+mn-ea"/>
                <a:cs typeface="+mn-cs"/>
              </a:defRPr>
            </a:lvl7pPr>
            <a:lvl8pPr marL="3200400" algn="l" defTabSz="914400" rtl="0" eaLnBrk="1" latinLnBrk="0" hangingPunct="1">
              <a:defRPr sz="2400" i="1" kern="1200">
                <a:solidFill>
                  <a:schemeClr val="tx1"/>
                </a:solidFill>
                <a:latin typeface="Calibri" panose="020F0502020204030204" pitchFamily="34" charset="0"/>
                <a:ea typeface="+mn-ea"/>
                <a:cs typeface="+mn-cs"/>
              </a:defRPr>
            </a:lvl8pPr>
            <a:lvl9pPr marL="3657600" algn="l" defTabSz="914400" rtl="0" eaLnBrk="1" latinLnBrk="0" hangingPunct="1">
              <a:defRPr sz="2400" i="1" kern="1200">
                <a:solidFill>
                  <a:schemeClr val="tx1"/>
                </a:solidFill>
                <a:latin typeface="Calibri" panose="020F0502020204030204" pitchFamily="34" charset="0"/>
                <a:ea typeface="+mn-ea"/>
                <a:cs typeface="+mn-cs"/>
              </a:defRPr>
            </a:lvl9pPr>
          </a:lstStyle>
          <a:p>
            <a:pPr algn="ctr"/>
            <a:r>
              <a:rPr lang="el-GR" altLang="en-US" sz="1800" i="0" dirty="0"/>
              <a:t>Τα αποτελέσματα παρουσιάζονται σε επίπεδο συνολικού δείγματος. Τα διαχρονικά στοιχεία, οι αναλύσεις σε σημαντικά υποκοινά (πχ δημογραφικά στοιχεία, ψηφοφόροι κομμάτων </a:t>
            </a:r>
            <a:r>
              <a:rPr lang="el-GR" altLang="en-US" sz="1800" i="0" dirty="0" err="1"/>
              <a:t>κλπ</a:t>
            </a:r>
            <a:r>
              <a:rPr lang="el-GR" altLang="en-US" sz="1800" i="0" dirty="0"/>
              <a:t>)</a:t>
            </a:r>
            <a:r>
              <a:rPr lang="en-US" altLang="en-US" sz="1800" i="0" dirty="0"/>
              <a:t> </a:t>
            </a:r>
            <a:r>
              <a:rPr lang="el-GR" altLang="en-US" sz="1800" i="0" dirty="0"/>
              <a:t>και συγκεκριμένες ερωτήσεις συμπεριλαμβάνονται στην πλήρη έκθεση της έρευνας/μελέτης	</a:t>
            </a:r>
          </a:p>
        </p:txBody>
      </p:sp>
    </p:spTree>
    <p:extLst>
      <p:ext uri="{BB962C8B-B14F-4D97-AF65-F5344CB8AC3E}">
        <p14:creationId xmlns:p14="http://schemas.microsoft.com/office/powerpoint/2010/main" val="428778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8A88D2AA-269B-11E3-B74B-D555C6C4B28C}"/>
              </a:ext>
            </a:extLst>
          </p:cNvPr>
          <p:cNvSpPr/>
          <p:nvPr/>
        </p:nvSpPr>
        <p:spPr>
          <a:xfrm>
            <a:off x="5731309" y="51988"/>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35034" y="2483698"/>
            <a:ext cx="6780321"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lang="el-GR" altLang="el-GR" sz="1600" b="1" dirty="0">
                <a:solidFill>
                  <a:srgbClr val="FFFF00"/>
                </a:solidFill>
              </a:rPr>
              <a:t>Δ</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ΑΠΟΨΕΙΣ ΓΙΑ ΤΟΝ ΟΠΕΚΕΠΕ </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Θέσεις που σας εκφράζουν ως προς την υπόθεση του ΟΠΕΚΕΠΕ</a:t>
            </a:r>
          </a:p>
          <a:p>
            <a:pPr marL="0" indent="0" eaLnBrk="1" hangingPunct="1">
              <a:lnSpc>
                <a:spcPct val="120000"/>
              </a:lnSpc>
              <a:spcBef>
                <a:spcPct val="0"/>
              </a:spcBef>
              <a:buNone/>
              <a:defRPr/>
            </a:pPr>
            <a:r>
              <a:rPr lang="en-US" altLang="el-GR" sz="1600" b="1" dirty="0">
                <a:solidFill>
                  <a:srgbClr val="FFFF00"/>
                </a:solidFill>
              </a:rPr>
              <a:t>I</a:t>
            </a:r>
            <a:r>
              <a:rPr lang="el-GR" altLang="el-GR" sz="1600" b="1" dirty="0">
                <a:solidFill>
                  <a:srgbClr val="FFFF00"/>
                </a:solidFill>
              </a:rPr>
              <a:t>Ι. </a:t>
            </a:r>
            <a:r>
              <a:rPr lang="el-GR" altLang="el-GR" sz="1600" b="1" dirty="0">
                <a:solidFill>
                  <a:prstClr val="white"/>
                </a:solidFill>
              </a:rPr>
              <a:t>Αξιολόγηση χειρισμών κυβέρνησης στο Θέμα του ΟΠΕΚΕΠΕ</a:t>
            </a:r>
          </a:p>
          <a:p>
            <a:pPr marL="0" lvl="0" indent="0" eaLnBrk="1" hangingPunct="1">
              <a:lnSpc>
                <a:spcPct val="120000"/>
              </a:lnSpc>
              <a:spcBef>
                <a:spcPct val="0"/>
              </a:spcBef>
              <a:buNone/>
              <a:defRPr/>
            </a:pPr>
            <a:r>
              <a:rPr lang="en-US" altLang="el-GR" sz="1600" b="1" dirty="0">
                <a:solidFill>
                  <a:srgbClr val="FFFF00"/>
                </a:solidFill>
              </a:rPr>
              <a:t>I</a:t>
            </a:r>
            <a:r>
              <a:rPr lang="el-GR" altLang="el-GR" sz="1600" b="1" dirty="0">
                <a:solidFill>
                  <a:srgbClr val="FFFF00"/>
                </a:solidFill>
              </a:rPr>
              <a:t>ΙΙ. </a:t>
            </a:r>
            <a:r>
              <a:rPr lang="el-GR" altLang="el-GR" sz="1600" b="1" dirty="0">
                <a:solidFill>
                  <a:prstClr val="white"/>
                </a:solidFill>
              </a:rPr>
              <a:t>Θα αποδοθεί δικαιοσύνη στο θέμα του ΟΠΕΚΕΠΕ θα τιμωρηθούν όσοι έχουν λάβει παράνομες επιδοτήσεις/ θα επιστραφούν τα χρήματα; </a:t>
            </a:r>
          </a:p>
          <a:p>
            <a:pPr marL="0" indent="0" eaLnBrk="1" hangingPunct="1">
              <a:lnSpc>
                <a:spcPct val="120000"/>
              </a:lnSpc>
              <a:spcBef>
                <a:spcPct val="0"/>
              </a:spcBef>
              <a:buNone/>
              <a:defRPr/>
            </a:pPr>
            <a:endParaRPr lang="el-GR" altLang="el-GR" sz="1600" b="1" dirty="0">
              <a:solidFill>
                <a:prstClr val="white"/>
              </a:solidFill>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lang="el-GR" altLang="el-GR" sz="1600" b="1"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056" y="-25988"/>
            <a:ext cx="5052526" cy="3140967"/>
          </a:xfrm>
          <a:prstGeom prst="rect">
            <a:avLst/>
          </a:prstGeom>
          <a:ln w="571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056" y="3192947"/>
            <a:ext cx="4983945" cy="3691041"/>
          </a:xfrm>
          <a:prstGeom prst="rect">
            <a:avLst/>
          </a:prstGeom>
          <a:ln w="57150">
            <a:solidFill>
              <a:schemeClr val="tx1"/>
            </a:solidFill>
          </a:ln>
        </p:spPr>
      </p:pic>
    </p:spTree>
    <p:extLst>
      <p:ext uri="{BB962C8B-B14F-4D97-AF65-F5344CB8AC3E}">
        <p14:creationId xmlns:p14="http://schemas.microsoft.com/office/powerpoint/2010/main" val="428892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11</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p:cNvSpPr txBox="1">
            <a:spLocks noChangeArrowheads="1"/>
          </p:cNvSpPr>
          <p:nvPr/>
        </p:nvSpPr>
        <p:spPr bwMode="auto">
          <a:xfrm>
            <a:off x="0" y="4860"/>
            <a:ext cx="10648900"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Θέσεις σας εκφράζουν ως προς την υπόθεση του ΟΠΕΚΕΠΕ</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Ποιες από τις παρακάτω θέσεις σας εκφράζουν ως προς την υπόθεση του ΟΠΕΚΕΠΕ, του φορέα επιδοτήσεων των αγροτών και κτηνοτρόφων; </a:t>
            </a:r>
          </a:p>
          <a:p>
            <a:pPr eaLnBrk="1" hangingPunct="1">
              <a:spcBef>
                <a:spcPct val="0"/>
              </a:spcBef>
              <a:buNone/>
              <a:defRPr/>
            </a:pPr>
            <a:r>
              <a:rPr lang="el-GR" altLang="el-GR" sz="1200" b="1" dirty="0">
                <a:solidFill>
                  <a:srgbClr val="5F5F5F"/>
                </a:solidFill>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p:cNvCxnSpPr/>
          <p:nvPr/>
        </p:nvCxnSpPr>
        <p:spPr bwMode="auto">
          <a:xfrm>
            <a:off x="248883" y="3745913"/>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graphicFrame>
        <p:nvGraphicFramePr>
          <p:cNvPr id="21" name="Chart 20"/>
          <p:cNvGraphicFramePr/>
          <p:nvPr>
            <p:extLst>
              <p:ext uri="{D42A27DB-BD31-4B8C-83A1-F6EECF244321}">
                <p14:modId xmlns:p14="http://schemas.microsoft.com/office/powerpoint/2010/main" val="3785426388"/>
              </p:ext>
            </p:extLst>
          </p:nvPr>
        </p:nvGraphicFramePr>
        <p:xfrm>
          <a:off x="1784583" y="363535"/>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13" name="Table 12"/>
          <p:cNvGraphicFramePr>
            <a:graphicFrameLocks noGrp="1"/>
          </p:cNvGraphicFramePr>
          <p:nvPr>
            <p:extLst>
              <p:ext uri="{D42A27DB-BD31-4B8C-83A1-F6EECF244321}">
                <p14:modId xmlns:p14="http://schemas.microsoft.com/office/powerpoint/2010/main" val="1546174795"/>
              </p:ext>
            </p:extLst>
          </p:nvPr>
        </p:nvGraphicFramePr>
        <p:xfrm>
          <a:off x="212789" y="4124238"/>
          <a:ext cx="11782300" cy="2324100"/>
        </p:xfrm>
        <a:graphic>
          <a:graphicData uri="http://schemas.openxmlformats.org/drawingml/2006/table">
            <a:tbl>
              <a:tblPr/>
              <a:tblGrid>
                <a:gridCol w="1179431">
                  <a:extLst>
                    <a:ext uri="{9D8B030D-6E8A-4147-A177-3AD203B41FA5}">
                      <a16:colId xmlns:a16="http://schemas.microsoft.com/office/drawing/2014/main" val="20000"/>
                    </a:ext>
                  </a:extLst>
                </a:gridCol>
                <a:gridCol w="952272">
                  <a:extLst>
                    <a:ext uri="{9D8B030D-6E8A-4147-A177-3AD203B41FA5}">
                      <a16:colId xmlns:a16="http://schemas.microsoft.com/office/drawing/2014/main" val="20001"/>
                    </a:ext>
                  </a:extLst>
                </a:gridCol>
                <a:gridCol w="1105246">
                  <a:extLst>
                    <a:ext uri="{9D8B030D-6E8A-4147-A177-3AD203B41FA5}">
                      <a16:colId xmlns:a16="http://schemas.microsoft.com/office/drawing/2014/main" val="20002"/>
                    </a:ext>
                  </a:extLst>
                </a:gridCol>
                <a:gridCol w="1226976">
                  <a:extLst>
                    <a:ext uri="{9D8B030D-6E8A-4147-A177-3AD203B41FA5}">
                      <a16:colId xmlns:a16="http://schemas.microsoft.com/office/drawing/2014/main" val="20003"/>
                    </a:ext>
                  </a:extLst>
                </a:gridCol>
                <a:gridCol w="1062459">
                  <a:extLst>
                    <a:ext uri="{9D8B030D-6E8A-4147-A177-3AD203B41FA5}">
                      <a16:colId xmlns:a16="http://schemas.microsoft.com/office/drawing/2014/main" val="20005"/>
                    </a:ext>
                  </a:extLst>
                </a:gridCol>
                <a:gridCol w="1028506">
                  <a:extLst>
                    <a:ext uri="{9D8B030D-6E8A-4147-A177-3AD203B41FA5}">
                      <a16:colId xmlns:a16="http://schemas.microsoft.com/office/drawing/2014/main" val="20006"/>
                    </a:ext>
                  </a:extLst>
                </a:gridCol>
                <a:gridCol w="1045482">
                  <a:extLst>
                    <a:ext uri="{9D8B030D-6E8A-4147-A177-3AD203B41FA5}">
                      <a16:colId xmlns:a16="http://schemas.microsoft.com/office/drawing/2014/main" val="20007"/>
                    </a:ext>
                  </a:extLst>
                </a:gridCol>
                <a:gridCol w="1045482">
                  <a:extLst>
                    <a:ext uri="{9D8B030D-6E8A-4147-A177-3AD203B41FA5}">
                      <a16:colId xmlns:a16="http://schemas.microsoft.com/office/drawing/2014/main" val="20008"/>
                    </a:ext>
                  </a:extLst>
                </a:gridCol>
                <a:gridCol w="1045482">
                  <a:extLst>
                    <a:ext uri="{9D8B030D-6E8A-4147-A177-3AD203B41FA5}">
                      <a16:colId xmlns:a16="http://schemas.microsoft.com/office/drawing/2014/main" val="3493593556"/>
                    </a:ext>
                  </a:extLst>
                </a:gridCol>
                <a:gridCol w="1045482">
                  <a:extLst>
                    <a:ext uri="{9D8B030D-6E8A-4147-A177-3AD203B41FA5}">
                      <a16:colId xmlns:a16="http://schemas.microsoft.com/office/drawing/2014/main" val="2452883686"/>
                    </a:ext>
                  </a:extLst>
                </a:gridCol>
                <a:gridCol w="1045482">
                  <a:extLst>
                    <a:ext uri="{9D8B030D-6E8A-4147-A177-3AD203B41FA5}">
                      <a16:colId xmlns:a16="http://schemas.microsoft.com/office/drawing/2014/main" val="453543633"/>
                    </a:ext>
                  </a:extLst>
                </a:gridCol>
              </a:tblGrid>
              <a:tr h="284303">
                <a:tc>
                  <a:txBody>
                    <a:bodyPr/>
                    <a:lstStyle/>
                    <a:p>
                      <a:pPr algn="ctr" fontAlgn="b"/>
                      <a:endParaRPr lang="el-GR" sz="1200" b="1" i="0" u="none" strike="noStrike" dirty="0">
                        <a:effectLst/>
                        <a:latin typeface="Calibri" panose="020F0502020204030204" pitchFamily="34" charset="0"/>
                        <a:cs typeface="Calibri" panose="020F0502020204030204" pitchFamily="34" charset="0"/>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l-GR" sz="900" b="1" i="0" u="none" strike="noStrike" dirty="0">
                          <a:solidFill>
                            <a:schemeClr val="bg1"/>
                          </a:solidFill>
                          <a:effectLst/>
                          <a:latin typeface="Calibri" panose="020F0502020204030204" pitchFamily="34" charset="0"/>
                          <a:cs typeface="Calibri" panose="020F0502020204030204" pitchFamily="34" charset="0"/>
                        </a:rPr>
                        <a:t>ΣΥΝΟΛΟ</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ΣΥΝΤΑΞΙΟΥΧΟΙ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ΑΥΤΟΑΠΑΣΧΟ</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ΛΟΥΜΕΝΟΙ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ΑΝΕΡΓΟΙ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ΦΟΙΤΗΤΗΣ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ΟΙΚΙΑΚΑ</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ΕΙΣΟΔΗΜΑΤΙΑΣ/</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ΑΛΛΟ</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n-US" sz="1050" b="1" i="0" u="none" strike="noStrike" dirty="0">
                          <a:solidFill>
                            <a:schemeClr val="bg2"/>
                          </a:solidFill>
                          <a:effectLst/>
                          <a:latin typeface="Calibri" panose="020F0502020204030204" pitchFamily="34" charset="0"/>
                        </a:rPr>
                        <a:t>A</a:t>
                      </a:r>
                      <a:r>
                        <a:rPr lang="el-GR" sz="1050" b="1" i="0" u="none" strike="noStrike" dirty="0">
                          <a:solidFill>
                            <a:schemeClr val="bg2"/>
                          </a:solidFill>
                          <a:effectLst/>
                          <a:latin typeface="Calibri" panose="020F0502020204030204" pitchFamily="34" charset="0"/>
                        </a:rPr>
                        <a:t>ΓΡΟΤΕΣ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65565">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αφορά κυρίως τις κυβερνήσεις της ΝΔ από το 2019 μέχρι σήμερα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402626">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αφορά όλες κυβερνήσεις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a:solidFill>
                            <a:srgbClr val="000000"/>
                          </a:solidFill>
                          <a:effectLst/>
                          <a:latin typeface="Calibri" panose="020F0502020204030204" pitchFamily="34" charset="0"/>
                        </a:rPr>
                        <a:t>43,5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665565">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οφείλεται στις διοικητικές παθογένειες της χώρας συνολικά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9253966" y="482096"/>
            <a:ext cx="1394934" cy="646331"/>
          </a:xfrm>
          <a:prstGeom prst="rect">
            <a:avLst/>
          </a:prstGeom>
          <a:solidFill>
            <a:schemeClr val="bg1">
              <a:lumMod val="95000"/>
            </a:schemeClr>
          </a:solidFill>
        </p:spPr>
        <p:txBody>
          <a:bodyPr wrap="none" rtlCol="0">
            <a:spAutoFit/>
          </a:bodyPr>
          <a:lstStyle/>
          <a:p>
            <a:r>
              <a:rPr lang="el-GR" dirty="0"/>
              <a:t>Ιούνιος 2025</a:t>
            </a:r>
          </a:p>
          <a:p>
            <a:endParaRPr lang="el-GR" dirty="0"/>
          </a:p>
        </p:txBody>
      </p:sp>
      <p:graphicFrame>
        <p:nvGraphicFramePr>
          <p:cNvPr id="14" name="Table 13"/>
          <p:cNvGraphicFramePr>
            <a:graphicFrameLocks noGrp="1"/>
          </p:cNvGraphicFramePr>
          <p:nvPr>
            <p:extLst>
              <p:ext uri="{D42A27DB-BD31-4B8C-83A1-F6EECF244321}">
                <p14:modId xmlns:p14="http://schemas.microsoft.com/office/powerpoint/2010/main" val="3374307953"/>
              </p:ext>
            </p:extLst>
          </p:nvPr>
        </p:nvGraphicFramePr>
        <p:xfrm>
          <a:off x="8972260" y="836628"/>
          <a:ext cx="2131703" cy="2009775"/>
        </p:xfrm>
        <a:graphic>
          <a:graphicData uri="http://schemas.openxmlformats.org/drawingml/2006/table">
            <a:tbl>
              <a:tblPr/>
              <a:tblGrid>
                <a:gridCol w="1179431">
                  <a:extLst>
                    <a:ext uri="{9D8B030D-6E8A-4147-A177-3AD203B41FA5}">
                      <a16:colId xmlns:a16="http://schemas.microsoft.com/office/drawing/2014/main" val="4039721850"/>
                    </a:ext>
                  </a:extLst>
                </a:gridCol>
                <a:gridCol w="952272">
                  <a:extLst>
                    <a:ext uri="{9D8B030D-6E8A-4147-A177-3AD203B41FA5}">
                      <a16:colId xmlns:a16="http://schemas.microsoft.com/office/drawing/2014/main" val="1194050916"/>
                    </a:ext>
                  </a:extLst>
                </a:gridCol>
              </a:tblGrid>
              <a:tr h="665565">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αφορά κυρίως τις κυβερνήσεις της ΝΔ από το 2019 μέχρι σήμερα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79649216"/>
                  </a:ext>
                </a:extLst>
              </a:tr>
              <a:tr h="402626">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αφορά όλες κυβερνήσεις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44,1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2906668"/>
                  </a:ext>
                </a:extLst>
              </a:tr>
              <a:tr h="665565">
                <a:tc>
                  <a:txBody>
                    <a:bodyPr/>
                    <a:lstStyle/>
                    <a:p>
                      <a:pPr algn="ctr" fontAlgn="b"/>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Είναι ένα πρόβλημα που οφείλεται στις διοικητικές παθογένειες της χώρας συνολικά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6828879"/>
                  </a:ext>
                </a:extLst>
              </a:tr>
            </a:tbl>
          </a:graphicData>
        </a:graphic>
      </p:graphicFrame>
    </p:spTree>
    <p:extLst>
      <p:ext uri="{BB962C8B-B14F-4D97-AF65-F5344CB8AC3E}">
        <p14:creationId xmlns:p14="http://schemas.microsoft.com/office/powerpoint/2010/main" val="136518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12</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p:cNvSpPr txBox="1">
            <a:spLocks noChangeArrowheads="1"/>
          </p:cNvSpPr>
          <p:nvPr/>
        </p:nvSpPr>
        <p:spPr bwMode="auto">
          <a:xfrm>
            <a:off x="0" y="29636"/>
            <a:ext cx="12192000"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Αξιολόγηση χειρισμών κυβέρνησης στο Θέμα του ΟΠΕΚΕΠΕ</a:t>
            </a:r>
            <a:endParaRPr kumimoji="0" lang="el-GR" altLang="el-GR" sz="17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Πως κρίνετε τους χειρισμούς της Κυβέρνησης στο θέμα Του Ο.Π.Ε.Κ.Ε.Π.Ε.;</a:t>
            </a:r>
          </a:p>
          <a:p>
            <a:pPr eaLnBrk="1" hangingPunct="1">
              <a:spcBef>
                <a:spcPct val="0"/>
              </a:spcBef>
              <a:buNone/>
              <a:defRPr/>
            </a:pPr>
            <a:r>
              <a:rPr lang="el-GR" altLang="el-GR" sz="1200" b="1" dirty="0">
                <a:solidFill>
                  <a:srgbClr val="5F5F5F"/>
                </a:solidFill>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p>
        </p:txBody>
      </p:sp>
      <p:sp>
        <p:nvSpPr>
          <p:cNvPr id="17414" name="Text Box 4"/>
          <p:cNvSpPr txBox="1">
            <a:spLocks noChangeArrowheads="1"/>
          </p:cNvSpPr>
          <p:nvPr/>
        </p:nvSpPr>
        <p:spPr bwMode="auto">
          <a:xfrm>
            <a:off x="7014043"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Chart 16"/>
          <p:cNvGraphicFramePr/>
          <p:nvPr>
            <p:extLst>
              <p:ext uri="{D42A27DB-BD31-4B8C-83A1-F6EECF244321}">
                <p14:modId xmlns:p14="http://schemas.microsoft.com/office/powerpoint/2010/main" val="100040751"/>
              </p:ext>
            </p:extLst>
          </p:nvPr>
        </p:nvGraphicFramePr>
        <p:xfrm>
          <a:off x="1127330" y="376859"/>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6" name="Rectangle 15"/>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19" name="Table 18"/>
          <p:cNvGraphicFramePr>
            <a:graphicFrameLocks noGrp="1"/>
          </p:cNvGraphicFramePr>
          <p:nvPr>
            <p:extLst>
              <p:ext uri="{D42A27DB-BD31-4B8C-83A1-F6EECF244321}">
                <p14:modId xmlns:p14="http://schemas.microsoft.com/office/powerpoint/2010/main" val="378497158"/>
              </p:ext>
            </p:extLst>
          </p:nvPr>
        </p:nvGraphicFramePr>
        <p:xfrm>
          <a:off x="204850" y="4331693"/>
          <a:ext cx="11782300" cy="1833450"/>
        </p:xfrm>
        <a:graphic>
          <a:graphicData uri="http://schemas.openxmlformats.org/drawingml/2006/table">
            <a:tbl>
              <a:tblPr/>
              <a:tblGrid>
                <a:gridCol w="1179431">
                  <a:extLst>
                    <a:ext uri="{9D8B030D-6E8A-4147-A177-3AD203B41FA5}">
                      <a16:colId xmlns:a16="http://schemas.microsoft.com/office/drawing/2014/main" val="20000"/>
                    </a:ext>
                  </a:extLst>
                </a:gridCol>
                <a:gridCol w="952272">
                  <a:extLst>
                    <a:ext uri="{9D8B030D-6E8A-4147-A177-3AD203B41FA5}">
                      <a16:colId xmlns:a16="http://schemas.microsoft.com/office/drawing/2014/main" val="20001"/>
                    </a:ext>
                  </a:extLst>
                </a:gridCol>
                <a:gridCol w="1105246">
                  <a:extLst>
                    <a:ext uri="{9D8B030D-6E8A-4147-A177-3AD203B41FA5}">
                      <a16:colId xmlns:a16="http://schemas.microsoft.com/office/drawing/2014/main" val="20002"/>
                    </a:ext>
                  </a:extLst>
                </a:gridCol>
                <a:gridCol w="1226976">
                  <a:extLst>
                    <a:ext uri="{9D8B030D-6E8A-4147-A177-3AD203B41FA5}">
                      <a16:colId xmlns:a16="http://schemas.microsoft.com/office/drawing/2014/main" val="20003"/>
                    </a:ext>
                  </a:extLst>
                </a:gridCol>
                <a:gridCol w="1062459">
                  <a:extLst>
                    <a:ext uri="{9D8B030D-6E8A-4147-A177-3AD203B41FA5}">
                      <a16:colId xmlns:a16="http://schemas.microsoft.com/office/drawing/2014/main" val="20005"/>
                    </a:ext>
                  </a:extLst>
                </a:gridCol>
                <a:gridCol w="1028506">
                  <a:extLst>
                    <a:ext uri="{9D8B030D-6E8A-4147-A177-3AD203B41FA5}">
                      <a16:colId xmlns:a16="http://schemas.microsoft.com/office/drawing/2014/main" val="20006"/>
                    </a:ext>
                  </a:extLst>
                </a:gridCol>
                <a:gridCol w="1045482">
                  <a:extLst>
                    <a:ext uri="{9D8B030D-6E8A-4147-A177-3AD203B41FA5}">
                      <a16:colId xmlns:a16="http://schemas.microsoft.com/office/drawing/2014/main" val="20007"/>
                    </a:ext>
                  </a:extLst>
                </a:gridCol>
                <a:gridCol w="1045482">
                  <a:extLst>
                    <a:ext uri="{9D8B030D-6E8A-4147-A177-3AD203B41FA5}">
                      <a16:colId xmlns:a16="http://schemas.microsoft.com/office/drawing/2014/main" val="20008"/>
                    </a:ext>
                  </a:extLst>
                </a:gridCol>
                <a:gridCol w="1045482">
                  <a:extLst>
                    <a:ext uri="{9D8B030D-6E8A-4147-A177-3AD203B41FA5}">
                      <a16:colId xmlns:a16="http://schemas.microsoft.com/office/drawing/2014/main" val="3493593556"/>
                    </a:ext>
                  </a:extLst>
                </a:gridCol>
                <a:gridCol w="1045482">
                  <a:extLst>
                    <a:ext uri="{9D8B030D-6E8A-4147-A177-3AD203B41FA5}">
                      <a16:colId xmlns:a16="http://schemas.microsoft.com/office/drawing/2014/main" val="2452883686"/>
                    </a:ext>
                  </a:extLst>
                </a:gridCol>
                <a:gridCol w="1045482">
                  <a:extLst>
                    <a:ext uri="{9D8B030D-6E8A-4147-A177-3AD203B41FA5}">
                      <a16:colId xmlns:a16="http://schemas.microsoft.com/office/drawing/2014/main" val="453543633"/>
                    </a:ext>
                  </a:extLst>
                </a:gridCol>
              </a:tblGrid>
              <a:tr h="501674">
                <a:tc>
                  <a:txBody>
                    <a:bodyPr/>
                    <a:lstStyle/>
                    <a:p>
                      <a:pPr algn="ctr" fontAlgn="b"/>
                      <a:endParaRPr lang="el-GR" sz="1200" b="1" i="0" u="none" strike="noStrike" dirty="0">
                        <a:effectLst/>
                        <a:latin typeface="Calibri" panose="020F0502020204030204" pitchFamily="34" charset="0"/>
                        <a:cs typeface="Calibri" panose="020F0502020204030204" pitchFamily="34" charset="0"/>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l-GR" sz="900" b="1" i="0" u="none" strike="noStrike" dirty="0">
                          <a:solidFill>
                            <a:schemeClr val="bg1"/>
                          </a:solidFill>
                          <a:effectLst/>
                          <a:latin typeface="Calibri" panose="020F0502020204030204" pitchFamily="34" charset="0"/>
                          <a:cs typeface="Calibri" panose="020F0502020204030204" pitchFamily="34" charset="0"/>
                        </a:rPr>
                        <a:t>ΣΥΝΟΛΟ</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ΣΥΝΤΑΞΙΟΥΧΟΙ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ΑΥΤΟΑΠΑΣΧΟ</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ΛΟΥΜΕΝΟΙ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ΑΝΕΡΓΟΙ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ΦΟΙΤΗΤΗΣ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ΟΙΚΙΑΚΑ</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ΕΙΣΟΔΗΜΑΤΙΑΣ/</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ΑΛΛΟ</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n-US" sz="1050" b="1" i="0" u="none" strike="noStrike" dirty="0">
                          <a:solidFill>
                            <a:schemeClr val="bg2"/>
                          </a:solidFill>
                          <a:effectLst/>
                          <a:latin typeface="Calibri" panose="020F0502020204030204" pitchFamily="34" charset="0"/>
                        </a:rPr>
                        <a:t>A</a:t>
                      </a:r>
                      <a:r>
                        <a:rPr lang="el-GR" sz="1050" b="1" i="0" u="none" strike="noStrike" dirty="0">
                          <a:solidFill>
                            <a:schemeClr val="bg2"/>
                          </a:solidFill>
                          <a:effectLst/>
                          <a:latin typeface="Calibri" panose="020F0502020204030204" pitchFamily="34" charset="0"/>
                        </a:rPr>
                        <a:t>ΓΡΟΤΕΣ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47847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Σίγουρα/ 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47847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Μάλλον/ 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78,4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83,3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374826">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sp>
        <p:nvSpPr>
          <p:cNvPr id="14" name="Right Brace 13"/>
          <p:cNvSpPr/>
          <p:nvPr/>
        </p:nvSpPr>
        <p:spPr>
          <a:xfrm>
            <a:off x="7536160" y="2193787"/>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1" name="Rectangle 11"/>
          <p:cNvSpPr>
            <a:spLocks noChangeArrowheads="1"/>
          </p:cNvSpPr>
          <p:nvPr/>
        </p:nvSpPr>
        <p:spPr bwMode="auto">
          <a:xfrm>
            <a:off x="5663952" y="1016250"/>
            <a:ext cx="1092455" cy="41437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16,7%</a:t>
            </a:r>
          </a:p>
        </p:txBody>
      </p:sp>
      <p:sp>
        <p:nvSpPr>
          <p:cNvPr id="22" name="Rectangle 12"/>
          <p:cNvSpPr>
            <a:spLocks noChangeArrowheads="1"/>
          </p:cNvSpPr>
          <p:nvPr/>
        </p:nvSpPr>
        <p:spPr bwMode="auto">
          <a:xfrm>
            <a:off x="7836951" y="2325997"/>
            <a:ext cx="1080120" cy="3765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78,4%</a:t>
            </a:r>
          </a:p>
        </p:txBody>
      </p:sp>
      <p:sp>
        <p:nvSpPr>
          <p:cNvPr id="23" name="Right Brace 22"/>
          <p:cNvSpPr/>
          <p:nvPr/>
        </p:nvSpPr>
        <p:spPr>
          <a:xfrm>
            <a:off x="5145080" y="832058"/>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TextBox 23"/>
          <p:cNvSpPr txBox="1"/>
          <p:nvPr/>
        </p:nvSpPr>
        <p:spPr>
          <a:xfrm>
            <a:off x="7267154" y="449784"/>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Δεκέμβριος 2025</a:t>
            </a:r>
          </a:p>
        </p:txBody>
      </p:sp>
    </p:spTree>
    <p:extLst>
      <p:ext uri="{BB962C8B-B14F-4D97-AF65-F5344CB8AC3E}">
        <p14:creationId xmlns:p14="http://schemas.microsoft.com/office/powerpoint/2010/main" val="17483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13</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2072664"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l-GR" altLang="el-GR" sz="1400" b="1" i="0" u="none" strike="noStrike" kern="1200" cap="none" spc="0" normalizeH="0" baseline="0" noProof="0" dirty="0">
                <a:ln>
                  <a:noFill/>
                </a:ln>
                <a:solidFill>
                  <a:srgbClr val="000000"/>
                </a:solidFill>
                <a:effectLst/>
                <a:uLnTx/>
                <a:uFillTx/>
              </a:rPr>
              <a:t>Θα αποδοθεί δικαιοσύνη στο θέμα του ΟΠΕΚΕΠΕ θα </a:t>
            </a:r>
            <a:r>
              <a:rPr lang="el-GR" altLang="el-GR" sz="1400" b="1" dirty="0">
                <a:solidFill>
                  <a:srgbClr val="000000"/>
                </a:solidFill>
              </a:rPr>
              <a:t>τιμωρηθούν όσοι έχουν λάβει παράνομες επιδοτήσεις/ </a:t>
            </a:r>
            <a:r>
              <a:rPr kumimoji="0" lang="el-GR" altLang="el-GR" sz="1400" b="1" i="0" u="none" strike="noStrike" kern="1200" cap="none" spc="0" normalizeH="0" baseline="0" noProof="0" dirty="0">
                <a:ln>
                  <a:noFill/>
                </a:ln>
                <a:solidFill>
                  <a:srgbClr val="000000"/>
                </a:solidFill>
                <a:effectLst/>
                <a:uLnTx/>
                <a:uFillTx/>
              </a:rPr>
              <a:t>θα επιστραφούν τα χρήματα;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Πιστεύετε ότι θα αποδοθεί δικαιοσύνη και όσοι έχουν λάβει παράνομες επιδοτήσεις από τον ΟΠΕΚΕΠΕ θα τιμωρηθούν και θα επιστραφούν τα χρήματα; </a:t>
            </a:r>
          </a:p>
          <a:p>
            <a:pPr eaLnBrk="1" hangingPunct="1">
              <a:spcBef>
                <a:spcPct val="0"/>
              </a:spcBef>
              <a:buNone/>
              <a:defRPr/>
            </a:pPr>
            <a:r>
              <a:rPr lang="el-GR" altLang="el-GR" sz="1200" b="1" dirty="0">
                <a:solidFill>
                  <a:srgbClr val="5F5F5F"/>
                </a:solidFill>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03104D79-D122-D0A5-A7B2-5E87C12AD5B1}"/>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13" name="Table 12">
            <a:extLst>
              <a:ext uri="{FF2B5EF4-FFF2-40B4-BE49-F238E27FC236}">
                <a16:creationId xmlns:a16="http://schemas.microsoft.com/office/drawing/2014/main" id="{6285686D-C0B9-D88A-76D7-D83D00FAB833}"/>
              </a:ext>
            </a:extLst>
          </p:cNvPr>
          <p:cNvGraphicFramePr>
            <a:graphicFrameLocks noGrp="1"/>
          </p:cNvGraphicFramePr>
          <p:nvPr>
            <p:extLst>
              <p:ext uri="{D42A27DB-BD31-4B8C-83A1-F6EECF244321}">
                <p14:modId xmlns:p14="http://schemas.microsoft.com/office/powerpoint/2010/main" val="3477278659"/>
              </p:ext>
            </p:extLst>
          </p:nvPr>
        </p:nvGraphicFramePr>
        <p:xfrm>
          <a:off x="212789" y="4124238"/>
          <a:ext cx="11782300" cy="2048081"/>
        </p:xfrm>
        <a:graphic>
          <a:graphicData uri="http://schemas.openxmlformats.org/drawingml/2006/table">
            <a:tbl>
              <a:tblPr/>
              <a:tblGrid>
                <a:gridCol w="1179431">
                  <a:extLst>
                    <a:ext uri="{9D8B030D-6E8A-4147-A177-3AD203B41FA5}">
                      <a16:colId xmlns:a16="http://schemas.microsoft.com/office/drawing/2014/main" val="20000"/>
                    </a:ext>
                  </a:extLst>
                </a:gridCol>
                <a:gridCol w="952272">
                  <a:extLst>
                    <a:ext uri="{9D8B030D-6E8A-4147-A177-3AD203B41FA5}">
                      <a16:colId xmlns:a16="http://schemas.microsoft.com/office/drawing/2014/main" val="20001"/>
                    </a:ext>
                  </a:extLst>
                </a:gridCol>
                <a:gridCol w="1105246">
                  <a:extLst>
                    <a:ext uri="{9D8B030D-6E8A-4147-A177-3AD203B41FA5}">
                      <a16:colId xmlns:a16="http://schemas.microsoft.com/office/drawing/2014/main" val="20002"/>
                    </a:ext>
                  </a:extLst>
                </a:gridCol>
                <a:gridCol w="1226976">
                  <a:extLst>
                    <a:ext uri="{9D8B030D-6E8A-4147-A177-3AD203B41FA5}">
                      <a16:colId xmlns:a16="http://schemas.microsoft.com/office/drawing/2014/main" val="20003"/>
                    </a:ext>
                  </a:extLst>
                </a:gridCol>
                <a:gridCol w="1062459">
                  <a:extLst>
                    <a:ext uri="{9D8B030D-6E8A-4147-A177-3AD203B41FA5}">
                      <a16:colId xmlns:a16="http://schemas.microsoft.com/office/drawing/2014/main" val="20005"/>
                    </a:ext>
                  </a:extLst>
                </a:gridCol>
                <a:gridCol w="1028506">
                  <a:extLst>
                    <a:ext uri="{9D8B030D-6E8A-4147-A177-3AD203B41FA5}">
                      <a16:colId xmlns:a16="http://schemas.microsoft.com/office/drawing/2014/main" val="20006"/>
                    </a:ext>
                  </a:extLst>
                </a:gridCol>
                <a:gridCol w="1045482">
                  <a:extLst>
                    <a:ext uri="{9D8B030D-6E8A-4147-A177-3AD203B41FA5}">
                      <a16:colId xmlns:a16="http://schemas.microsoft.com/office/drawing/2014/main" val="20007"/>
                    </a:ext>
                  </a:extLst>
                </a:gridCol>
                <a:gridCol w="1045482">
                  <a:extLst>
                    <a:ext uri="{9D8B030D-6E8A-4147-A177-3AD203B41FA5}">
                      <a16:colId xmlns:a16="http://schemas.microsoft.com/office/drawing/2014/main" val="20008"/>
                    </a:ext>
                  </a:extLst>
                </a:gridCol>
                <a:gridCol w="1045482">
                  <a:extLst>
                    <a:ext uri="{9D8B030D-6E8A-4147-A177-3AD203B41FA5}">
                      <a16:colId xmlns:a16="http://schemas.microsoft.com/office/drawing/2014/main" val="3493593556"/>
                    </a:ext>
                  </a:extLst>
                </a:gridCol>
                <a:gridCol w="1045482">
                  <a:extLst>
                    <a:ext uri="{9D8B030D-6E8A-4147-A177-3AD203B41FA5}">
                      <a16:colId xmlns:a16="http://schemas.microsoft.com/office/drawing/2014/main" val="2452883686"/>
                    </a:ext>
                  </a:extLst>
                </a:gridCol>
                <a:gridCol w="1045482">
                  <a:extLst>
                    <a:ext uri="{9D8B030D-6E8A-4147-A177-3AD203B41FA5}">
                      <a16:colId xmlns:a16="http://schemas.microsoft.com/office/drawing/2014/main" val="453543633"/>
                    </a:ext>
                  </a:extLst>
                </a:gridCol>
              </a:tblGrid>
              <a:tr h="284303">
                <a:tc>
                  <a:txBody>
                    <a:bodyPr/>
                    <a:lstStyle/>
                    <a:p>
                      <a:pPr algn="ctr" fontAlgn="b"/>
                      <a:endParaRPr lang="el-GR" sz="1200" b="1" i="0" u="none" strike="noStrike" dirty="0">
                        <a:effectLst/>
                        <a:latin typeface="Calibri" panose="020F0502020204030204" pitchFamily="34" charset="0"/>
                        <a:cs typeface="Calibri" panose="020F0502020204030204" pitchFamily="34" charset="0"/>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l-GR" sz="900" b="1" i="0" u="none" strike="noStrike" dirty="0">
                          <a:solidFill>
                            <a:schemeClr val="bg1"/>
                          </a:solidFill>
                          <a:effectLst/>
                          <a:latin typeface="Calibri" panose="020F0502020204030204" pitchFamily="34" charset="0"/>
                          <a:cs typeface="Calibri" panose="020F0502020204030204" pitchFamily="34" charset="0"/>
                        </a:rPr>
                        <a:t>ΣΥΝΟΛΟ</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ΣΥΝΤΑΞΙΟΥΧΟΙ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ΑΥΤΟΑΠΑΣΧΟ</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ΛΟΥΜΕΝΟΙ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ΑΝΕΡΓΟΙ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ΦΟΙΤΗΤΗΣ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ΟΙΚΙΑΚΑ</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ΕΙΣΟΔΗΜΑΤΙΑΣ/</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ΑΛΛΟ</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n-US" sz="1050" b="1" i="0" u="none" strike="noStrike" dirty="0">
                          <a:solidFill>
                            <a:schemeClr val="bg2"/>
                          </a:solidFill>
                          <a:effectLst/>
                          <a:latin typeface="Calibri" panose="020F0502020204030204" pitchFamily="34" charset="0"/>
                        </a:rPr>
                        <a:t>A</a:t>
                      </a:r>
                      <a:r>
                        <a:rPr lang="el-GR" sz="1050" b="1" i="0" u="none" strike="noStrike" dirty="0">
                          <a:solidFill>
                            <a:schemeClr val="bg2"/>
                          </a:solidFill>
                          <a:effectLst/>
                          <a:latin typeface="Calibri" panose="020F0502020204030204" pitchFamily="34" charset="0"/>
                        </a:rPr>
                        <a:t>ΓΡΟΤΕΣ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Σίγουρα/ 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402626">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Μάλλον / 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71,8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65,9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57,3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graphicFrame>
        <p:nvGraphicFramePr>
          <p:cNvPr id="16" name="Chart 15"/>
          <p:cNvGraphicFramePr/>
          <p:nvPr>
            <p:extLst>
              <p:ext uri="{D42A27DB-BD31-4B8C-83A1-F6EECF244321}">
                <p14:modId xmlns:p14="http://schemas.microsoft.com/office/powerpoint/2010/main" val="907679480"/>
              </p:ext>
            </p:extLst>
          </p:nvPr>
        </p:nvGraphicFramePr>
        <p:xfrm>
          <a:off x="1127330" y="376859"/>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a:off x="7536160" y="2193787"/>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Rectangle 11"/>
          <p:cNvSpPr>
            <a:spLocks noChangeArrowheads="1"/>
          </p:cNvSpPr>
          <p:nvPr/>
        </p:nvSpPr>
        <p:spPr bwMode="auto">
          <a:xfrm>
            <a:off x="5663952" y="1016250"/>
            <a:ext cx="1092455" cy="41437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23,4%</a:t>
            </a:r>
          </a:p>
        </p:txBody>
      </p:sp>
      <p:sp>
        <p:nvSpPr>
          <p:cNvPr id="19" name="Rectangle 12"/>
          <p:cNvSpPr>
            <a:spLocks noChangeArrowheads="1"/>
          </p:cNvSpPr>
          <p:nvPr/>
        </p:nvSpPr>
        <p:spPr bwMode="auto">
          <a:xfrm>
            <a:off x="7824192" y="2502582"/>
            <a:ext cx="1080120" cy="3765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71,8%</a:t>
            </a:r>
          </a:p>
        </p:txBody>
      </p:sp>
      <p:sp>
        <p:nvSpPr>
          <p:cNvPr id="20" name="Right Brace 19"/>
          <p:cNvSpPr/>
          <p:nvPr/>
        </p:nvSpPr>
        <p:spPr>
          <a:xfrm>
            <a:off x="5145080" y="832058"/>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60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8A88D2AA-269B-11E3-B74B-D555C6C4B28C}"/>
              </a:ext>
            </a:extLst>
          </p:cNvPr>
          <p:cNvSpPr/>
          <p:nvPr/>
        </p:nvSpPr>
        <p:spPr>
          <a:xfrm>
            <a:off x="5731309" y="51988"/>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113803" y="2477881"/>
            <a:ext cx="678032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eaLnBrk="1" hangingPunct="1">
              <a:lnSpc>
                <a:spcPct val="120000"/>
              </a:lnSpc>
              <a:spcBef>
                <a:spcPct val="0"/>
              </a:spcBef>
              <a:buNone/>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Ε. </a:t>
            </a:r>
            <a:r>
              <a:rPr lang="el-GR" altLang="el-GR" sz="1600" b="1" dirty="0">
                <a:solidFill>
                  <a:srgbClr val="FFFF00"/>
                </a:solidFill>
              </a:rPr>
              <a:t>ΑΠΟΨΕΙΣ ΓΙΑ ΤΙΣ ΚΙΝΗΤΟΠΟΙΗΣΕΙΣ ΤΩΝ ΑΓΡΟΤΩΝ</a:t>
            </a:r>
          </a:p>
          <a:p>
            <a:pPr marL="0" lvl="0" indent="0" eaLnBrk="1" hangingPunct="1">
              <a:lnSpc>
                <a:spcPct val="120000"/>
              </a:lnSpc>
              <a:spcBef>
                <a:spcPct val="0"/>
              </a:spcBef>
              <a:buNone/>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lang="el-GR" altLang="el-GR" sz="1600" b="1" dirty="0">
                <a:solidFill>
                  <a:prstClr val="white"/>
                </a:solidFill>
              </a:rPr>
              <a:t>Τα αιτήματα και οι διαμαρτυρίες των αγροτών είναι δίκαια ή όχι; </a:t>
            </a:r>
          </a:p>
          <a:p>
            <a:pPr marL="0" lvl="0" indent="0" eaLnBrk="1" hangingPunct="1">
              <a:lnSpc>
                <a:spcPct val="120000"/>
              </a:lnSpc>
              <a:spcBef>
                <a:spcPct val="0"/>
              </a:spcBef>
              <a:buNone/>
              <a:defRPr/>
            </a:pPr>
            <a:r>
              <a:rPr lang="en-US" altLang="el-GR" sz="1600" b="1" dirty="0">
                <a:solidFill>
                  <a:srgbClr val="FFFF00"/>
                </a:solidFill>
              </a:rPr>
              <a:t>I</a:t>
            </a:r>
            <a:r>
              <a:rPr lang="el-GR" altLang="el-GR" sz="1600" b="1" dirty="0">
                <a:solidFill>
                  <a:srgbClr val="FFFF00"/>
                </a:solidFill>
              </a:rPr>
              <a:t>Ι. </a:t>
            </a:r>
            <a:r>
              <a:rPr lang="el-GR" altLang="el-GR" sz="1600" b="1" dirty="0">
                <a:solidFill>
                  <a:prstClr val="white"/>
                </a:solidFill>
              </a:rPr>
              <a:t>Οι κινητοποιήσεις των αγροτών είναι δικαιολογημένες ή υπερβολικές ;</a:t>
            </a:r>
          </a:p>
          <a:p>
            <a:pPr marL="0" lvl="0" indent="0" eaLnBrk="1" hangingPunct="1">
              <a:lnSpc>
                <a:spcPct val="120000"/>
              </a:lnSpc>
              <a:spcBef>
                <a:spcPct val="0"/>
              </a:spcBef>
              <a:buNone/>
              <a:defRPr/>
            </a:pPr>
            <a:endParaRPr lang="el-GR" altLang="el-GR" sz="1600" b="1" dirty="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245" y="0"/>
            <a:ext cx="4922755" cy="3326617"/>
          </a:xfrm>
          <a:prstGeom prst="rect">
            <a:avLst/>
          </a:prstGeom>
        </p:spPr>
      </p:pic>
      <p:pic>
        <p:nvPicPr>
          <p:cNvPr id="10" name="Picture 9"/>
          <p:cNvPicPr>
            <a:picLocks noChangeAspect="1"/>
          </p:cNvPicPr>
          <p:nvPr/>
        </p:nvPicPr>
        <p:blipFill>
          <a:blip r:embed="rId4"/>
          <a:stretch>
            <a:fillRect/>
          </a:stretch>
        </p:blipFill>
        <p:spPr>
          <a:xfrm>
            <a:off x="7269245" y="3326616"/>
            <a:ext cx="4922755" cy="3531383"/>
          </a:xfrm>
          <a:prstGeom prst="rect">
            <a:avLst/>
          </a:prstGeom>
        </p:spPr>
      </p:pic>
    </p:spTree>
    <p:extLst>
      <p:ext uri="{BB962C8B-B14F-4D97-AF65-F5344CB8AC3E}">
        <p14:creationId xmlns:p14="http://schemas.microsoft.com/office/powerpoint/2010/main" val="54241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15</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1784632"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Τ</a:t>
            </a:r>
            <a:r>
              <a:rPr lang="el-GR" altLang="el-GR" sz="1800" b="1" dirty="0">
                <a:solidFill>
                  <a:srgbClr val="000000"/>
                </a:solidFill>
              </a:rPr>
              <a:t>α αιτήματα και οι διαμαρτυρίες των αγροτών είναι δίκαια ή όχι; </a:t>
            </a:r>
          </a:p>
          <a:p>
            <a:pPr lvl="0" eaLnBrk="1" hangingPunct="1">
              <a:spcBef>
                <a:spcPct val="0"/>
              </a:spcBef>
              <a:buNone/>
              <a:defRPr/>
            </a:pPr>
            <a:r>
              <a:rPr lang="el-GR" altLang="el-GR" sz="1200" dirty="0">
                <a:solidFill>
                  <a:srgbClr val="5F5F5F"/>
                </a:solidFill>
              </a:rPr>
              <a:t>Πιστεύετε ότι τα αιτήματα και οι διαμαρτυρίες των αγροτών είναι δίκαια ή όχι; </a:t>
            </a:r>
          </a:p>
          <a:p>
            <a:pPr eaLnBrk="1" hangingPunct="1">
              <a:spcBef>
                <a:spcPct val="0"/>
              </a:spcBef>
              <a:buNone/>
              <a:defRPr/>
            </a:pPr>
            <a:r>
              <a:rPr lang="el-GR" altLang="el-GR" sz="1200" b="1" dirty="0">
                <a:solidFill>
                  <a:srgbClr val="5F5F5F"/>
                </a:solidFill>
              </a:rPr>
              <a:t>Σύνολο ερωτηθέντων (Ν=2000)</a:t>
            </a:r>
          </a:p>
          <a:p>
            <a:pPr lvl="0" eaLnBrk="1" hangingPunct="1">
              <a:spcBef>
                <a:spcPct val="0"/>
              </a:spcBef>
              <a:buNone/>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03104D79-D122-D0A5-A7B2-5E87C12AD5B1}"/>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13" name="Table 12">
            <a:extLst>
              <a:ext uri="{FF2B5EF4-FFF2-40B4-BE49-F238E27FC236}">
                <a16:creationId xmlns:a16="http://schemas.microsoft.com/office/drawing/2014/main" id="{6285686D-C0B9-D88A-76D7-D83D00FAB833}"/>
              </a:ext>
            </a:extLst>
          </p:cNvPr>
          <p:cNvGraphicFramePr>
            <a:graphicFrameLocks noGrp="1"/>
          </p:cNvGraphicFramePr>
          <p:nvPr>
            <p:extLst>
              <p:ext uri="{D42A27DB-BD31-4B8C-83A1-F6EECF244321}">
                <p14:modId xmlns:p14="http://schemas.microsoft.com/office/powerpoint/2010/main" val="3259555566"/>
              </p:ext>
            </p:extLst>
          </p:nvPr>
        </p:nvGraphicFramePr>
        <p:xfrm>
          <a:off x="212789" y="4124238"/>
          <a:ext cx="11782300" cy="2048081"/>
        </p:xfrm>
        <a:graphic>
          <a:graphicData uri="http://schemas.openxmlformats.org/drawingml/2006/table">
            <a:tbl>
              <a:tblPr/>
              <a:tblGrid>
                <a:gridCol w="1179431">
                  <a:extLst>
                    <a:ext uri="{9D8B030D-6E8A-4147-A177-3AD203B41FA5}">
                      <a16:colId xmlns:a16="http://schemas.microsoft.com/office/drawing/2014/main" val="20000"/>
                    </a:ext>
                  </a:extLst>
                </a:gridCol>
                <a:gridCol w="952272">
                  <a:extLst>
                    <a:ext uri="{9D8B030D-6E8A-4147-A177-3AD203B41FA5}">
                      <a16:colId xmlns:a16="http://schemas.microsoft.com/office/drawing/2014/main" val="20001"/>
                    </a:ext>
                  </a:extLst>
                </a:gridCol>
                <a:gridCol w="1105246">
                  <a:extLst>
                    <a:ext uri="{9D8B030D-6E8A-4147-A177-3AD203B41FA5}">
                      <a16:colId xmlns:a16="http://schemas.microsoft.com/office/drawing/2014/main" val="20002"/>
                    </a:ext>
                  </a:extLst>
                </a:gridCol>
                <a:gridCol w="1226976">
                  <a:extLst>
                    <a:ext uri="{9D8B030D-6E8A-4147-A177-3AD203B41FA5}">
                      <a16:colId xmlns:a16="http://schemas.microsoft.com/office/drawing/2014/main" val="20003"/>
                    </a:ext>
                  </a:extLst>
                </a:gridCol>
                <a:gridCol w="1062459">
                  <a:extLst>
                    <a:ext uri="{9D8B030D-6E8A-4147-A177-3AD203B41FA5}">
                      <a16:colId xmlns:a16="http://schemas.microsoft.com/office/drawing/2014/main" val="20005"/>
                    </a:ext>
                  </a:extLst>
                </a:gridCol>
                <a:gridCol w="1028506">
                  <a:extLst>
                    <a:ext uri="{9D8B030D-6E8A-4147-A177-3AD203B41FA5}">
                      <a16:colId xmlns:a16="http://schemas.microsoft.com/office/drawing/2014/main" val="20006"/>
                    </a:ext>
                  </a:extLst>
                </a:gridCol>
                <a:gridCol w="1045482">
                  <a:extLst>
                    <a:ext uri="{9D8B030D-6E8A-4147-A177-3AD203B41FA5}">
                      <a16:colId xmlns:a16="http://schemas.microsoft.com/office/drawing/2014/main" val="20007"/>
                    </a:ext>
                  </a:extLst>
                </a:gridCol>
                <a:gridCol w="1045482">
                  <a:extLst>
                    <a:ext uri="{9D8B030D-6E8A-4147-A177-3AD203B41FA5}">
                      <a16:colId xmlns:a16="http://schemas.microsoft.com/office/drawing/2014/main" val="20008"/>
                    </a:ext>
                  </a:extLst>
                </a:gridCol>
                <a:gridCol w="1045482">
                  <a:extLst>
                    <a:ext uri="{9D8B030D-6E8A-4147-A177-3AD203B41FA5}">
                      <a16:colId xmlns:a16="http://schemas.microsoft.com/office/drawing/2014/main" val="3493593556"/>
                    </a:ext>
                  </a:extLst>
                </a:gridCol>
                <a:gridCol w="1045482">
                  <a:extLst>
                    <a:ext uri="{9D8B030D-6E8A-4147-A177-3AD203B41FA5}">
                      <a16:colId xmlns:a16="http://schemas.microsoft.com/office/drawing/2014/main" val="2452883686"/>
                    </a:ext>
                  </a:extLst>
                </a:gridCol>
                <a:gridCol w="1045482">
                  <a:extLst>
                    <a:ext uri="{9D8B030D-6E8A-4147-A177-3AD203B41FA5}">
                      <a16:colId xmlns:a16="http://schemas.microsoft.com/office/drawing/2014/main" val="453543633"/>
                    </a:ext>
                  </a:extLst>
                </a:gridCol>
              </a:tblGrid>
              <a:tr h="284303">
                <a:tc>
                  <a:txBody>
                    <a:bodyPr/>
                    <a:lstStyle/>
                    <a:p>
                      <a:pPr algn="ctr" fontAlgn="b"/>
                      <a:endParaRPr lang="el-GR" sz="1200" b="1" i="0" u="none" strike="noStrike" dirty="0">
                        <a:effectLst/>
                        <a:latin typeface="Calibri" panose="020F0502020204030204" pitchFamily="34" charset="0"/>
                        <a:cs typeface="Calibri" panose="020F0502020204030204" pitchFamily="34" charset="0"/>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l-GR" sz="900" b="1" i="0" u="none" strike="noStrike" dirty="0">
                          <a:solidFill>
                            <a:schemeClr val="bg1"/>
                          </a:solidFill>
                          <a:effectLst/>
                          <a:latin typeface="Calibri" panose="020F0502020204030204" pitchFamily="34" charset="0"/>
                          <a:cs typeface="Calibri" panose="020F0502020204030204" pitchFamily="34" charset="0"/>
                        </a:rPr>
                        <a:t>ΣΥΝΟΛΟ</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ΣΥΝΤΑΞΙΟΥΧΟΙ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ΑΥΤΟΑΠΑΣΧΟ</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ΛΟΥΜΕΝΟΙ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ΑΝΕΡΓΟΙ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ΦΟΙΤΗΤΗΣ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ΟΙΚΙΑΚΑ</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ΕΙΣΟΔΗΜΑΤΙΑΣ/</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ΑΛΛΟ</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n-US" sz="1050" b="1" i="0" u="none" strike="noStrike" dirty="0">
                          <a:solidFill>
                            <a:schemeClr val="bg2"/>
                          </a:solidFill>
                          <a:effectLst/>
                          <a:latin typeface="Calibri" panose="020F0502020204030204" pitchFamily="34" charset="0"/>
                        </a:rPr>
                        <a:t>A</a:t>
                      </a:r>
                      <a:r>
                        <a:rPr lang="el-GR" sz="1050" b="1" i="0" u="none" strike="noStrike" dirty="0">
                          <a:solidFill>
                            <a:schemeClr val="bg2"/>
                          </a:solidFill>
                          <a:effectLst/>
                          <a:latin typeface="Calibri" panose="020F0502020204030204" pitchFamily="34" charset="0"/>
                        </a:rPr>
                        <a:t>ΓΡΟΤΕΣ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Σίγουρα/ Μάλλον είναι δίκαια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79,9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92,9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402626">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Μάλλον/ Σίγουρα δεν είναι δίκαια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graphicFrame>
        <p:nvGraphicFramePr>
          <p:cNvPr id="2" name="Chart 1">
            <a:extLst>
              <a:ext uri="{FF2B5EF4-FFF2-40B4-BE49-F238E27FC236}">
                <a16:creationId xmlns:a16="http://schemas.microsoft.com/office/drawing/2014/main" id="{9230759D-E380-1CF6-A774-219335A3786B}"/>
              </a:ext>
            </a:extLst>
          </p:cNvPr>
          <p:cNvGraphicFramePr/>
          <p:nvPr>
            <p:extLst>
              <p:ext uri="{D42A27DB-BD31-4B8C-83A1-F6EECF244321}">
                <p14:modId xmlns:p14="http://schemas.microsoft.com/office/powerpoint/2010/main" val="3180420254"/>
              </p:ext>
            </p:extLst>
          </p:nvPr>
        </p:nvGraphicFramePr>
        <p:xfrm>
          <a:off x="1127330" y="435543"/>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4">
            <a:extLst>
              <a:ext uri="{FF2B5EF4-FFF2-40B4-BE49-F238E27FC236}">
                <a16:creationId xmlns:a16="http://schemas.microsoft.com/office/drawing/2014/main" id="{6C7D00B2-2FAF-09DA-623B-2173E6D3A5FB}"/>
              </a:ext>
            </a:extLst>
          </p:cNvPr>
          <p:cNvSpPr>
            <a:spLocks/>
          </p:cNvSpPr>
          <p:nvPr/>
        </p:nvSpPr>
        <p:spPr bwMode="auto">
          <a:xfrm>
            <a:off x="7248128" y="843979"/>
            <a:ext cx="81739" cy="1037373"/>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7" name="AutoShape 6">
            <a:extLst>
              <a:ext uri="{FF2B5EF4-FFF2-40B4-BE49-F238E27FC236}">
                <a16:creationId xmlns:a16="http://schemas.microsoft.com/office/drawing/2014/main" id="{E632A7CC-3A10-2751-E215-65E1CED3C1C0}"/>
              </a:ext>
            </a:extLst>
          </p:cNvPr>
          <p:cNvSpPr>
            <a:spLocks/>
          </p:cNvSpPr>
          <p:nvPr/>
        </p:nvSpPr>
        <p:spPr bwMode="auto">
          <a:xfrm>
            <a:off x="4943872" y="2192791"/>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8" name="Rectangle 11">
            <a:extLst>
              <a:ext uri="{FF2B5EF4-FFF2-40B4-BE49-F238E27FC236}">
                <a16:creationId xmlns:a16="http://schemas.microsoft.com/office/drawing/2014/main" id="{4444F720-69FD-33DF-A79E-415DCF8B50DE}"/>
              </a:ext>
            </a:extLst>
          </p:cNvPr>
          <p:cNvSpPr>
            <a:spLocks noChangeArrowheads="1"/>
          </p:cNvSpPr>
          <p:nvPr/>
        </p:nvSpPr>
        <p:spPr bwMode="auto">
          <a:xfrm>
            <a:off x="7705084" y="1132867"/>
            <a:ext cx="1092455" cy="414373"/>
          </a:xfrm>
          <a:prstGeom prst="rect">
            <a:avLst/>
          </a:prstGeom>
          <a:solidFill>
            <a:schemeClr val="accent2"/>
          </a:solidFill>
          <a:ln>
            <a:noFill/>
          </a:ln>
          <a:effectLst/>
        </p:spPr>
        <p:txBody>
          <a:bodyPr wrap="none" anchor="ctr"/>
          <a:lstStyle/>
          <a:p>
            <a:pPr algn="ctr" eaLnBrk="1" hangingPunct="1"/>
            <a:r>
              <a:rPr lang="el-GR" altLang="en-US" b="1" dirty="0">
                <a:solidFill>
                  <a:srgbClr val="FFFFFF"/>
                </a:solidFill>
                <a:cs typeface="Calibri" panose="020F0502020204030204" pitchFamily="34" charset="0"/>
              </a:rPr>
              <a:t>79,9%</a:t>
            </a:r>
          </a:p>
        </p:txBody>
      </p:sp>
      <p:sp>
        <p:nvSpPr>
          <p:cNvPr id="19" name="Rectangle 12">
            <a:extLst>
              <a:ext uri="{FF2B5EF4-FFF2-40B4-BE49-F238E27FC236}">
                <a16:creationId xmlns:a16="http://schemas.microsoft.com/office/drawing/2014/main" id="{6D18711F-3548-E470-679B-35BA3641E0D2}"/>
              </a:ext>
            </a:extLst>
          </p:cNvPr>
          <p:cNvSpPr>
            <a:spLocks noChangeArrowheads="1"/>
          </p:cNvSpPr>
          <p:nvPr/>
        </p:nvSpPr>
        <p:spPr bwMode="auto">
          <a:xfrm>
            <a:off x="5208405" y="2477954"/>
            <a:ext cx="1080120" cy="376583"/>
          </a:xfrm>
          <a:prstGeom prst="rect">
            <a:avLst/>
          </a:prstGeom>
          <a:solidFill>
            <a:srgbClr val="FF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15,6%</a:t>
            </a:r>
          </a:p>
        </p:txBody>
      </p:sp>
    </p:spTree>
    <p:extLst>
      <p:ext uri="{BB962C8B-B14F-4D97-AF65-F5344CB8AC3E}">
        <p14:creationId xmlns:p14="http://schemas.microsoft.com/office/powerpoint/2010/main" val="330986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16</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1784632"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ΙΙ.</a:t>
            </a:r>
            <a:r>
              <a:rPr lang="el-GR" altLang="el-GR" sz="1800" b="1" dirty="0">
                <a:solidFill>
                  <a:srgbClr val="000000"/>
                </a:solidFill>
              </a:rPr>
              <a:t> Οι κινητοποιήσεις των αγροτών είναι δικαιολογημένες ή υπερβολικές; </a:t>
            </a:r>
          </a:p>
          <a:p>
            <a:pPr lvl="0" eaLnBrk="1" hangingPunct="1">
              <a:spcBef>
                <a:spcPct val="0"/>
              </a:spcBef>
              <a:buNone/>
              <a:defRPr/>
            </a:pPr>
            <a:r>
              <a:rPr lang="el-GR" altLang="el-GR" sz="1200" dirty="0">
                <a:solidFill>
                  <a:srgbClr val="5F5F5F"/>
                </a:solidFill>
              </a:rPr>
              <a:t>Πιστεύετε ότι οι κινητοποιήσεις των αγροτών είναι δικαιολογημένες ή υπερβολικές; </a:t>
            </a:r>
          </a:p>
          <a:p>
            <a:pPr eaLnBrk="1" hangingPunct="1">
              <a:spcBef>
                <a:spcPct val="0"/>
              </a:spcBef>
              <a:buNone/>
              <a:defRPr/>
            </a:pPr>
            <a:r>
              <a:rPr lang="el-GR" altLang="el-GR" sz="1200" b="1" dirty="0">
                <a:solidFill>
                  <a:srgbClr val="5F5F5F"/>
                </a:solidFill>
              </a:rPr>
              <a:t>Σύνολο ερωτηθέντων (Ν=2000)</a:t>
            </a:r>
          </a:p>
          <a:p>
            <a:pPr lvl="0" eaLnBrk="1" hangingPunct="1">
              <a:spcBef>
                <a:spcPct val="0"/>
              </a:spcBef>
              <a:buNone/>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03104D79-D122-D0A5-A7B2-5E87C12AD5B1}"/>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13" name="Table 12">
            <a:extLst>
              <a:ext uri="{FF2B5EF4-FFF2-40B4-BE49-F238E27FC236}">
                <a16:creationId xmlns:a16="http://schemas.microsoft.com/office/drawing/2014/main" id="{6285686D-C0B9-D88A-76D7-D83D00FAB833}"/>
              </a:ext>
            </a:extLst>
          </p:cNvPr>
          <p:cNvGraphicFramePr>
            <a:graphicFrameLocks noGrp="1"/>
          </p:cNvGraphicFramePr>
          <p:nvPr>
            <p:extLst>
              <p:ext uri="{D42A27DB-BD31-4B8C-83A1-F6EECF244321}">
                <p14:modId xmlns:p14="http://schemas.microsoft.com/office/powerpoint/2010/main" val="1095383806"/>
              </p:ext>
            </p:extLst>
          </p:nvPr>
        </p:nvGraphicFramePr>
        <p:xfrm>
          <a:off x="212789" y="4124238"/>
          <a:ext cx="11782300" cy="2048081"/>
        </p:xfrm>
        <a:graphic>
          <a:graphicData uri="http://schemas.openxmlformats.org/drawingml/2006/table">
            <a:tbl>
              <a:tblPr/>
              <a:tblGrid>
                <a:gridCol w="1179431">
                  <a:extLst>
                    <a:ext uri="{9D8B030D-6E8A-4147-A177-3AD203B41FA5}">
                      <a16:colId xmlns:a16="http://schemas.microsoft.com/office/drawing/2014/main" val="20000"/>
                    </a:ext>
                  </a:extLst>
                </a:gridCol>
                <a:gridCol w="952272">
                  <a:extLst>
                    <a:ext uri="{9D8B030D-6E8A-4147-A177-3AD203B41FA5}">
                      <a16:colId xmlns:a16="http://schemas.microsoft.com/office/drawing/2014/main" val="20001"/>
                    </a:ext>
                  </a:extLst>
                </a:gridCol>
                <a:gridCol w="1105246">
                  <a:extLst>
                    <a:ext uri="{9D8B030D-6E8A-4147-A177-3AD203B41FA5}">
                      <a16:colId xmlns:a16="http://schemas.microsoft.com/office/drawing/2014/main" val="20002"/>
                    </a:ext>
                  </a:extLst>
                </a:gridCol>
                <a:gridCol w="1226976">
                  <a:extLst>
                    <a:ext uri="{9D8B030D-6E8A-4147-A177-3AD203B41FA5}">
                      <a16:colId xmlns:a16="http://schemas.microsoft.com/office/drawing/2014/main" val="20003"/>
                    </a:ext>
                  </a:extLst>
                </a:gridCol>
                <a:gridCol w="1062459">
                  <a:extLst>
                    <a:ext uri="{9D8B030D-6E8A-4147-A177-3AD203B41FA5}">
                      <a16:colId xmlns:a16="http://schemas.microsoft.com/office/drawing/2014/main" val="20005"/>
                    </a:ext>
                  </a:extLst>
                </a:gridCol>
                <a:gridCol w="1028506">
                  <a:extLst>
                    <a:ext uri="{9D8B030D-6E8A-4147-A177-3AD203B41FA5}">
                      <a16:colId xmlns:a16="http://schemas.microsoft.com/office/drawing/2014/main" val="20006"/>
                    </a:ext>
                  </a:extLst>
                </a:gridCol>
                <a:gridCol w="1045482">
                  <a:extLst>
                    <a:ext uri="{9D8B030D-6E8A-4147-A177-3AD203B41FA5}">
                      <a16:colId xmlns:a16="http://schemas.microsoft.com/office/drawing/2014/main" val="20007"/>
                    </a:ext>
                  </a:extLst>
                </a:gridCol>
                <a:gridCol w="1045482">
                  <a:extLst>
                    <a:ext uri="{9D8B030D-6E8A-4147-A177-3AD203B41FA5}">
                      <a16:colId xmlns:a16="http://schemas.microsoft.com/office/drawing/2014/main" val="20008"/>
                    </a:ext>
                  </a:extLst>
                </a:gridCol>
                <a:gridCol w="1045482">
                  <a:extLst>
                    <a:ext uri="{9D8B030D-6E8A-4147-A177-3AD203B41FA5}">
                      <a16:colId xmlns:a16="http://schemas.microsoft.com/office/drawing/2014/main" val="3493593556"/>
                    </a:ext>
                  </a:extLst>
                </a:gridCol>
                <a:gridCol w="1045482">
                  <a:extLst>
                    <a:ext uri="{9D8B030D-6E8A-4147-A177-3AD203B41FA5}">
                      <a16:colId xmlns:a16="http://schemas.microsoft.com/office/drawing/2014/main" val="2452883686"/>
                    </a:ext>
                  </a:extLst>
                </a:gridCol>
                <a:gridCol w="1045482">
                  <a:extLst>
                    <a:ext uri="{9D8B030D-6E8A-4147-A177-3AD203B41FA5}">
                      <a16:colId xmlns:a16="http://schemas.microsoft.com/office/drawing/2014/main" val="453543633"/>
                    </a:ext>
                  </a:extLst>
                </a:gridCol>
              </a:tblGrid>
              <a:tr h="284303">
                <a:tc>
                  <a:txBody>
                    <a:bodyPr/>
                    <a:lstStyle/>
                    <a:p>
                      <a:pPr algn="ctr" fontAlgn="b"/>
                      <a:endParaRPr lang="el-GR" sz="1200" b="1" i="0" u="none" strike="noStrike" dirty="0">
                        <a:effectLst/>
                        <a:latin typeface="Calibri" panose="020F0502020204030204" pitchFamily="34" charset="0"/>
                        <a:cs typeface="Calibri" panose="020F0502020204030204" pitchFamily="34" charset="0"/>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l-GR" sz="900" b="1" i="0" u="none" strike="noStrike" dirty="0">
                          <a:solidFill>
                            <a:schemeClr val="bg1"/>
                          </a:solidFill>
                          <a:effectLst/>
                          <a:latin typeface="Calibri" panose="020F0502020204030204" pitchFamily="34" charset="0"/>
                          <a:cs typeface="Calibri" panose="020F0502020204030204" pitchFamily="34" charset="0"/>
                        </a:rPr>
                        <a:t>ΣΥΝΟΛΟ</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ΣΥΝΤΑΞΙΟΥΧΟΙ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ΑΥΤΟΑΠΑΣΧΟ</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ΛΟΥΜΕΝΟΙ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ΑΝΕΡΓΟΙ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ΦΟΙΤΗΤΗΣ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ΟΙΚΙΑΚΑ</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ΕΙΣΟΔΗΜΑΤΙΑΣ/</a:t>
                      </a:r>
                    </a:p>
                    <a:p>
                      <a:pPr marL="0" algn="ctr" defTabSz="914400" rtl="0" eaLnBrk="1" fontAlgn="b" latinLnBrk="0" hangingPunct="1"/>
                      <a:r>
                        <a:rPr lang="el-GR" sz="1000" b="1" i="0" u="none" strike="noStrike" kern="1200" dirty="0">
                          <a:solidFill>
                            <a:schemeClr val="bg1"/>
                          </a:solidFill>
                          <a:effectLst/>
                          <a:latin typeface="Calibri" panose="020F0502020204030204" pitchFamily="34" charset="0"/>
                          <a:ea typeface="+mn-ea"/>
                          <a:cs typeface="Calibri" panose="020F0502020204030204" pitchFamily="34" charset="0"/>
                        </a:rPr>
                        <a:t>ΑΛΛΟ</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lang="en-US" sz="1050" b="1" i="0" u="none" strike="noStrike" dirty="0">
                          <a:solidFill>
                            <a:schemeClr val="bg2"/>
                          </a:solidFill>
                          <a:effectLst/>
                          <a:latin typeface="Calibri" panose="020F0502020204030204" pitchFamily="34" charset="0"/>
                        </a:rPr>
                        <a:t>A</a:t>
                      </a:r>
                      <a:r>
                        <a:rPr lang="el-GR" sz="1050" b="1" i="0" u="none" strike="noStrike" dirty="0">
                          <a:solidFill>
                            <a:schemeClr val="bg2"/>
                          </a:solidFill>
                          <a:effectLst/>
                          <a:latin typeface="Calibri" panose="020F0502020204030204" pitchFamily="34" charset="0"/>
                        </a:rPr>
                        <a:t>ΓΡΟΤΕΣ</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Σίγουρα/ Μάλλον είναι δικαιολογημένες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71,2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61,5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402626">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Μάλλον/ Σίγουρα είναι υπερβολικές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665565">
                <a:tc>
                  <a:txBody>
                    <a:bodyPr/>
                    <a:lstStyle/>
                    <a:p>
                      <a:pPr algn="ctr" fontAlgn="b"/>
                      <a:r>
                        <a:rPr lang="el-GR" sz="12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graphicFrame>
        <p:nvGraphicFramePr>
          <p:cNvPr id="2" name="Chart 1">
            <a:extLst>
              <a:ext uri="{FF2B5EF4-FFF2-40B4-BE49-F238E27FC236}">
                <a16:creationId xmlns:a16="http://schemas.microsoft.com/office/drawing/2014/main" id="{9230759D-E380-1CF6-A774-219335A3786B}"/>
              </a:ext>
            </a:extLst>
          </p:cNvPr>
          <p:cNvGraphicFramePr/>
          <p:nvPr>
            <p:extLst>
              <p:ext uri="{D42A27DB-BD31-4B8C-83A1-F6EECF244321}">
                <p14:modId xmlns:p14="http://schemas.microsoft.com/office/powerpoint/2010/main" val="1889083506"/>
              </p:ext>
            </p:extLst>
          </p:nvPr>
        </p:nvGraphicFramePr>
        <p:xfrm>
          <a:off x="1064068" y="460625"/>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4">
            <a:extLst>
              <a:ext uri="{FF2B5EF4-FFF2-40B4-BE49-F238E27FC236}">
                <a16:creationId xmlns:a16="http://schemas.microsoft.com/office/drawing/2014/main" id="{6C7D00B2-2FAF-09DA-623B-2173E6D3A5FB}"/>
              </a:ext>
            </a:extLst>
          </p:cNvPr>
          <p:cNvSpPr>
            <a:spLocks/>
          </p:cNvSpPr>
          <p:nvPr/>
        </p:nvSpPr>
        <p:spPr bwMode="auto">
          <a:xfrm>
            <a:off x="7042243" y="850675"/>
            <a:ext cx="81739" cy="1037373"/>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7" name="AutoShape 6">
            <a:extLst>
              <a:ext uri="{FF2B5EF4-FFF2-40B4-BE49-F238E27FC236}">
                <a16:creationId xmlns:a16="http://schemas.microsoft.com/office/drawing/2014/main" id="{E632A7CC-3A10-2751-E215-65E1CED3C1C0}"/>
              </a:ext>
            </a:extLst>
          </p:cNvPr>
          <p:cNvSpPr>
            <a:spLocks/>
          </p:cNvSpPr>
          <p:nvPr/>
        </p:nvSpPr>
        <p:spPr bwMode="auto">
          <a:xfrm>
            <a:off x="5212329" y="2216229"/>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8" name="Rectangle 11">
            <a:extLst>
              <a:ext uri="{FF2B5EF4-FFF2-40B4-BE49-F238E27FC236}">
                <a16:creationId xmlns:a16="http://schemas.microsoft.com/office/drawing/2014/main" id="{4444F720-69FD-33DF-A79E-415DCF8B50DE}"/>
              </a:ext>
            </a:extLst>
          </p:cNvPr>
          <p:cNvSpPr>
            <a:spLocks noChangeArrowheads="1"/>
          </p:cNvSpPr>
          <p:nvPr/>
        </p:nvSpPr>
        <p:spPr bwMode="auto">
          <a:xfrm>
            <a:off x="7244505" y="1202219"/>
            <a:ext cx="1092455" cy="414373"/>
          </a:xfrm>
          <a:prstGeom prst="rect">
            <a:avLst/>
          </a:prstGeom>
          <a:solidFill>
            <a:schemeClr val="accent2"/>
          </a:solidFill>
          <a:ln>
            <a:noFill/>
          </a:ln>
          <a:effectLst/>
        </p:spPr>
        <p:txBody>
          <a:bodyPr wrap="none" anchor="ctr"/>
          <a:lstStyle/>
          <a:p>
            <a:pPr algn="ctr" eaLnBrk="1" hangingPunct="1"/>
            <a:r>
              <a:rPr lang="el-GR" altLang="en-US" b="1" dirty="0">
                <a:solidFill>
                  <a:srgbClr val="FFFFFF"/>
                </a:solidFill>
                <a:cs typeface="Calibri" panose="020F0502020204030204" pitchFamily="34" charset="0"/>
              </a:rPr>
              <a:t>71,2%</a:t>
            </a:r>
          </a:p>
        </p:txBody>
      </p:sp>
      <p:sp>
        <p:nvSpPr>
          <p:cNvPr id="19" name="Rectangle 12">
            <a:extLst>
              <a:ext uri="{FF2B5EF4-FFF2-40B4-BE49-F238E27FC236}">
                <a16:creationId xmlns:a16="http://schemas.microsoft.com/office/drawing/2014/main" id="{6D18711F-3548-E470-679B-35BA3641E0D2}"/>
              </a:ext>
            </a:extLst>
          </p:cNvPr>
          <p:cNvSpPr>
            <a:spLocks noChangeArrowheads="1"/>
          </p:cNvSpPr>
          <p:nvPr/>
        </p:nvSpPr>
        <p:spPr bwMode="auto">
          <a:xfrm>
            <a:off x="5485411" y="2514524"/>
            <a:ext cx="1080120" cy="376583"/>
          </a:xfrm>
          <a:prstGeom prst="rect">
            <a:avLst/>
          </a:prstGeom>
          <a:solidFill>
            <a:srgbClr val="FF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25%</a:t>
            </a:r>
          </a:p>
        </p:txBody>
      </p:sp>
    </p:spTree>
    <p:extLst>
      <p:ext uri="{BB962C8B-B14F-4D97-AF65-F5344CB8AC3E}">
        <p14:creationId xmlns:p14="http://schemas.microsoft.com/office/powerpoint/2010/main" val="46379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8A88D2AA-269B-11E3-B74B-D555C6C4B28C}"/>
              </a:ext>
            </a:extLst>
          </p:cNvPr>
          <p:cNvSpPr/>
          <p:nvPr/>
        </p:nvSpPr>
        <p:spPr>
          <a:xfrm>
            <a:off x="5731309" y="51988"/>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35034" y="2483698"/>
            <a:ext cx="6925061"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eaLnBrk="1" hangingPunct="1">
              <a:lnSpc>
                <a:spcPct val="120000"/>
              </a:lnSpc>
              <a:spcBef>
                <a:spcPct val="0"/>
              </a:spcBef>
              <a:buNone/>
              <a:defRPr/>
            </a:pPr>
            <a:r>
              <a:rPr lang="el-GR" altLang="el-GR" sz="1600" b="1" dirty="0">
                <a:solidFill>
                  <a:srgbClr val="FFFF00"/>
                </a:solidFill>
              </a:rPr>
              <a:t>ΣΤ. ΥΠΟΓΡΑΦΗ ΣΥΜΦΩΝΙΩΝ ΣΕ ΘΕΜΑΤΑ ΕΝΕΡΓΕΙΑΣ ΜΕ ΗΠΑ &amp; ΟΥΚΡΑΝΙΑ  </a:t>
            </a:r>
          </a:p>
          <a:p>
            <a:pPr marL="0" lvl="0" indent="0" eaLnBrk="1" hangingPunct="1">
              <a:lnSpc>
                <a:spcPct val="120000"/>
              </a:lnSpc>
              <a:spcBef>
                <a:spcPct val="0"/>
              </a:spcBef>
              <a:buNone/>
              <a:defRPr/>
            </a:pPr>
            <a:r>
              <a:rPr lang="el-GR" altLang="el-GR" sz="1600" b="1" dirty="0">
                <a:solidFill>
                  <a:srgbClr val="FFFF00"/>
                </a:solidFill>
              </a:rPr>
              <a:t>Ι. </a:t>
            </a:r>
            <a:r>
              <a:rPr lang="el-GR" altLang="el-GR" sz="1600" b="1" dirty="0">
                <a:solidFill>
                  <a:prstClr val="white"/>
                </a:solidFill>
              </a:rPr>
              <a:t>Οι συμφωνίες που υπέγραψε η κυβέρνηση με ΗΠΑ και Προέδρο </a:t>
            </a:r>
            <a:r>
              <a:rPr lang="el-GR" altLang="el-GR" sz="1600" b="1" dirty="0" err="1">
                <a:solidFill>
                  <a:prstClr val="white"/>
                </a:solidFill>
              </a:rPr>
              <a:t>Ζελένσκι</a:t>
            </a:r>
            <a:r>
              <a:rPr lang="el-GR" altLang="el-GR" sz="1600" b="1" dirty="0">
                <a:solidFill>
                  <a:prstClr val="white"/>
                </a:solidFill>
              </a:rPr>
              <a:t> συμβάλουν ουσιαστικά </a:t>
            </a:r>
            <a:r>
              <a:rPr lang="el-GR" altLang="el-GR" sz="1600" b="1" dirty="0">
                <a:solidFill>
                  <a:srgbClr val="FFFF00"/>
                </a:solidFill>
              </a:rPr>
              <a:t>στην ανάπτυξη της Ελληνικής Οικονομίας; </a:t>
            </a:r>
          </a:p>
          <a:p>
            <a:pPr marL="0" lvl="0" indent="0" eaLnBrk="1" hangingPunct="1">
              <a:lnSpc>
                <a:spcPct val="120000"/>
              </a:lnSpc>
              <a:spcBef>
                <a:spcPct val="0"/>
              </a:spcBef>
              <a:buNone/>
              <a:defRPr/>
            </a:pPr>
            <a:r>
              <a:rPr lang="el-GR" altLang="el-GR" sz="1600" b="1" dirty="0">
                <a:solidFill>
                  <a:srgbClr val="FFFF00"/>
                </a:solidFill>
              </a:rPr>
              <a:t>ΙΙ. </a:t>
            </a:r>
            <a:r>
              <a:rPr lang="el-GR" altLang="el-GR" sz="1600" b="1" dirty="0">
                <a:solidFill>
                  <a:prstClr val="white"/>
                </a:solidFill>
              </a:rPr>
              <a:t>Οι συμφωνίες που υπέγραψε η κυβέρνηση με ΗΠΑ και Προέδρο </a:t>
            </a:r>
            <a:r>
              <a:rPr lang="el-GR" altLang="el-GR" sz="1600" b="1" dirty="0" err="1">
                <a:solidFill>
                  <a:prstClr val="white"/>
                </a:solidFill>
              </a:rPr>
              <a:t>Ζελένσκι</a:t>
            </a:r>
            <a:r>
              <a:rPr lang="el-GR" altLang="el-GR" sz="1600" b="1" dirty="0">
                <a:solidFill>
                  <a:prstClr val="white"/>
                </a:solidFill>
              </a:rPr>
              <a:t> </a:t>
            </a:r>
            <a:r>
              <a:rPr lang="el-GR" altLang="el-GR" sz="1600" b="1" dirty="0">
                <a:solidFill>
                  <a:srgbClr val="FFFF00"/>
                </a:solidFill>
              </a:rPr>
              <a:t>συμβάλουν ουσιαστικά στην αναβάθμιση της διεθνούς θέσης της χώρας; </a:t>
            </a:r>
          </a:p>
          <a:p>
            <a:pPr marL="0" lvl="0" indent="0" eaLnBrk="1" hangingPunct="1">
              <a:lnSpc>
                <a:spcPct val="120000"/>
              </a:lnSpc>
              <a:spcBef>
                <a:spcPct val="0"/>
              </a:spcBef>
              <a:buNone/>
              <a:defRPr/>
            </a:pPr>
            <a:endParaRPr lang="el-GR" altLang="el-GR" sz="1600" b="1" dirty="0">
              <a:solidFill>
                <a:prstClr val="white"/>
              </a:solidFill>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1" name="Picture 10"/>
          <p:cNvPicPr>
            <a:picLocks noChangeAspect="1"/>
          </p:cNvPicPr>
          <p:nvPr/>
        </p:nvPicPr>
        <p:blipFill>
          <a:blip r:embed="rId3"/>
          <a:stretch>
            <a:fillRect/>
          </a:stretch>
        </p:blipFill>
        <p:spPr>
          <a:xfrm>
            <a:off x="7135404" y="51988"/>
            <a:ext cx="5005545" cy="3308733"/>
          </a:xfrm>
          <a:prstGeom prst="rect">
            <a:avLst/>
          </a:prstGeom>
          <a:ln w="57150">
            <a:solidFill>
              <a:schemeClr val="tx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25734"/>
          <a:stretch/>
        </p:blipFill>
        <p:spPr>
          <a:xfrm>
            <a:off x="7130815" y="3494868"/>
            <a:ext cx="5036836" cy="3363132"/>
          </a:xfrm>
          <a:prstGeom prst="rect">
            <a:avLst/>
          </a:prstGeom>
          <a:ln w="57150">
            <a:solidFill>
              <a:schemeClr val="tx1"/>
            </a:solidFill>
          </a:ln>
        </p:spPr>
      </p:pic>
    </p:spTree>
    <p:extLst>
      <p:ext uri="{BB962C8B-B14F-4D97-AF65-F5344CB8AC3E}">
        <p14:creationId xmlns:p14="http://schemas.microsoft.com/office/powerpoint/2010/main" val="132045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18</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p:cNvSpPr txBox="1">
            <a:spLocks noChangeArrowheads="1"/>
          </p:cNvSpPr>
          <p:nvPr/>
        </p:nvSpPr>
        <p:spPr bwMode="auto">
          <a:xfrm>
            <a:off x="0" y="-84240"/>
            <a:ext cx="11114116" cy="156966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Οι συμφωνίες που υπέγραψε η κυβέρνηση με ΗΠΑ και Προέδρο </a:t>
            </a:r>
            <a:r>
              <a:rPr kumimoji="0" lang="el-GR" altLang="el-G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Ζελένσκι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συμβάλουν ουσιαστικά </a:t>
            </a:r>
            <a:r>
              <a:rPr kumimoji="0" lang="el-GR" altLang="el-GR" sz="18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στην ανάπτυξη της Ελληνικής Οικονομίας;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Πιστεύετε ότι οι συμφωνίες που υπέγραψε η Ελληνική κυβέρνηση τόσο με τους Υπουργούς της Κυβέρνησης των ΗΠΑ όσο και με τον Προέδρο </a:t>
            </a:r>
            <a:r>
              <a:rPr kumimoji="0" lang="el-GR" altLang="el-GR" sz="1200" b="0" i="0" u="none" strike="noStrike" kern="1200" cap="none" spc="0" normalizeH="0" baseline="0" noProof="0" dirty="0" err="1">
                <a:ln>
                  <a:noFill/>
                </a:ln>
                <a:solidFill>
                  <a:srgbClr val="5F5F5F"/>
                </a:solidFill>
                <a:effectLst/>
                <a:uLnTx/>
                <a:uFillTx/>
                <a:latin typeface="Calibri" panose="020F0502020204030204" pitchFamily="34" charset="0"/>
                <a:ea typeface="+mn-ea"/>
                <a:cs typeface="+mn-cs"/>
              </a:rPr>
              <a:t>Ζελένσκι</a:t>
            </a: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συμβάλουν ουσιαστικά στην</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ανάπτυξη της Ελληνικής Οικονομίας;</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Rectangle 1"/>
          <p:cNvSpPr/>
          <p:nvPr/>
        </p:nvSpPr>
        <p:spPr>
          <a:xfrm>
            <a:off x="3021183" y="3789040"/>
            <a:ext cx="6030416"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Ψηφοφόροι Ευρωεκλογών Ιουνίου 2024</a:t>
            </a:r>
            <a:endPar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9" name="Straight Connector 8"/>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graphicFrame>
        <p:nvGraphicFramePr>
          <p:cNvPr id="12" name="Table 11"/>
          <p:cNvGraphicFramePr>
            <a:graphicFrameLocks noGrp="1"/>
          </p:cNvGraphicFramePr>
          <p:nvPr>
            <p:extLst>
              <p:ext uri="{D42A27DB-BD31-4B8C-83A1-F6EECF244321}">
                <p14:modId xmlns:p14="http://schemas.microsoft.com/office/powerpoint/2010/main" val="2459389777"/>
              </p:ext>
            </p:extLst>
          </p:nvPr>
        </p:nvGraphicFramePr>
        <p:xfrm>
          <a:off x="149558" y="4108629"/>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30,3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23,2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57,1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75,5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72,1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84,4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12,1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23,6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graphicFrame>
        <p:nvGraphicFramePr>
          <p:cNvPr id="3" name="Chart 2">
            <a:extLst>
              <a:ext uri="{FF2B5EF4-FFF2-40B4-BE49-F238E27FC236}">
                <a16:creationId xmlns:a16="http://schemas.microsoft.com/office/drawing/2014/main" id="{3004956F-B02D-7F82-788C-DC1F342E793E}"/>
              </a:ext>
            </a:extLst>
          </p:cNvPr>
          <p:cNvGraphicFramePr/>
          <p:nvPr>
            <p:extLst>
              <p:ext uri="{D42A27DB-BD31-4B8C-83A1-F6EECF244321}">
                <p14:modId xmlns:p14="http://schemas.microsoft.com/office/powerpoint/2010/main" val="1100312359"/>
              </p:ext>
            </p:extLst>
          </p:nvPr>
        </p:nvGraphicFramePr>
        <p:xfrm>
          <a:off x="1127330" y="435543"/>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4" name="AutoShape 4">
            <a:extLst>
              <a:ext uri="{FF2B5EF4-FFF2-40B4-BE49-F238E27FC236}">
                <a16:creationId xmlns:a16="http://schemas.microsoft.com/office/drawing/2014/main" id="{6C7D00B2-2FAF-09DA-623B-2173E6D3A5FB}"/>
              </a:ext>
            </a:extLst>
          </p:cNvPr>
          <p:cNvSpPr>
            <a:spLocks/>
          </p:cNvSpPr>
          <p:nvPr/>
        </p:nvSpPr>
        <p:spPr bwMode="auto">
          <a:xfrm>
            <a:off x="5591944" y="828060"/>
            <a:ext cx="81739" cy="1037373"/>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5" name="AutoShape 6">
            <a:extLst>
              <a:ext uri="{FF2B5EF4-FFF2-40B4-BE49-F238E27FC236}">
                <a16:creationId xmlns:a16="http://schemas.microsoft.com/office/drawing/2014/main" id="{E632A7CC-3A10-2751-E215-65E1CED3C1C0}"/>
              </a:ext>
            </a:extLst>
          </p:cNvPr>
          <p:cNvSpPr>
            <a:spLocks/>
          </p:cNvSpPr>
          <p:nvPr/>
        </p:nvSpPr>
        <p:spPr bwMode="auto">
          <a:xfrm>
            <a:off x="7032104" y="2058310"/>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6" name="Rectangle 11">
            <a:extLst>
              <a:ext uri="{FF2B5EF4-FFF2-40B4-BE49-F238E27FC236}">
                <a16:creationId xmlns:a16="http://schemas.microsoft.com/office/drawing/2014/main" id="{4444F720-69FD-33DF-A79E-415DCF8B50DE}"/>
              </a:ext>
            </a:extLst>
          </p:cNvPr>
          <p:cNvSpPr>
            <a:spLocks noChangeArrowheads="1"/>
          </p:cNvSpPr>
          <p:nvPr/>
        </p:nvSpPr>
        <p:spPr bwMode="auto">
          <a:xfrm>
            <a:off x="5835411" y="1080110"/>
            <a:ext cx="1092455" cy="414373"/>
          </a:xfrm>
          <a:prstGeom prst="rect">
            <a:avLst/>
          </a:prstGeom>
          <a:solidFill>
            <a:schemeClr val="accent2"/>
          </a:solidFill>
          <a:ln>
            <a:noFill/>
          </a:ln>
          <a:effectLst/>
        </p:spPr>
        <p:txBody>
          <a:bodyPr wrap="none" anchor="ctr"/>
          <a:lstStyle/>
          <a:p>
            <a:pPr algn="ctr" eaLnBrk="1" hangingPunct="1"/>
            <a:r>
              <a:rPr lang="el-GR" altLang="en-US" b="1" dirty="0">
                <a:solidFill>
                  <a:srgbClr val="FFFFFF"/>
                </a:solidFill>
                <a:cs typeface="Calibri" panose="020F0502020204030204" pitchFamily="34" charset="0"/>
              </a:rPr>
              <a:t>30,3%</a:t>
            </a:r>
          </a:p>
        </p:txBody>
      </p:sp>
      <p:sp>
        <p:nvSpPr>
          <p:cNvPr id="7" name="Rectangle 12">
            <a:extLst>
              <a:ext uri="{FF2B5EF4-FFF2-40B4-BE49-F238E27FC236}">
                <a16:creationId xmlns:a16="http://schemas.microsoft.com/office/drawing/2014/main" id="{6D18711F-3548-E470-679B-35BA3641E0D2}"/>
              </a:ext>
            </a:extLst>
          </p:cNvPr>
          <p:cNvSpPr>
            <a:spLocks noChangeArrowheads="1"/>
          </p:cNvSpPr>
          <p:nvPr/>
        </p:nvSpPr>
        <p:spPr bwMode="auto">
          <a:xfrm>
            <a:off x="7251259" y="2356606"/>
            <a:ext cx="1080120" cy="376583"/>
          </a:xfrm>
          <a:prstGeom prst="rect">
            <a:avLst/>
          </a:prstGeom>
          <a:solidFill>
            <a:srgbClr val="FF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57,1%</a:t>
            </a:r>
          </a:p>
        </p:txBody>
      </p:sp>
    </p:spTree>
    <p:extLst>
      <p:ext uri="{BB962C8B-B14F-4D97-AF65-F5344CB8AC3E}">
        <p14:creationId xmlns:p14="http://schemas.microsoft.com/office/powerpoint/2010/main" val="311579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8A88D2AA-269B-11E3-B74B-D555C6C4B28C}"/>
              </a:ext>
            </a:extLst>
          </p:cNvPr>
          <p:cNvSpPr/>
          <p:nvPr/>
        </p:nvSpPr>
        <p:spPr>
          <a:xfrm>
            <a:off x="5731309" y="51988"/>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113803" y="2477881"/>
            <a:ext cx="678032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eaLnBrk="1" hangingPunct="1">
              <a:lnSpc>
                <a:spcPct val="120000"/>
              </a:lnSpc>
              <a:spcBef>
                <a:spcPct val="0"/>
              </a:spcBef>
              <a:buNone/>
              <a:defRPr/>
            </a:pPr>
            <a:r>
              <a:rPr lang="en-US" altLang="el-GR" sz="1600" b="1" dirty="0">
                <a:solidFill>
                  <a:srgbClr val="FFFF00"/>
                </a:solidFill>
              </a:rPr>
              <a:t>Z</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lang="el-GR" altLang="el-GR" sz="1600" b="1" dirty="0">
                <a:solidFill>
                  <a:srgbClr val="FFFF00"/>
                </a:solidFill>
              </a:rPr>
              <a:t>ΣΥΛΛΟΓΙΚΗ ΣΥΜΒΑΣΗ ΕΡΓΑΣΙΑΣ</a:t>
            </a:r>
          </a:p>
          <a:p>
            <a:pPr marL="0" lvl="0" indent="0" eaLnBrk="1" hangingPunct="1">
              <a:lnSpc>
                <a:spcPct val="120000"/>
              </a:lnSpc>
              <a:spcBef>
                <a:spcPct val="0"/>
              </a:spcBef>
              <a:buNone/>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lang="el-GR" altLang="el-GR" sz="1600" b="1" dirty="0">
                <a:solidFill>
                  <a:prstClr val="white"/>
                </a:solidFill>
              </a:rPr>
              <a:t>H Συλλογική Σύμβαση Εργασίας αποτελεί ουσιαστική παρέμβαση προς όφελος των εργαζομένων του ιδιωτικού τομέα;</a:t>
            </a:r>
          </a:p>
        </p:txBody>
      </p:sp>
      <p:pic>
        <p:nvPicPr>
          <p:cNvPr id="9218" name="Picture 2" descr="Νίκη Κεραμέως για συλλογικές συμβάσεις εργασίας: Αυξήσεις μισθών και σταθερό εργασιακό περιβάλλον - Οριστικό τέλος στους μνημονιακούς περιορισμού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291" y="-6713"/>
            <a:ext cx="5152555" cy="4011777"/>
          </a:xfrm>
          <a:prstGeom prst="rect">
            <a:avLst/>
          </a:prstGeom>
          <a:ln w="57150">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Ν. Κεραμέως: Περισσότερες Συλλογικές Συμβάσεις Εργασίας στις αρχές του 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039" y="4057042"/>
            <a:ext cx="5159807" cy="2800958"/>
          </a:xfrm>
          <a:prstGeom prst="rect">
            <a:avLst/>
          </a:prstGeom>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9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132753" y="-115607"/>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938178" y="78920"/>
            <a:ext cx="4777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800" b="1" u="none" strike="noStrike" kern="1200" cap="none" spc="0" normalizeH="0" noProof="0" dirty="0">
                <a:ln>
                  <a:noFill/>
                </a:ln>
                <a:solidFill>
                  <a:prstClr val="white"/>
                </a:solidFill>
                <a:effectLst/>
                <a:uLnTx/>
                <a:uFillTx/>
              </a:rPr>
              <a:t>ΘΕ</a:t>
            </a:r>
            <a:r>
              <a:rPr lang="el-GR" altLang="el-GR" sz="1800" b="1" dirty="0">
                <a:solidFill>
                  <a:prstClr val="white"/>
                </a:solidFill>
              </a:rPr>
              <a:t>ΜΑΤΑ ΕΠΙΚΑΙΡΟΤΗΤΑΣ </a:t>
            </a:r>
            <a:endParaRPr kumimoji="0" lang="en-GB" altLang="el-GR" sz="1200" b="0" u="none" strike="noStrike" kern="1200" cap="none" spc="0" normalizeH="0" baseline="0" noProof="0" dirty="0">
              <a:ln>
                <a:noFill/>
              </a:ln>
              <a:solidFill>
                <a:prstClr val="white"/>
              </a:solidFill>
              <a:effectLst/>
              <a:uLnTx/>
              <a:uFillTx/>
            </a:endParaRPr>
          </a:p>
        </p:txBody>
      </p:sp>
      <p:sp>
        <p:nvSpPr>
          <p:cNvPr id="2" name="Rectangle 1">
            <a:extLst>
              <a:ext uri="{FF2B5EF4-FFF2-40B4-BE49-F238E27FC236}">
                <a16:creationId xmlns:a16="http://schemas.microsoft.com/office/drawing/2014/main" id="{3CD5E243-681B-86CD-F5C1-A39732F3758E}"/>
              </a:ext>
            </a:extLst>
          </p:cNvPr>
          <p:cNvSpPr/>
          <p:nvPr/>
        </p:nvSpPr>
        <p:spPr>
          <a:xfrm>
            <a:off x="6600056" y="-27384"/>
            <a:ext cx="1728192" cy="6903864"/>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 Box 6">
            <a:extLst>
              <a:ext uri="{FF2B5EF4-FFF2-40B4-BE49-F238E27FC236}">
                <a16:creationId xmlns:a16="http://schemas.microsoft.com/office/drawing/2014/main" id="{EC5B2745-756E-1EF4-C98D-BB898C354DE7}"/>
              </a:ext>
            </a:extLst>
          </p:cNvPr>
          <p:cNvSpPr txBox="1">
            <a:spLocks noChangeArrowheads="1"/>
          </p:cNvSpPr>
          <p:nvPr/>
        </p:nvSpPr>
        <p:spPr bwMode="auto">
          <a:xfrm>
            <a:off x="184679" y="597230"/>
            <a:ext cx="7495497" cy="583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000" b="1" dirty="0">
                <a:solidFill>
                  <a:srgbClr val="FFFF00"/>
                </a:solidFill>
              </a:rPr>
              <a:t>Α.  ΕΡΓΑΣΙΑ</a:t>
            </a:r>
            <a:endParaRPr lang="en-GB" altLang="el-GR" sz="1000" b="1" dirty="0">
              <a:solidFill>
                <a:srgbClr val="FFFF00"/>
              </a:solidFill>
            </a:endParaRPr>
          </a:p>
          <a:p>
            <a:pPr marL="0" indent="0" eaLnBrk="1" hangingPunct="1">
              <a:spcBef>
                <a:spcPct val="0"/>
              </a:spcBef>
              <a:buNone/>
              <a:defRPr/>
            </a:pPr>
            <a:r>
              <a:rPr lang="en-US" altLang="el-GR" sz="1000" b="1" dirty="0">
                <a:solidFill>
                  <a:srgbClr val="FFFF00"/>
                </a:solidFill>
              </a:rPr>
              <a:t>I. </a:t>
            </a:r>
            <a:r>
              <a:rPr lang="el-GR" altLang="el-GR" sz="1000" b="1" dirty="0">
                <a:solidFill>
                  <a:prstClr val="white"/>
                </a:solidFill>
              </a:rPr>
              <a:t>Εκτιμήσεις σε σχέση με την ποιότητα της εργασίας </a:t>
            </a:r>
          </a:p>
          <a:p>
            <a:pPr marL="0" marR="0" lvl="0" indent="0" algn="l" defTabSz="914400" rtl="0" eaLnBrk="1" fontAlgn="base" latinLnBrk="0" hangingPunct="1">
              <a:spcBef>
                <a:spcPct val="0"/>
              </a:spcBef>
              <a:spcAft>
                <a:spcPct val="0"/>
              </a:spcAft>
              <a:buClrTx/>
              <a:buSzTx/>
              <a:buNone/>
              <a:tabLst/>
              <a:defRPr/>
            </a:pPr>
            <a:r>
              <a:rPr kumimoji="0" lang="el-GR" altLang="el-GR" sz="1000" b="1" i="0" u="none" strike="noStrike" kern="1200" cap="none" spc="0" normalizeH="0" baseline="0" noProof="0" dirty="0">
                <a:ln>
                  <a:noFill/>
                </a:ln>
                <a:solidFill>
                  <a:srgbClr val="FFFF00"/>
                </a:solidFill>
                <a:effectLst/>
                <a:uLnTx/>
                <a:uFillTx/>
              </a:rPr>
              <a:t>Ι</a:t>
            </a:r>
            <a:r>
              <a:rPr kumimoji="0" lang="en-US" altLang="el-GR" sz="1000" b="1" i="0" u="none" strike="noStrike" kern="1200" cap="none" spc="0" normalizeH="0" baseline="0" noProof="0" dirty="0">
                <a:ln>
                  <a:noFill/>
                </a:ln>
                <a:solidFill>
                  <a:srgbClr val="FFFF00"/>
                </a:solidFill>
                <a:effectLst/>
                <a:uLnTx/>
                <a:uFillTx/>
              </a:rPr>
              <a:t>I. </a:t>
            </a:r>
            <a:r>
              <a:rPr kumimoji="0" lang="el-GR" altLang="el-GR" sz="1000" b="1" i="0" u="none" strike="noStrike" kern="1200" cap="none" spc="0" normalizeH="0" baseline="0" noProof="0" dirty="0">
                <a:ln>
                  <a:noFill/>
                </a:ln>
                <a:effectLst/>
                <a:uLnTx/>
                <a:uFillTx/>
              </a:rPr>
              <a:t>Εάν είχατε την ευκαιρία να φύγετε από την χώρα θα το κάνατε</a:t>
            </a:r>
            <a:r>
              <a:rPr lang="en-US" altLang="el-GR" sz="1000" b="1" dirty="0"/>
              <a:t>;</a:t>
            </a:r>
          </a:p>
          <a:p>
            <a:pPr marL="0" indent="0" eaLnBrk="1" hangingPunct="1">
              <a:buNone/>
              <a:defRPr/>
            </a:pPr>
            <a:r>
              <a:rPr lang="el-GR" altLang="el-GR" sz="1000" b="1" dirty="0">
                <a:solidFill>
                  <a:srgbClr val="FFFF00"/>
                </a:solidFill>
              </a:rPr>
              <a:t>Β. ΤΟ ΕΠΙΠΕΔΟ ΑΣΦΑΛΕΙΑΣ &amp; ΠΡΟΣΩΠΙΚΕΣ ΕΛΕΥΘΕΡΙΕΣ </a:t>
            </a:r>
          </a:p>
          <a:p>
            <a:pPr marL="0" lv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Το επίπεδο Ασφάλειας της Χώρας </a:t>
            </a:r>
          </a:p>
          <a:p>
            <a:pPr marL="0" indent="0" eaLnBrk="1" hangingPunct="1">
              <a:buNone/>
            </a:pPr>
            <a:r>
              <a:rPr lang="el-GR" altLang="el-GR" sz="1000" b="1" dirty="0">
                <a:solidFill>
                  <a:srgbClr val="FFFF00"/>
                </a:solidFill>
              </a:rPr>
              <a:t>ΙΙ. </a:t>
            </a:r>
            <a:r>
              <a:rPr lang="el-GR" altLang="el-GR" sz="1000" b="1" dirty="0"/>
              <a:t>Θα εκχωρούσατε κάποιες από τις προσωπικές σας ελευθερίες σε αντάλλαγμα την αποτελεσματικότερη ασφάλεια</a:t>
            </a:r>
            <a:r>
              <a:rPr lang="en-US" altLang="el-GR" sz="1000" b="1" dirty="0"/>
              <a:t>;</a:t>
            </a:r>
            <a:endParaRPr lang="el-GR" altLang="el-GR" sz="1000" b="1" dirty="0"/>
          </a:p>
          <a:p>
            <a:pPr marL="0" lvl="0" indent="0" eaLnBrk="1" hangingPunct="1">
              <a:buNone/>
              <a:defRPr/>
            </a:pPr>
            <a:r>
              <a:rPr lang="el-GR" altLang="el-GR" sz="1000" b="1" dirty="0">
                <a:solidFill>
                  <a:srgbClr val="FFFF00"/>
                </a:solidFill>
              </a:rPr>
              <a:t>Γ. ΑΛΛΑΓΕΣ ΣΤΟ ΔΗΜΟΣΙΟ ΤΟΜΕΑ</a:t>
            </a:r>
          </a:p>
          <a:p>
            <a:pPr marL="0" lvl="0" indent="0" eaLnBrk="1" hangingPunct="1">
              <a:spcBef>
                <a:spcPct val="0"/>
              </a:spcBef>
              <a:buNone/>
              <a:defRPr/>
            </a:pPr>
            <a:r>
              <a:rPr lang="el-GR" altLang="el-GR" sz="1000" b="1" dirty="0">
                <a:solidFill>
                  <a:srgbClr val="FFFF00"/>
                </a:solidFill>
              </a:rPr>
              <a:t>Ι. </a:t>
            </a:r>
            <a:r>
              <a:rPr lang="el-GR" sz="1000" b="1" dirty="0"/>
              <a:t>Πλατφόρμα αξιολόγησης υπηρεσιών του δημοσίου</a:t>
            </a:r>
            <a:r>
              <a:rPr lang="en-US" sz="1000" b="1" dirty="0"/>
              <a:t>: </a:t>
            </a:r>
            <a:r>
              <a:rPr lang="el-GR" sz="1000" b="1" dirty="0"/>
              <a:t>η πρωτοβουλία θα βελτιώσει την απόδοση του δημοσίου στο άμεσο μέλλον</a:t>
            </a:r>
            <a:r>
              <a:rPr lang="en-US" sz="1000" b="1" dirty="0"/>
              <a:t>; </a:t>
            </a:r>
            <a:endParaRPr lang="el-GR" sz="1000" b="1" dirty="0"/>
          </a:p>
          <a:p>
            <a:pPr marL="0" lvl="0" indent="0" eaLnBrk="1" hangingPunct="1">
              <a:spcBef>
                <a:spcPct val="0"/>
              </a:spcBef>
              <a:buNone/>
              <a:defRPr/>
            </a:pPr>
            <a:r>
              <a:rPr lang="el-GR" altLang="el-GR" sz="1000" b="1" dirty="0">
                <a:solidFill>
                  <a:srgbClr val="FFFF00"/>
                </a:solidFill>
              </a:rPr>
              <a:t>Δ.  ΑΠΟΨΕΙΣ ΓΙΑ ΤΟΝ ΟΠΕΚΕΠΕ </a:t>
            </a:r>
          </a:p>
          <a:p>
            <a:pPr marL="0" lv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Θέσεις που σας εκφράζουν ως προς την υπόθεση του ΟΠΕΚΕΠΕ</a:t>
            </a:r>
          </a:p>
          <a:p>
            <a:pPr marL="0" indent="0" eaLnBrk="1" hangingPunct="1">
              <a:spcBef>
                <a:spcPct val="0"/>
              </a:spcBef>
              <a:buNone/>
              <a:defRPr/>
            </a:pPr>
            <a:r>
              <a:rPr lang="en-US" altLang="el-GR" sz="1000" b="1" dirty="0">
                <a:solidFill>
                  <a:srgbClr val="FFFF00"/>
                </a:solidFill>
              </a:rPr>
              <a:t>I</a:t>
            </a:r>
            <a:r>
              <a:rPr lang="el-GR" altLang="el-GR" sz="1000" b="1" dirty="0">
                <a:solidFill>
                  <a:srgbClr val="FFFF00"/>
                </a:solidFill>
              </a:rPr>
              <a:t>Ι. </a:t>
            </a:r>
            <a:r>
              <a:rPr lang="el-GR" altLang="el-GR" sz="1000" b="1" dirty="0">
                <a:solidFill>
                  <a:prstClr val="white"/>
                </a:solidFill>
              </a:rPr>
              <a:t>Αξιολόγηση χειρισμών κυβέρνησης στο Θέμα του ΟΠΕΚΕΠΕ</a:t>
            </a:r>
          </a:p>
          <a:p>
            <a:pPr marL="0" lvl="0" indent="0" eaLnBrk="1" hangingPunct="1">
              <a:spcBef>
                <a:spcPct val="0"/>
              </a:spcBef>
              <a:buNone/>
              <a:defRPr/>
            </a:pPr>
            <a:r>
              <a:rPr lang="en-US" altLang="el-GR" sz="1000" b="1" dirty="0">
                <a:solidFill>
                  <a:srgbClr val="FFFF00"/>
                </a:solidFill>
              </a:rPr>
              <a:t>I</a:t>
            </a:r>
            <a:r>
              <a:rPr lang="el-GR" altLang="el-GR" sz="1000" b="1" dirty="0">
                <a:solidFill>
                  <a:srgbClr val="FFFF00"/>
                </a:solidFill>
              </a:rPr>
              <a:t>ΙΙ. </a:t>
            </a:r>
            <a:r>
              <a:rPr lang="el-GR" altLang="el-GR" sz="1000" b="1" dirty="0">
                <a:solidFill>
                  <a:prstClr val="white"/>
                </a:solidFill>
              </a:rPr>
              <a:t>Θα αποδοθεί δικαιοσύνη στο θέμα του ΟΠΕΚΕΠΕ θα τιμωρηθούν όσοι έχουν λάβει παράνομες επιδοτήσεις/ θα επιστραφούν τα χρήματα; </a:t>
            </a:r>
          </a:p>
          <a:p>
            <a:pPr marL="0" lvl="0" indent="0" eaLnBrk="1" hangingPunct="1">
              <a:spcBef>
                <a:spcPct val="0"/>
              </a:spcBef>
              <a:buNone/>
              <a:defRPr/>
            </a:pPr>
            <a:r>
              <a:rPr lang="el-GR" altLang="el-GR" sz="1000" b="1" dirty="0">
                <a:solidFill>
                  <a:srgbClr val="FFFF00"/>
                </a:solidFill>
              </a:rPr>
              <a:t>Ε.  ΑΠΟΨΕΙΣ ΓΙΑ ΤΙΣ ΚΙΝΗΤΟΠΟΙΗΣΕΙΣ ΤΩΝ ΑΓΡΟΤΩΝ</a:t>
            </a:r>
          </a:p>
          <a:p>
            <a:pPr marL="0" lv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Τα αιτήματα και οι διαμαρτυρίες των αγροτών είναι δίκαια ή όχι; </a:t>
            </a:r>
          </a:p>
          <a:p>
            <a:pPr marL="0" lvl="0" indent="0" eaLnBrk="1" hangingPunct="1">
              <a:spcBef>
                <a:spcPct val="0"/>
              </a:spcBef>
              <a:buNone/>
              <a:defRPr/>
            </a:pPr>
            <a:r>
              <a:rPr lang="en-US" altLang="el-GR" sz="1000" b="1" dirty="0">
                <a:solidFill>
                  <a:srgbClr val="FFFF00"/>
                </a:solidFill>
              </a:rPr>
              <a:t>I</a:t>
            </a:r>
            <a:r>
              <a:rPr lang="el-GR" altLang="el-GR" sz="1000" b="1" dirty="0">
                <a:solidFill>
                  <a:srgbClr val="FFFF00"/>
                </a:solidFill>
              </a:rPr>
              <a:t>Ι. </a:t>
            </a:r>
            <a:r>
              <a:rPr lang="el-GR" altLang="el-GR" sz="1000" b="1" dirty="0">
                <a:solidFill>
                  <a:prstClr val="white"/>
                </a:solidFill>
              </a:rPr>
              <a:t>Οι κινητοποιήσεις των αγροτών είναι δικαιολογημένες ή υπερβολικές ;</a:t>
            </a:r>
          </a:p>
          <a:p>
            <a:pPr marL="0" lvl="0" indent="0" eaLnBrk="1" hangingPunct="1">
              <a:spcBef>
                <a:spcPct val="0"/>
              </a:spcBef>
              <a:buNone/>
              <a:defRPr/>
            </a:pPr>
            <a:r>
              <a:rPr lang="el-GR" altLang="el-GR" sz="1000" b="1" dirty="0">
                <a:solidFill>
                  <a:srgbClr val="FFFF00"/>
                </a:solidFill>
              </a:rPr>
              <a:t>ΣΤ. ΥΠΟΓΡΑΦΗ ΣΥΜΦΩΝΙΩΝ ΣΕ ΘΕΜΑΤΑ ΕΝΕΡΓΕΙΑΣ ΜΕ ΗΠΑ &amp; ΟΥΚΡΑΝΙΑ  </a:t>
            </a:r>
          </a:p>
          <a:p>
            <a:pPr marL="0" lv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Οι συμφωνίες που υπέγραψε η κυβέρνηση με ΗΠΑ και Προέδρο </a:t>
            </a:r>
            <a:r>
              <a:rPr lang="el-GR" altLang="el-GR" sz="1000" b="1" dirty="0" err="1">
                <a:solidFill>
                  <a:prstClr val="white"/>
                </a:solidFill>
              </a:rPr>
              <a:t>Ζελένσκι</a:t>
            </a:r>
            <a:r>
              <a:rPr lang="el-GR" altLang="el-GR" sz="1000" b="1" dirty="0">
                <a:solidFill>
                  <a:prstClr val="white"/>
                </a:solidFill>
              </a:rPr>
              <a:t> συμβάλουν ουσιαστικά στην ανάπτυξη της Ελληνικής Οικονομίας; </a:t>
            </a:r>
          </a:p>
          <a:p>
            <a:pPr marL="0" indent="0" eaLnBrk="1" hangingPunct="1">
              <a:spcBef>
                <a:spcPct val="0"/>
              </a:spcBef>
              <a:buNone/>
              <a:defRPr/>
            </a:pPr>
            <a:r>
              <a:rPr lang="el-GR" altLang="el-GR" sz="1000" b="1" dirty="0">
                <a:solidFill>
                  <a:srgbClr val="FFFF00"/>
                </a:solidFill>
              </a:rPr>
              <a:t>ΙΙ. </a:t>
            </a:r>
            <a:r>
              <a:rPr lang="el-GR" altLang="el-GR" sz="1000" b="1" dirty="0">
                <a:solidFill>
                  <a:prstClr val="white"/>
                </a:solidFill>
              </a:rPr>
              <a:t>Οι συμφωνίες που υπέγραψε η κυβέρνηση με ΗΠΑ και Προέδρο </a:t>
            </a:r>
            <a:r>
              <a:rPr lang="el-GR" altLang="el-GR" sz="1000" b="1" dirty="0" err="1">
                <a:solidFill>
                  <a:prstClr val="white"/>
                </a:solidFill>
              </a:rPr>
              <a:t>Ζελένσκι</a:t>
            </a:r>
            <a:r>
              <a:rPr lang="el-GR" altLang="el-GR" sz="1000" b="1" dirty="0">
                <a:solidFill>
                  <a:prstClr val="white"/>
                </a:solidFill>
              </a:rPr>
              <a:t> συμβάλουν ουσιαστικά στην αναβάθμιση της διεθνούς θέσης της χώρας; </a:t>
            </a:r>
          </a:p>
          <a:p>
            <a:pPr marL="0" lvl="0" indent="0" eaLnBrk="1" hangingPunct="1">
              <a:spcBef>
                <a:spcPct val="0"/>
              </a:spcBef>
              <a:buNone/>
              <a:defRPr/>
            </a:pPr>
            <a:r>
              <a:rPr lang="el-GR" altLang="el-GR" sz="1000" b="1" dirty="0">
                <a:solidFill>
                  <a:srgbClr val="FFFF00"/>
                </a:solidFill>
              </a:rPr>
              <a:t>Ζ. ΣΥΛΛΟΓΙΚΗ ΣΥΜΒΑΣΗ ΕΡΓΑΣΙΑΣ</a:t>
            </a:r>
          </a:p>
          <a:p>
            <a:pPr mar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H Συλλογική Σύμβαση Εργασίας αποτελεί ουσιαστική παρέμβαση προς όφελος των εργαζομένων του ιδιωτικού τομέα;</a:t>
            </a:r>
          </a:p>
          <a:p>
            <a:pPr marL="0" lvl="0" indent="0" eaLnBrk="1" hangingPunct="1">
              <a:spcBef>
                <a:spcPct val="0"/>
              </a:spcBef>
              <a:buNone/>
              <a:defRPr/>
            </a:pPr>
            <a:r>
              <a:rPr lang="el-GR" altLang="el-GR" sz="1000" b="1" dirty="0">
                <a:solidFill>
                  <a:srgbClr val="FFFF00"/>
                </a:solidFill>
              </a:rPr>
              <a:t>Η. ΥΠΟΨΗΦΙΟΤΗΤΑ ΚΥΡΙΑΚΟΥ ΠΙΕΡΡΑΚΑΚΗ ΓΙΑ ΤΗΝ ΠΡΟΕΔΡΙΑ ΤΟΥ </a:t>
            </a:r>
            <a:r>
              <a:rPr lang="en-US" altLang="el-GR" sz="1000" b="1" dirty="0">
                <a:solidFill>
                  <a:srgbClr val="FFFF00"/>
                </a:solidFill>
              </a:rPr>
              <a:t>EUROGROUP </a:t>
            </a:r>
            <a:endParaRPr lang="el-GR" altLang="el-GR" sz="1000" b="1" dirty="0">
              <a:solidFill>
                <a:srgbClr val="FFFF00"/>
              </a:solidFill>
            </a:endParaRPr>
          </a:p>
          <a:p>
            <a:pPr marL="0" lvl="0" indent="0" eaLnBrk="1" hangingPunct="1">
              <a:spcBef>
                <a:spcPct val="0"/>
              </a:spcBef>
              <a:buNone/>
              <a:defRPr/>
            </a:pPr>
            <a:r>
              <a:rPr lang="el-GR" altLang="el-GR" sz="1000" b="1" dirty="0">
                <a:solidFill>
                  <a:srgbClr val="FFFF00"/>
                </a:solidFill>
              </a:rPr>
              <a:t>Ι. </a:t>
            </a:r>
            <a:r>
              <a:rPr lang="el-GR" altLang="el-GR" sz="1000" b="1" dirty="0">
                <a:solidFill>
                  <a:prstClr val="white"/>
                </a:solidFill>
              </a:rPr>
              <a:t>Αξιολόγηση της Υποψηφιότητας του Υπουργού  Κυριάκου </a:t>
            </a:r>
            <a:r>
              <a:rPr lang="el-GR" altLang="el-GR" sz="1000" b="1" dirty="0" err="1">
                <a:solidFill>
                  <a:prstClr val="white"/>
                </a:solidFill>
              </a:rPr>
              <a:t>Πιερρακάκη</a:t>
            </a:r>
            <a:r>
              <a:rPr lang="el-GR" altLang="el-GR" sz="1000" b="1" dirty="0">
                <a:solidFill>
                  <a:prstClr val="white"/>
                </a:solidFill>
              </a:rPr>
              <a:t> για την θέση του Προέδρου του </a:t>
            </a:r>
            <a:r>
              <a:rPr lang="el-GR" altLang="el-GR" sz="1000" b="1" dirty="0" err="1">
                <a:solidFill>
                  <a:prstClr val="white"/>
                </a:solidFill>
              </a:rPr>
              <a:t>Eurogroup</a:t>
            </a:r>
            <a:endParaRPr lang="el-GR" altLang="el-GR" sz="1000" b="1" dirty="0">
              <a:solidFill>
                <a:prstClr val="white"/>
              </a:solidFill>
            </a:endParaRPr>
          </a:p>
          <a:p>
            <a:pPr marL="0" lvl="0" indent="0" eaLnBrk="1" hangingPunct="1">
              <a:spcBef>
                <a:spcPct val="0"/>
              </a:spcBef>
              <a:buNone/>
              <a:defRPr/>
            </a:pPr>
            <a:r>
              <a:rPr lang="el-GR" altLang="el-GR" sz="1050" b="1" dirty="0">
                <a:solidFill>
                  <a:srgbClr val="FFFF00"/>
                </a:solidFill>
              </a:rPr>
              <a:t>Θ. ΘΕΜΑΤΑ ΥΠΟΥΡΓΕΙΟΥ ΑΝΑΠΤΥΞΗΣ </a:t>
            </a:r>
          </a:p>
          <a:p>
            <a:pPr lvl="0" eaLnBrk="1" hangingPunct="1">
              <a:spcBef>
                <a:spcPct val="0"/>
              </a:spcBef>
              <a:buNone/>
              <a:defRPr/>
            </a:pPr>
            <a:r>
              <a:rPr lang="en-US" altLang="el-GR" sz="1050" b="1" dirty="0">
                <a:solidFill>
                  <a:srgbClr val="FFFF00"/>
                </a:solidFill>
              </a:rPr>
              <a:t>I</a:t>
            </a:r>
            <a:r>
              <a:rPr lang="el-GR" altLang="el-GR" sz="1050" b="1" dirty="0">
                <a:solidFill>
                  <a:srgbClr val="FFFF00"/>
                </a:solidFill>
              </a:rPr>
              <a:t>. </a:t>
            </a:r>
            <a:r>
              <a:rPr lang="el-GR" altLang="el-GR" sz="1000" b="1" dirty="0"/>
              <a:t>Επιστροφή Επιδοτήσεων από μη πραγματοποιηθείσες  επενδύσεις</a:t>
            </a:r>
            <a:endParaRPr lang="en-US" altLang="el-GR" sz="1000" b="1" dirty="0"/>
          </a:p>
          <a:p>
            <a:pPr lvl="0" eaLnBrk="1" hangingPunct="1">
              <a:spcBef>
                <a:spcPct val="0"/>
              </a:spcBef>
              <a:buNone/>
              <a:defRPr/>
            </a:pPr>
            <a:r>
              <a:rPr lang="en-US" altLang="el-GR" sz="1050" b="1" dirty="0">
                <a:solidFill>
                  <a:srgbClr val="FFFF00"/>
                </a:solidFill>
              </a:rPr>
              <a:t>I</a:t>
            </a:r>
            <a:r>
              <a:rPr lang="el-GR" altLang="el-GR" sz="1050" b="1" dirty="0">
                <a:solidFill>
                  <a:srgbClr val="FFFF00"/>
                </a:solidFill>
              </a:rPr>
              <a:t>Ι. </a:t>
            </a:r>
            <a:r>
              <a:rPr lang="el-GR" altLang="el-GR" sz="1000" b="1" dirty="0"/>
              <a:t>Αξιολόγηση της πρωτοβουλίας του Υπουργείου Ανάπτυξης για την Δημιουργία </a:t>
            </a:r>
          </a:p>
          <a:p>
            <a:pPr lvl="0" eaLnBrk="1" hangingPunct="1">
              <a:spcBef>
                <a:spcPct val="0"/>
              </a:spcBef>
              <a:buNone/>
              <a:defRPr/>
            </a:pPr>
            <a:r>
              <a:rPr lang="el-GR" altLang="el-GR" sz="1000" b="1" dirty="0"/>
              <a:t>Αρχής Προστασίας Καταναλωτή και Ελέγχου της Αγοράς</a:t>
            </a:r>
            <a:endParaRPr lang="en-US" altLang="el-GR" sz="1000" b="1" dirty="0"/>
          </a:p>
          <a:p>
            <a:pPr eaLnBrk="1" hangingPunct="1">
              <a:spcBef>
                <a:spcPct val="0"/>
              </a:spcBef>
              <a:buNone/>
              <a:defRPr/>
            </a:pPr>
            <a:r>
              <a:rPr lang="en-US" altLang="el-GR" sz="1050" b="1" dirty="0">
                <a:solidFill>
                  <a:srgbClr val="FFFF00"/>
                </a:solidFill>
              </a:rPr>
              <a:t>I</a:t>
            </a:r>
            <a:r>
              <a:rPr lang="el-GR" altLang="el-GR" sz="1050" b="1" dirty="0">
                <a:solidFill>
                  <a:srgbClr val="FFFF00"/>
                </a:solidFill>
              </a:rPr>
              <a:t>ΙΙ. </a:t>
            </a:r>
            <a:r>
              <a:rPr lang="el-GR" altLang="el-GR" sz="1000" b="1" dirty="0"/>
              <a:t>Αξιολόγηση της πρωτοβουλίας του Υπουργείου Ανάπτυξης για επέκταση του </a:t>
            </a:r>
          </a:p>
          <a:p>
            <a:pPr eaLnBrk="1" hangingPunct="1">
              <a:spcBef>
                <a:spcPct val="0"/>
              </a:spcBef>
              <a:buNone/>
              <a:defRPr/>
            </a:pPr>
            <a:r>
              <a:rPr lang="el-GR" altLang="el-GR" sz="1000" b="1" dirty="0"/>
              <a:t>πλαφόν 3% στην αύξηση ενοικίων των εμπορικών μισθώσεων για ένα ακόμη έτος. </a:t>
            </a:r>
            <a:endParaRPr lang="en-US" altLang="el-GR" sz="1000" b="1" dirty="0"/>
          </a:p>
          <a:p>
            <a:pPr lvl="0" eaLnBrk="1" hangingPunct="1">
              <a:spcBef>
                <a:spcPct val="0"/>
              </a:spcBef>
              <a:buNone/>
              <a:defRPr/>
            </a:pPr>
            <a:r>
              <a:rPr lang="en-US" altLang="el-GR" sz="1050" b="1" dirty="0">
                <a:solidFill>
                  <a:srgbClr val="FFFF00"/>
                </a:solidFill>
              </a:rPr>
              <a:t>IV</a:t>
            </a:r>
            <a:r>
              <a:rPr lang="el-GR" altLang="el-GR" sz="1050" b="1" dirty="0">
                <a:solidFill>
                  <a:srgbClr val="FFFF00"/>
                </a:solidFill>
              </a:rPr>
              <a:t>. </a:t>
            </a:r>
            <a:r>
              <a:rPr lang="el-GR" altLang="el-GR" sz="1000" b="1" dirty="0"/>
              <a:t>Αξιολόγηση των συμφωνιών του Υπουργείου Ανάπτυξης για την ενίσχυση της</a:t>
            </a:r>
          </a:p>
          <a:p>
            <a:pPr lvl="0" eaLnBrk="1" hangingPunct="1">
              <a:spcBef>
                <a:spcPct val="0"/>
              </a:spcBef>
              <a:buNone/>
              <a:defRPr/>
            </a:pPr>
            <a:r>
              <a:rPr lang="el-GR" altLang="el-GR" sz="1000" b="1" dirty="0"/>
              <a:t> συνεργασίας Ελλάδας ΗΠΑ στην ναυπηγοεπισκευαστική βιομηχανία και ανάπτυξη </a:t>
            </a:r>
          </a:p>
          <a:p>
            <a:pPr lvl="0" eaLnBrk="1" hangingPunct="1">
              <a:spcBef>
                <a:spcPct val="0"/>
              </a:spcBef>
              <a:buNone/>
              <a:defRPr/>
            </a:pPr>
            <a:r>
              <a:rPr lang="el-GR" altLang="el-GR" sz="1000" b="1" dirty="0"/>
              <a:t>νέου λιμανιού στην Ελευσίνα </a:t>
            </a:r>
            <a:endParaRPr lang="en-US" altLang="el-GR" sz="1000" b="1" dirty="0"/>
          </a:p>
          <a:p>
            <a:pPr marL="0" indent="0">
              <a:buNone/>
            </a:pPr>
            <a:endParaRPr lang="el-GR" sz="1200" b="1" dirty="0">
              <a:solidFill>
                <a:prstClr val="white"/>
              </a:solidFill>
            </a:endParaRPr>
          </a:p>
          <a:p>
            <a:pPr marL="0" lvl="0" indent="0" eaLnBrk="1" hangingPunct="1">
              <a:spcBef>
                <a:spcPct val="0"/>
              </a:spcBef>
              <a:buNone/>
              <a:defRPr/>
            </a:pPr>
            <a:endParaRPr lang="el-GR" altLang="el-GR" sz="1000" b="1" dirty="0">
              <a:solidFill>
                <a:prstClr val="white"/>
              </a:solidFill>
            </a:endParaRPr>
          </a:p>
        </p:txBody>
      </p:sp>
      <p:pic>
        <p:nvPicPr>
          <p:cNvPr id="9218" name="Picture 2" descr="https://hellasjournal.com/wp-content/uploads/2022/12/221227074751_ermoy-agora-730x487.jpg"/>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7396" r="33045"/>
          <a:stretch/>
        </p:blipFill>
        <p:spPr bwMode="auto">
          <a:xfrm>
            <a:off x="7972202" y="10186"/>
            <a:ext cx="4248472" cy="687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8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20</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2192000" cy="1107996"/>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lang="el-GR" altLang="el-GR" sz="1800" b="1" dirty="0">
                <a:solidFill>
                  <a:srgbClr val="000000"/>
                </a:solidFill>
              </a:rPr>
              <a:t> </a:t>
            </a:r>
            <a:r>
              <a:rPr lang="en-US" altLang="el-GR" sz="1600" b="1" dirty="0">
                <a:solidFill>
                  <a:srgbClr val="000000"/>
                </a:solidFill>
              </a:rPr>
              <a:t>H</a:t>
            </a:r>
            <a:r>
              <a:rPr lang="el-GR" altLang="el-GR" sz="1600" b="1" dirty="0">
                <a:solidFill>
                  <a:srgbClr val="000000"/>
                </a:solidFill>
              </a:rPr>
              <a:t> Συλλογική Σύμβαση Εργασίας αποτελεί ουσιαστική παρέμβαση προς όφελος των εργαζομένων του ιδιωτικού τομέα</a:t>
            </a:r>
            <a:r>
              <a:rPr lang="en-US" altLang="el-GR" sz="1600" b="1" dirty="0">
                <a:solidFill>
                  <a:srgbClr val="000000"/>
                </a:solidFill>
              </a:rPr>
              <a:t>;</a:t>
            </a:r>
          </a:p>
          <a:p>
            <a:pPr lvl="0" eaLnBrk="1" hangingPunct="1">
              <a:spcBef>
                <a:spcPct val="0"/>
              </a:spcBef>
              <a:buNone/>
              <a:defRPr/>
            </a:pPr>
            <a:r>
              <a:rPr lang="el-GR" altLang="el-GR" sz="1200" dirty="0">
                <a:solidFill>
                  <a:srgbClr val="5F5F5F"/>
                </a:solidFill>
              </a:rPr>
              <a:t>Πιστεύετε ότι η Συλλογική Σύμβαση Εργασίας που υπογράφηκε πριν λίγες ημέρες από οργανώσεις εργαζομένων και οργανώσεις εργοδοτών και την συνεργασία του Υπουργείου </a:t>
            </a:r>
          </a:p>
          <a:p>
            <a:pPr lvl="0" eaLnBrk="1" hangingPunct="1">
              <a:spcBef>
                <a:spcPct val="0"/>
              </a:spcBef>
              <a:buNone/>
              <a:defRPr/>
            </a:pPr>
            <a:r>
              <a:rPr lang="el-GR" altLang="el-GR" sz="1200" dirty="0">
                <a:solidFill>
                  <a:srgbClr val="5F5F5F"/>
                </a:solidFill>
              </a:rPr>
              <a:t>Εργασίας αποτελεί ουσιαστική παρέμβαση προς όφελος των εργαζομένων του ιδιωτικού τομέα;</a:t>
            </a:r>
          </a:p>
          <a:p>
            <a:pPr eaLnBrk="1" hangingPunct="1">
              <a:spcBef>
                <a:spcPct val="0"/>
              </a:spcBef>
              <a:buNone/>
              <a:defRPr/>
            </a:pPr>
            <a:r>
              <a:rPr lang="el-GR" altLang="el-GR" sz="1200" dirty="0">
                <a:solidFill>
                  <a:srgbClr val="5F5F5F"/>
                </a:solidFill>
              </a:rPr>
              <a:t> </a:t>
            </a:r>
            <a:r>
              <a:rPr lang="el-GR" altLang="el-GR" sz="1200" b="1" dirty="0">
                <a:solidFill>
                  <a:srgbClr val="5F5F5F"/>
                </a:solidFill>
              </a:rPr>
              <a:t>Σύνολο ερωτηθέντων (Ν=2000)</a:t>
            </a:r>
          </a:p>
          <a:p>
            <a:pPr lvl="0" eaLnBrk="1" hangingPunct="1">
              <a:spcBef>
                <a:spcPct val="0"/>
              </a:spcBef>
              <a:buNone/>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graphicFrame>
        <p:nvGraphicFramePr>
          <p:cNvPr id="2" name="Chart 1">
            <a:extLst>
              <a:ext uri="{FF2B5EF4-FFF2-40B4-BE49-F238E27FC236}">
                <a16:creationId xmlns:a16="http://schemas.microsoft.com/office/drawing/2014/main" id="{9230759D-E380-1CF6-A774-219335A3786B}"/>
              </a:ext>
            </a:extLst>
          </p:cNvPr>
          <p:cNvGraphicFramePr/>
          <p:nvPr>
            <p:extLst>
              <p:ext uri="{D42A27DB-BD31-4B8C-83A1-F6EECF244321}">
                <p14:modId xmlns:p14="http://schemas.microsoft.com/office/powerpoint/2010/main" val="3376172833"/>
              </p:ext>
            </p:extLst>
          </p:nvPr>
        </p:nvGraphicFramePr>
        <p:xfrm>
          <a:off x="1127330" y="435543"/>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a:extLst>
              <a:ext uri="{FF2B5EF4-FFF2-40B4-BE49-F238E27FC236}">
                <a16:creationId xmlns:a16="http://schemas.microsoft.com/office/drawing/2014/main" id="{6C7D00B2-2FAF-09DA-623B-2173E6D3A5FB}"/>
              </a:ext>
            </a:extLst>
          </p:cNvPr>
          <p:cNvSpPr>
            <a:spLocks/>
          </p:cNvSpPr>
          <p:nvPr/>
        </p:nvSpPr>
        <p:spPr bwMode="auto">
          <a:xfrm>
            <a:off x="6092784" y="797663"/>
            <a:ext cx="81739" cy="1037373"/>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6" name="AutoShape 6">
            <a:extLst>
              <a:ext uri="{FF2B5EF4-FFF2-40B4-BE49-F238E27FC236}">
                <a16:creationId xmlns:a16="http://schemas.microsoft.com/office/drawing/2014/main" id="{E632A7CC-3A10-2751-E215-65E1CED3C1C0}"/>
              </a:ext>
            </a:extLst>
          </p:cNvPr>
          <p:cNvSpPr>
            <a:spLocks/>
          </p:cNvSpPr>
          <p:nvPr/>
        </p:nvSpPr>
        <p:spPr bwMode="auto">
          <a:xfrm>
            <a:off x="6088227" y="2247474"/>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7" name="Rectangle 11">
            <a:extLst>
              <a:ext uri="{FF2B5EF4-FFF2-40B4-BE49-F238E27FC236}">
                <a16:creationId xmlns:a16="http://schemas.microsoft.com/office/drawing/2014/main" id="{4444F720-69FD-33DF-A79E-415DCF8B50DE}"/>
              </a:ext>
            </a:extLst>
          </p:cNvPr>
          <p:cNvSpPr>
            <a:spLocks noChangeArrowheads="1"/>
          </p:cNvSpPr>
          <p:nvPr/>
        </p:nvSpPr>
        <p:spPr bwMode="auto">
          <a:xfrm>
            <a:off x="6340434" y="1105469"/>
            <a:ext cx="1092455" cy="414373"/>
          </a:xfrm>
          <a:prstGeom prst="rect">
            <a:avLst/>
          </a:prstGeom>
          <a:solidFill>
            <a:schemeClr val="accent2"/>
          </a:solidFill>
          <a:ln>
            <a:noFill/>
          </a:ln>
          <a:effectLst/>
        </p:spPr>
        <p:txBody>
          <a:bodyPr wrap="none" anchor="ctr"/>
          <a:lstStyle/>
          <a:p>
            <a:pPr algn="ctr" eaLnBrk="1" hangingPunct="1"/>
            <a:r>
              <a:rPr lang="el-GR" altLang="en-US" b="1" dirty="0">
                <a:solidFill>
                  <a:srgbClr val="FFFFFF"/>
                </a:solidFill>
                <a:cs typeface="Calibri" panose="020F0502020204030204" pitchFamily="34" charset="0"/>
              </a:rPr>
              <a:t>40,6%</a:t>
            </a:r>
          </a:p>
        </p:txBody>
      </p:sp>
      <p:sp>
        <p:nvSpPr>
          <p:cNvPr id="18" name="Rectangle 12">
            <a:extLst>
              <a:ext uri="{FF2B5EF4-FFF2-40B4-BE49-F238E27FC236}">
                <a16:creationId xmlns:a16="http://schemas.microsoft.com/office/drawing/2014/main" id="{6D18711F-3548-E470-679B-35BA3641E0D2}"/>
              </a:ext>
            </a:extLst>
          </p:cNvPr>
          <p:cNvSpPr>
            <a:spLocks noChangeArrowheads="1"/>
          </p:cNvSpPr>
          <p:nvPr/>
        </p:nvSpPr>
        <p:spPr bwMode="auto">
          <a:xfrm>
            <a:off x="6364805" y="2545770"/>
            <a:ext cx="1080120" cy="376583"/>
          </a:xfrm>
          <a:prstGeom prst="rect">
            <a:avLst/>
          </a:prstGeom>
          <a:solidFill>
            <a:srgbClr val="FF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41,4%</a:t>
            </a:r>
          </a:p>
        </p:txBody>
      </p:sp>
      <p:sp>
        <p:nvSpPr>
          <p:cNvPr id="19" name="Rectangle 18">
            <a:extLst>
              <a:ext uri="{FF2B5EF4-FFF2-40B4-BE49-F238E27FC236}">
                <a16:creationId xmlns:a16="http://schemas.microsoft.com/office/drawing/2014/main" id="{A7F0CB44-B822-149A-A728-1619924E7B0E}"/>
              </a:ext>
            </a:extLst>
          </p:cNvPr>
          <p:cNvSpPr/>
          <p:nvPr/>
        </p:nvSpPr>
        <p:spPr>
          <a:xfrm>
            <a:off x="3215680" y="3907040"/>
            <a:ext cx="6030416"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Ψηφοφόροι Ευρωεκλογών Ιουνίου 2024</a:t>
            </a:r>
            <a:endPar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2386315029"/>
              </p:ext>
            </p:extLst>
          </p:nvPr>
        </p:nvGraphicFramePr>
        <p:xfrm>
          <a:off x="149558" y="4319098"/>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40,6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41,4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365897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113803" y="2477881"/>
            <a:ext cx="619822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eaLnBrk="1" hangingPunct="1">
              <a:lnSpc>
                <a:spcPct val="120000"/>
              </a:lnSpc>
              <a:spcBef>
                <a:spcPct val="0"/>
              </a:spcBef>
              <a:buNone/>
              <a:defRPr/>
            </a:pPr>
            <a:r>
              <a:rPr lang="el-GR" altLang="el-GR" sz="1600" b="1" dirty="0">
                <a:solidFill>
                  <a:srgbClr val="FFFF00"/>
                </a:solidFill>
              </a:rPr>
              <a:t>Η</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ΥΠΟΨΗΦΙΟΤΗΤΑ ΚΥΡΙΑΚΟΥ ΠΙΕΡΡΑΚΑΚΗ ΓΙΑ ΤΗΝ ΠΡΟΕΔΡΙΑ ΤΟΥ </a:t>
            </a:r>
            <a:r>
              <a:rPr kumimoji="0" lang="en-US"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EUROGROUP </a:t>
            </a:r>
            <a:endParaRPr lang="el-GR" altLang="el-GR" sz="1600" b="1" dirty="0">
              <a:solidFill>
                <a:srgbClr val="FFFF00"/>
              </a:solidFill>
            </a:endParaRPr>
          </a:p>
          <a:p>
            <a:pPr marL="0" lvl="0" indent="0" eaLnBrk="1" hangingPunct="1">
              <a:lnSpc>
                <a:spcPct val="120000"/>
              </a:lnSpc>
              <a:spcBef>
                <a:spcPct val="0"/>
              </a:spcBef>
              <a:buNone/>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lang="el-GR" altLang="el-GR" sz="1600" b="1" dirty="0">
                <a:solidFill>
                  <a:prstClr val="white"/>
                </a:solidFill>
              </a:rPr>
              <a:t>Αξιολόγηση της Υποψηφιότητας του Υπουργού  Κυριάκου </a:t>
            </a:r>
            <a:r>
              <a:rPr lang="el-GR" altLang="el-GR" sz="1600" b="1" dirty="0" err="1">
                <a:solidFill>
                  <a:prstClr val="white"/>
                </a:solidFill>
              </a:rPr>
              <a:t>Πιερρακάκη</a:t>
            </a:r>
            <a:r>
              <a:rPr lang="el-GR" altLang="el-GR" sz="1600" b="1" dirty="0">
                <a:solidFill>
                  <a:prstClr val="white"/>
                </a:solidFill>
              </a:rPr>
              <a:t> για την θέση του Προέδρου του </a:t>
            </a:r>
            <a:r>
              <a:rPr lang="el-GR" altLang="el-GR" sz="1600" b="1" dirty="0" err="1">
                <a:solidFill>
                  <a:prstClr val="white"/>
                </a:solidFill>
              </a:rPr>
              <a:t>Eurogroup</a:t>
            </a:r>
            <a:endParaRPr lang="el-GR" altLang="el-GR" sz="1600" b="1" dirty="0">
              <a:solidFill>
                <a:prstClr val="white"/>
              </a:solidFill>
            </a:endParaRPr>
          </a:p>
        </p:txBody>
      </p:sp>
      <p:pic>
        <p:nvPicPr>
          <p:cNvPr id="4" name="Picture 3">
            <a:extLst>
              <a:ext uri="{FF2B5EF4-FFF2-40B4-BE49-F238E27FC236}">
                <a16:creationId xmlns:a16="http://schemas.microsoft.com/office/drawing/2014/main" id="{BA4B2505-D98D-9068-5742-F549B5FF6BD3}"/>
              </a:ext>
            </a:extLst>
          </p:cNvPr>
          <p:cNvPicPr>
            <a:picLocks noChangeAspect="1"/>
          </p:cNvPicPr>
          <p:nvPr/>
        </p:nvPicPr>
        <p:blipFill>
          <a:blip r:embed="rId2"/>
          <a:srcRect l="22695" r="30672"/>
          <a:stretch>
            <a:fillRect/>
          </a:stretch>
        </p:blipFill>
        <p:spPr>
          <a:xfrm>
            <a:off x="6497835" y="1"/>
            <a:ext cx="5694165" cy="6857999"/>
          </a:xfrm>
          <a:prstGeom prst="rect">
            <a:avLst/>
          </a:prstGeom>
        </p:spPr>
      </p:pic>
    </p:spTree>
    <p:extLst>
      <p:ext uri="{BB962C8B-B14F-4D97-AF65-F5344CB8AC3E}">
        <p14:creationId xmlns:p14="http://schemas.microsoft.com/office/powerpoint/2010/main" val="191239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22</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2192000" cy="1107996"/>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lang="el-GR" altLang="el-GR" sz="1800" b="1" dirty="0">
                <a:solidFill>
                  <a:srgbClr val="000000"/>
                </a:solidFill>
              </a:rPr>
              <a:t> </a:t>
            </a:r>
            <a:r>
              <a:rPr lang="el-GR" altLang="el-GR" sz="1600" b="1" dirty="0">
                <a:solidFill>
                  <a:srgbClr val="000000"/>
                </a:solidFill>
              </a:rPr>
              <a:t>Αξιολόγηση της Υποψηφιότητας του Υπουργού  Κυριάκου </a:t>
            </a:r>
            <a:r>
              <a:rPr lang="el-GR" altLang="el-GR" sz="1600" b="1" dirty="0" err="1">
                <a:solidFill>
                  <a:srgbClr val="000000"/>
                </a:solidFill>
              </a:rPr>
              <a:t>Πιερρακάκη</a:t>
            </a:r>
            <a:r>
              <a:rPr lang="el-GR" altLang="el-GR" sz="1600" b="1" dirty="0">
                <a:solidFill>
                  <a:srgbClr val="000000"/>
                </a:solidFill>
              </a:rPr>
              <a:t> για την θέση του Προέδρου του </a:t>
            </a:r>
            <a:r>
              <a:rPr lang="en-US" altLang="el-GR" sz="1600" b="1" dirty="0">
                <a:solidFill>
                  <a:srgbClr val="000000"/>
                </a:solidFill>
              </a:rPr>
              <a:t>Eurogroup</a:t>
            </a:r>
          </a:p>
          <a:p>
            <a:pPr lvl="0" eaLnBrk="1" hangingPunct="1">
              <a:spcBef>
                <a:spcPct val="0"/>
              </a:spcBef>
              <a:buNone/>
              <a:defRPr/>
            </a:pPr>
            <a:r>
              <a:rPr lang="el-GR" altLang="el-GR" sz="1200" dirty="0">
                <a:solidFill>
                  <a:srgbClr val="5F5F5F"/>
                </a:solidFill>
              </a:rPr>
              <a:t>Πως κρίνετε την υποψηφιότητα του Υπουργού Εθνικής Οικονομίας Κυριάκου </a:t>
            </a:r>
            <a:r>
              <a:rPr lang="el-GR" altLang="el-GR" sz="1200" dirty="0" err="1">
                <a:solidFill>
                  <a:srgbClr val="5F5F5F"/>
                </a:solidFill>
              </a:rPr>
              <a:t>Πιερρακάκη</a:t>
            </a:r>
            <a:r>
              <a:rPr lang="el-GR" altLang="el-GR" sz="1200" dirty="0">
                <a:solidFill>
                  <a:srgbClr val="5F5F5F"/>
                </a:solidFill>
              </a:rPr>
              <a:t> για την Προεδρία του </a:t>
            </a:r>
            <a:r>
              <a:rPr lang="el-GR" altLang="el-GR" sz="1200" dirty="0" err="1">
                <a:solidFill>
                  <a:srgbClr val="5F5F5F"/>
                </a:solidFill>
              </a:rPr>
              <a:t>Eurogroup</a:t>
            </a:r>
            <a:r>
              <a:rPr lang="el-GR" altLang="el-GR" sz="1200" dirty="0">
                <a:solidFill>
                  <a:srgbClr val="5F5F5F"/>
                </a:solidFill>
              </a:rPr>
              <a:t>; </a:t>
            </a:r>
          </a:p>
          <a:p>
            <a:pPr lvl="0" eaLnBrk="1" hangingPunct="1">
              <a:spcBef>
                <a:spcPct val="0"/>
              </a:spcBef>
              <a:buNone/>
              <a:defRPr/>
            </a:pPr>
            <a:r>
              <a:rPr lang="el-GR" altLang="el-GR" sz="1050" i="1" dirty="0">
                <a:solidFill>
                  <a:schemeClr val="bg1">
                    <a:lumMod val="65000"/>
                  </a:schemeClr>
                </a:solidFill>
              </a:rPr>
              <a:t>(Η συλλογή των στοιχείων ολοκληρώθηκε πριν την </a:t>
            </a:r>
            <a:r>
              <a:rPr lang="el-GR" altLang="el-GR" sz="1050" i="1">
                <a:solidFill>
                  <a:schemeClr val="bg1">
                    <a:lumMod val="65000"/>
                  </a:schemeClr>
                </a:solidFill>
              </a:rPr>
              <a:t>εκλογή στην Προεδρία)</a:t>
            </a:r>
            <a:r>
              <a:rPr lang="el-GR" altLang="el-GR" sz="1200">
                <a:solidFill>
                  <a:schemeClr val="bg1">
                    <a:lumMod val="65000"/>
                  </a:schemeClr>
                </a:solidFill>
              </a:rPr>
              <a:t>  </a:t>
            </a:r>
            <a:endParaRPr lang="el-GR" altLang="el-GR" sz="1200" dirty="0">
              <a:solidFill>
                <a:schemeClr val="bg1">
                  <a:lumMod val="65000"/>
                </a:schemeClr>
              </a:solidFill>
            </a:endParaRPr>
          </a:p>
          <a:p>
            <a:pPr eaLnBrk="1" hangingPunct="1">
              <a:spcBef>
                <a:spcPct val="0"/>
              </a:spcBef>
              <a:buNone/>
              <a:defRPr/>
            </a:pPr>
            <a:r>
              <a:rPr lang="el-GR" altLang="el-GR" sz="1200" dirty="0">
                <a:solidFill>
                  <a:srgbClr val="5F5F5F"/>
                </a:solidFill>
              </a:rPr>
              <a:t> </a:t>
            </a:r>
            <a:r>
              <a:rPr lang="el-GR" altLang="el-GR" sz="1200" b="1" dirty="0">
                <a:solidFill>
                  <a:srgbClr val="5F5F5F"/>
                </a:solidFill>
              </a:rPr>
              <a:t>Σύνολο ερωτηθέντων (Ν=2000)</a:t>
            </a:r>
          </a:p>
          <a:p>
            <a:pPr lvl="0" eaLnBrk="1" hangingPunct="1">
              <a:spcBef>
                <a:spcPct val="0"/>
              </a:spcBef>
              <a:buNone/>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03104D79-D122-D0A5-A7B2-5E87C12AD5B1}"/>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2" name="Chart 1">
            <a:extLst>
              <a:ext uri="{FF2B5EF4-FFF2-40B4-BE49-F238E27FC236}">
                <a16:creationId xmlns:a16="http://schemas.microsoft.com/office/drawing/2014/main" id="{9230759D-E380-1CF6-A774-219335A3786B}"/>
              </a:ext>
            </a:extLst>
          </p:cNvPr>
          <p:cNvGraphicFramePr/>
          <p:nvPr>
            <p:extLst>
              <p:ext uri="{D42A27DB-BD31-4B8C-83A1-F6EECF244321}">
                <p14:modId xmlns:p14="http://schemas.microsoft.com/office/powerpoint/2010/main" val="3725246218"/>
              </p:ext>
            </p:extLst>
          </p:nvPr>
        </p:nvGraphicFramePr>
        <p:xfrm>
          <a:off x="1127865" y="548680"/>
          <a:ext cx="8638712" cy="329015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a:extLst>
              <a:ext uri="{FF2B5EF4-FFF2-40B4-BE49-F238E27FC236}">
                <a16:creationId xmlns:a16="http://schemas.microsoft.com/office/drawing/2014/main" id="{AE7767F2-E4E9-1744-1D28-C1CBAFE2E37F}"/>
              </a:ext>
            </a:extLst>
          </p:cNvPr>
          <p:cNvSpPr>
            <a:spLocks noChangeArrowheads="1"/>
          </p:cNvSpPr>
          <p:nvPr/>
        </p:nvSpPr>
        <p:spPr bwMode="auto">
          <a:xfrm>
            <a:off x="5418021" y="2135594"/>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eaLnBrk="1" latinLnBrk="0" hangingPunct="1">
              <a:lnSpc>
                <a:spcPct val="100000"/>
              </a:lnSpc>
              <a:spcBef>
                <a:spcPct val="0"/>
              </a:spcBef>
              <a:buClrTx/>
              <a:buSzTx/>
              <a:buFontTx/>
              <a:buNone/>
              <a:tabLst/>
              <a:defRPr/>
            </a:pPr>
            <a:r>
              <a:rPr lang="en-US" altLang="en-US" sz="2000" b="1" dirty="0">
                <a:solidFill>
                  <a:srgbClr val="FFFFFF"/>
                </a:solidFill>
                <a:cs typeface="Calibri" panose="020F0502020204030204" pitchFamily="34" charset="0"/>
              </a:rPr>
              <a:t>25,1</a:t>
            </a:r>
            <a:r>
              <a:rPr lang="el-GR" altLang="en-US" sz="2000" b="1" dirty="0">
                <a:solidFill>
                  <a:srgbClr val="FFFFFF"/>
                </a:solidFill>
                <a:cs typeface="Calibri" panose="020F0502020204030204" pitchFamily="34" charset="0"/>
              </a:rPr>
              <a:t>%</a:t>
            </a:r>
          </a:p>
        </p:txBody>
      </p:sp>
      <p:sp>
        <p:nvSpPr>
          <p:cNvPr id="6" name="Rectangle 12">
            <a:extLst>
              <a:ext uri="{FF2B5EF4-FFF2-40B4-BE49-F238E27FC236}">
                <a16:creationId xmlns:a16="http://schemas.microsoft.com/office/drawing/2014/main" id="{817DCE56-0703-3631-C5FB-44572DA560A1}"/>
              </a:ext>
            </a:extLst>
          </p:cNvPr>
          <p:cNvSpPr>
            <a:spLocks noChangeArrowheads="1"/>
          </p:cNvSpPr>
          <p:nvPr/>
        </p:nvSpPr>
        <p:spPr bwMode="auto">
          <a:xfrm>
            <a:off x="6230284" y="978686"/>
            <a:ext cx="1080120" cy="376583"/>
          </a:xfrm>
          <a:prstGeom prst="rect">
            <a:avLst/>
          </a:prstGeom>
          <a:solidFill>
            <a:schemeClr val="accent2"/>
          </a:solidFill>
          <a:ln>
            <a:noFill/>
          </a:ln>
          <a:effectLst/>
        </p:spPr>
        <p:txBody>
          <a:bodyPr wrap="none" anchor="ctr"/>
          <a:lstStyle/>
          <a:p>
            <a:pPr algn="ctr" eaLnBrk="1" hangingPunct="1"/>
            <a:r>
              <a:rPr lang="el-GR" altLang="en-US" b="1" dirty="0">
                <a:solidFill>
                  <a:srgbClr val="FFFFFF"/>
                </a:solidFill>
                <a:cs typeface="Calibri" panose="020F0502020204030204" pitchFamily="34" charset="0"/>
              </a:rPr>
              <a:t>40,4%</a:t>
            </a:r>
          </a:p>
        </p:txBody>
      </p:sp>
      <p:graphicFrame>
        <p:nvGraphicFramePr>
          <p:cNvPr id="7" name="Table 6">
            <a:extLst>
              <a:ext uri="{FF2B5EF4-FFF2-40B4-BE49-F238E27FC236}">
                <a16:creationId xmlns:a16="http://schemas.microsoft.com/office/drawing/2014/main" id="{CA17341A-5C0B-5EA0-2779-D71D6CE320B7}"/>
              </a:ext>
            </a:extLst>
          </p:cNvPr>
          <p:cNvGraphicFramePr>
            <a:graphicFrameLocks noGrp="1"/>
          </p:cNvGraphicFramePr>
          <p:nvPr>
            <p:extLst>
              <p:ext uri="{D42A27DB-BD31-4B8C-83A1-F6EECF244321}">
                <p14:modId xmlns:p14="http://schemas.microsoft.com/office/powerpoint/2010/main" val="4085114687"/>
              </p:ext>
            </p:extLst>
          </p:nvPr>
        </p:nvGraphicFramePr>
        <p:xfrm>
          <a:off x="162340" y="4165620"/>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Πολύ/Αρκετά Θετική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40,4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Όχι και τόσο/Καθόλου θετική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34,5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55,3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
        <p:nvSpPr>
          <p:cNvPr id="14" name="AutoShape 4">
            <a:extLst>
              <a:ext uri="{FF2B5EF4-FFF2-40B4-BE49-F238E27FC236}">
                <a16:creationId xmlns:a16="http://schemas.microsoft.com/office/drawing/2014/main" id="{6C7D00B2-2FAF-09DA-623B-2173E6D3A5FB}"/>
              </a:ext>
            </a:extLst>
          </p:cNvPr>
          <p:cNvSpPr>
            <a:spLocks/>
          </p:cNvSpPr>
          <p:nvPr/>
        </p:nvSpPr>
        <p:spPr bwMode="auto">
          <a:xfrm>
            <a:off x="6041863" y="689716"/>
            <a:ext cx="81739" cy="904650"/>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7" name="AutoShape 4">
            <a:extLst>
              <a:ext uri="{FF2B5EF4-FFF2-40B4-BE49-F238E27FC236}">
                <a16:creationId xmlns:a16="http://schemas.microsoft.com/office/drawing/2014/main" id="{6C7D00B2-2FAF-09DA-623B-2173E6D3A5FB}"/>
              </a:ext>
            </a:extLst>
          </p:cNvPr>
          <p:cNvSpPr>
            <a:spLocks/>
          </p:cNvSpPr>
          <p:nvPr/>
        </p:nvSpPr>
        <p:spPr bwMode="auto">
          <a:xfrm>
            <a:off x="5209104" y="1782273"/>
            <a:ext cx="81739" cy="904650"/>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16" name="Rectangle 11">
            <a:extLst>
              <a:ext uri="{FF2B5EF4-FFF2-40B4-BE49-F238E27FC236}">
                <a16:creationId xmlns:a16="http://schemas.microsoft.com/office/drawing/2014/main" id="{AE7767F2-E4E9-1744-1D28-C1CBAFE2E37F}"/>
              </a:ext>
            </a:extLst>
          </p:cNvPr>
          <p:cNvSpPr>
            <a:spLocks noChangeArrowheads="1"/>
          </p:cNvSpPr>
          <p:nvPr/>
        </p:nvSpPr>
        <p:spPr bwMode="auto">
          <a:xfrm>
            <a:off x="5825210" y="3019132"/>
            <a:ext cx="1092455" cy="414373"/>
          </a:xfrm>
          <a:prstGeom prst="rect">
            <a:avLst/>
          </a:prstGeom>
          <a:solidFill>
            <a:schemeClr val="bg1">
              <a:lumMod val="65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eaLnBrk="1" latinLnBrk="0" hangingPunct="1">
              <a:lnSpc>
                <a:spcPct val="100000"/>
              </a:lnSpc>
              <a:spcBef>
                <a:spcPct val="0"/>
              </a:spcBef>
              <a:buClrTx/>
              <a:buSzTx/>
              <a:buFontTx/>
              <a:buNone/>
              <a:tabLst/>
              <a:defRPr/>
            </a:pPr>
            <a:r>
              <a:rPr lang="el-GR" altLang="en-US" sz="2000" b="1" dirty="0">
                <a:solidFill>
                  <a:srgbClr val="FFFFFF"/>
                </a:solidFill>
                <a:cs typeface="Calibri" panose="020F0502020204030204" pitchFamily="34" charset="0"/>
              </a:rPr>
              <a:t>34,5%</a:t>
            </a:r>
          </a:p>
        </p:txBody>
      </p:sp>
      <p:sp>
        <p:nvSpPr>
          <p:cNvPr id="18" name="AutoShape 4">
            <a:extLst>
              <a:ext uri="{FF2B5EF4-FFF2-40B4-BE49-F238E27FC236}">
                <a16:creationId xmlns:a16="http://schemas.microsoft.com/office/drawing/2014/main" id="{6C7D00B2-2FAF-09DA-623B-2173E6D3A5FB}"/>
              </a:ext>
            </a:extLst>
          </p:cNvPr>
          <p:cNvSpPr>
            <a:spLocks/>
          </p:cNvSpPr>
          <p:nvPr/>
        </p:nvSpPr>
        <p:spPr bwMode="auto">
          <a:xfrm>
            <a:off x="5663952" y="2738257"/>
            <a:ext cx="81739" cy="904650"/>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Tree>
    <p:extLst>
      <p:ext uri="{BB962C8B-B14F-4D97-AF65-F5344CB8AC3E}">
        <p14:creationId xmlns:p14="http://schemas.microsoft.com/office/powerpoint/2010/main" val="109589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113803" y="2477881"/>
            <a:ext cx="6780321"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Θ. ΘΕΜΑΤΑ ΥΠΟΥΡΓΕΙΟΥ ΑΝΑΠΤΥΞΗΣ </a:t>
            </a:r>
          </a:p>
          <a:p>
            <a:pPr lvl="0" eaLnBrk="1" hangingPunct="1">
              <a:spcBef>
                <a:spcPct val="0"/>
              </a:spcBef>
              <a:buNone/>
              <a:defRPr/>
            </a:pPr>
            <a:r>
              <a:rPr lang="en-US" altLang="el-GR" sz="1600" b="1" dirty="0">
                <a:solidFill>
                  <a:srgbClr val="FFFF00"/>
                </a:solidFill>
              </a:rPr>
              <a:t>I</a:t>
            </a:r>
            <a:r>
              <a:rPr lang="el-GR" altLang="el-GR" sz="1600" b="1" dirty="0">
                <a:solidFill>
                  <a:srgbClr val="FFFF00"/>
                </a:solidFill>
              </a:rPr>
              <a:t>. </a:t>
            </a:r>
            <a:r>
              <a:rPr lang="el-GR" altLang="el-GR" sz="1400" b="1" dirty="0"/>
              <a:t>Επιστροφή Επιδοτήσεων από μη πραγματοποιηθείσες  επενδύσεις</a:t>
            </a:r>
            <a:endParaRPr lang="en-US" altLang="el-GR" sz="1400" b="1" dirty="0"/>
          </a:p>
          <a:p>
            <a:pPr lvl="0" eaLnBrk="1" hangingPunct="1">
              <a:spcBef>
                <a:spcPct val="0"/>
              </a:spcBef>
              <a:buNone/>
              <a:defRPr/>
            </a:pPr>
            <a:r>
              <a:rPr lang="en-US" altLang="el-GR" sz="1600" b="1" dirty="0">
                <a:solidFill>
                  <a:srgbClr val="FFFF00"/>
                </a:solidFill>
              </a:rPr>
              <a:t>I</a:t>
            </a:r>
            <a:r>
              <a:rPr lang="el-GR" altLang="el-GR" sz="1600" b="1" dirty="0">
                <a:solidFill>
                  <a:srgbClr val="FFFF00"/>
                </a:solidFill>
              </a:rPr>
              <a:t>Ι. </a:t>
            </a:r>
            <a:r>
              <a:rPr lang="el-GR" altLang="el-GR" sz="1400" b="1" dirty="0"/>
              <a:t>Αξιολόγηση της πρωτοβουλίας του Υπουργείου Ανάπτυξης για την Δημιουργία </a:t>
            </a:r>
          </a:p>
          <a:p>
            <a:pPr lvl="0" eaLnBrk="1" hangingPunct="1">
              <a:spcBef>
                <a:spcPct val="0"/>
              </a:spcBef>
              <a:buNone/>
              <a:defRPr/>
            </a:pPr>
            <a:r>
              <a:rPr lang="el-GR" altLang="el-GR" sz="1400" b="1" dirty="0"/>
              <a:t>Αρχής Προστασίας Καταναλωτή και Ελέγχου της Αγοράς</a:t>
            </a:r>
            <a:endParaRPr lang="en-US" altLang="el-GR" sz="1400" b="1" dirty="0"/>
          </a:p>
          <a:p>
            <a:pPr eaLnBrk="1" hangingPunct="1">
              <a:spcBef>
                <a:spcPct val="0"/>
              </a:spcBef>
              <a:buNone/>
              <a:defRPr/>
            </a:pPr>
            <a:r>
              <a:rPr lang="en-US" altLang="el-GR" sz="1600" b="1" dirty="0">
                <a:solidFill>
                  <a:srgbClr val="FFFF00"/>
                </a:solidFill>
              </a:rPr>
              <a:t>I</a:t>
            </a:r>
            <a:r>
              <a:rPr lang="el-GR" altLang="el-GR" sz="1600" b="1" dirty="0">
                <a:solidFill>
                  <a:srgbClr val="FFFF00"/>
                </a:solidFill>
              </a:rPr>
              <a:t>ΙΙ. </a:t>
            </a:r>
            <a:r>
              <a:rPr lang="el-GR" altLang="el-GR" sz="1400" b="1" dirty="0"/>
              <a:t>Αξιολόγηση της πρωτοβουλίας του Υπουργείου Ανάπτυξης για επέκταση του </a:t>
            </a:r>
          </a:p>
          <a:p>
            <a:pPr eaLnBrk="1" hangingPunct="1">
              <a:spcBef>
                <a:spcPct val="0"/>
              </a:spcBef>
              <a:buNone/>
              <a:defRPr/>
            </a:pPr>
            <a:r>
              <a:rPr lang="el-GR" altLang="el-GR" sz="1400" b="1" dirty="0"/>
              <a:t>πλαφόν 3% στην αύξηση ενοικίων των εμπορικών μισθώσεων για ένα ακόμη έτος. </a:t>
            </a:r>
            <a:endParaRPr lang="en-US" altLang="el-GR" sz="1400" b="1" dirty="0"/>
          </a:p>
          <a:p>
            <a:pPr lvl="0" eaLnBrk="1" hangingPunct="1">
              <a:spcBef>
                <a:spcPct val="0"/>
              </a:spcBef>
              <a:buNone/>
              <a:defRPr/>
            </a:pPr>
            <a:r>
              <a:rPr lang="en-US" altLang="el-GR" sz="1600" b="1" dirty="0">
                <a:solidFill>
                  <a:srgbClr val="FFFF00"/>
                </a:solidFill>
              </a:rPr>
              <a:t>IV</a:t>
            </a:r>
            <a:r>
              <a:rPr lang="el-GR" altLang="el-GR" sz="1600" b="1" dirty="0">
                <a:solidFill>
                  <a:srgbClr val="FFFF00"/>
                </a:solidFill>
              </a:rPr>
              <a:t>. </a:t>
            </a:r>
            <a:r>
              <a:rPr lang="el-GR" altLang="el-GR" sz="1400" b="1" dirty="0"/>
              <a:t>Αξιολόγηση των συμφωνιών του Υπουργείου Ανάπτυξης για την ενίσχυση της</a:t>
            </a:r>
          </a:p>
          <a:p>
            <a:pPr lvl="0" eaLnBrk="1" hangingPunct="1">
              <a:spcBef>
                <a:spcPct val="0"/>
              </a:spcBef>
              <a:buNone/>
              <a:defRPr/>
            </a:pPr>
            <a:r>
              <a:rPr lang="el-GR" altLang="el-GR" sz="1400" b="1" dirty="0"/>
              <a:t> συνεργασίας Ελλάδας ΗΠΑ στην ναυπηγοεπισκευαστική βιομηχανία και ανάπτυξη </a:t>
            </a:r>
          </a:p>
          <a:p>
            <a:pPr lvl="0" eaLnBrk="1" hangingPunct="1">
              <a:spcBef>
                <a:spcPct val="0"/>
              </a:spcBef>
              <a:buNone/>
              <a:defRPr/>
            </a:pPr>
            <a:r>
              <a:rPr lang="el-GR" altLang="el-GR" sz="1400" b="1" dirty="0"/>
              <a:t>νέου λιμανιού στην Ελευσίνα </a:t>
            </a:r>
            <a:endParaRPr lang="en-US" altLang="el-GR" sz="1400" b="1" dirty="0"/>
          </a:p>
        </p:txBody>
      </p:sp>
      <p:pic>
        <p:nvPicPr>
          <p:cNvPr id="6" name="Picture 5">
            <a:extLst>
              <a:ext uri="{FF2B5EF4-FFF2-40B4-BE49-F238E27FC236}">
                <a16:creationId xmlns:a16="http://schemas.microsoft.com/office/drawing/2014/main" id="{88F5A7EB-D1CA-A3C3-812D-B1F99C9CC703}"/>
              </a:ext>
            </a:extLst>
          </p:cNvPr>
          <p:cNvPicPr>
            <a:picLocks noChangeAspect="1"/>
          </p:cNvPicPr>
          <p:nvPr/>
        </p:nvPicPr>
        <p:blipFill>
          <a:blip r:embed="rId2"/>
          <a:srcRect l="17783" r="36082"/>
          <a:stretch>
            <a:fillRect/>
          </a:stretch>
        </p:blipFill>
        <p:spPr>
          <a:xfrm>
            <a:off x="7098739" y="0"/>
            <a:ext cx="5101148" cy="6846320"/>
          </a:xfrm>
          <a:prstGeom prst="rect">
            <a:avLst/>
          </a:prstGeom>
        </p:spPr>
      </p:pic>
    </p:spTree>
    <p:extLst>
      <p:ext uri="{BB962C8B-B14F-4D97-AF65-F5344CB8AC3E}">
        <p14:creationId xmlns:p14="http://schemas.microsoft.com/office/powerpoint/2010/main" val="374097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16D5-7A2E-2D38-C811-40C2B63C30DF}"/>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03151FDA-3291-663D-2067-988AE62E49EB}"/>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24</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8A17B5A7-08A9-21A6-BAF4-40CBF687FD31}"/>
              </a:ext>
            </a:extLst>
          </p:cNvPr>
          <p:cNvSpPr txBox="1">
            <a:spLocks noChangeArrowheads="1"/>
          </p:cNvSpPr>
          <p:nvPr/>
        </p:nvSpPr>
        <p:spPr bwMode="auto">
          <a:xfrm>
            <a:off x="0" y="4860"/>
            <a:ext cx="12192000" cy="1107996"/>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Επιστροφή Επιδοτήσεων</a:t>
            </a:r>
            <a:r>
              <a:rPr lang="el-GR" altLang="el-GR" sz="1600" b="1" dirty="0">
                <a:solidFill>
                  <a:srgbClr val="000000"/>
                </a:solidFill>
              </a:rPr>
              <a:t> από μη πραγματοποιηθείσες  επενδύσεις</a:t>
            </a:r>
            <a:endParaRPr kumimoji="0" lang="en-US" altLang="el-G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Πως αξιολογείτε ότι το Υπουργείο Ανάπτυξης εισπράττει / παίρνει πίσω 90 εκατομμύρια ευρώ από επιδοτήσεις σε δικαιούχους που ενώ πήραν τα χρήματα αυτά για Επενδύσεις τελικά δεν τις έκαναν;</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F0F8DF4D-DC52-95D5-4B04-8DE9728B82FB}"/>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8A831B3B-E8A1-45F5-3BAB-769F043F18A8}"/>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24B6245-BEDB-0A4B-6723-9160ACF3C552}"/>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03104D79-D122-D0A5-A7B2-5E87C12AD5B1}"/>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2" name="Chart 1">
            <a:extLst>
              <a:ext uri="{FF2B5EF4-FFF2-40B4-BE49-F238E27FC236}">
                <a16:creationId xmlns:a16="http://schemas.microsoft.com/office/drawing/2014/main" id="{9230759D-E380-1CF6-A774-219335A3786B}"/>
              </a:ext>
            </a:extLst>
          </p:cNvPr>
          <p:cNvGraphicFramePr/>
          <p:nvPr>
            <p:extLst>
              <p:ext uri="{D42A27DB-BD31-4B8C-83A1-F6EECF244321}">
                <p14:modId xmlns:p14="http://schemas.microsoft.com/office/powerpoint/2010/main" val="1133797952"/>
              </p:ext>
            </p:extLst>
          </p:nvPr>
        </p:nvGraphicFramePr>
        <p:xfrm>
          <a:off x="1127865" y="413326"/>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4">
            <a:extLst>
              <a:ext uri="{FF2B5EF4-FFF2-40B4-BE49-F238E27FC236}">
                <a16:creationId xmlns:a16="http://schemas.microsoft.com/office/drawing/2014/main" id="{635A79DE-4770-021D-D1C8-8D8530AE253B}"/>
              </a:ext>
            </a:extLst>
          </p:cNvPr>
          <p:cNvSpPr>
            <a:spLocks/>
          </p:cNvSpPr>
          <p:nvPr/>
        </p:nvSpPr>
        <p:spPr bwMode="auto">
          <a:xfrm>
            <a:off x="6672064" y="873659"/>
            <a:ext cx="153747" cy="1140616"/>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4" name="AutoShape 6">
            <a:extLst>
              <a:ext uri="{FF2B5EF4-FFF2-40B4-BE49-F238E27FC236}">
                <a16:creationId xmlns:a16="http://schemas.microsoft.com/office/drawing/2014/main" id="{6FFBE3AA-2BB5-C843-E465-ECF75B6041ED}"/>
              </a:ext>
            </a:extLst>
          </p:cNvPr>
          <p:cNvSpPr>
            <a:spLocks/>
          </p:cNvSpPr>
          <p:nvPr/>
        </p:nvSpPr>
        <p:spPr bwMode="auto">
          <a:xfrm>
            <a:off x="5289624" y="2192839"/>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 name="Rectangle 11">
            <a:extLst>
              <a:ext uri="{FF2B5EF4-FFF2-40B4-BE49-F238E27FC236}">
                <a16:creationId xmlns:a16="http://schemas.microsoft.com/office/drawing/2014/main" id="{AE7767F2-E4E9-1744-1D28-C1CBAFE2E37F}"/>
              </a:ext>
            </a:extLst>
          </p:cNvPr>
          <p:cNvSpPr>
            <a:spLocks noChangeArrowheads="1"/>
          </p:cNvSpPr>
          <p:nvPr/>
        </p:nvSpPr>
        <p:spPr bwMode="auto">
          <a:xfrm>
            <a:off x="5447221" y="2473248"/>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29,8%</a:t>
            </a:r>
          </a:p>
        </p:txBody>
      </p:sp>
      <p:sp>
        <p:nvSpPr>
          <p:cNvPr id="6" name="Rectangle 12">
            <a:extLst>
              <a:ext uri="{FF2B5EF4-FFF2-40B4-BE49-F238E27FC236}">
                <a16:creationId xmlns:a16="http://schemas.microsoft.com/office/drawing/2014/main" id="{817DCE56-0703-3631-C5FB-44572DA560A1}"/>
              </a:ext>
            </a:extLst>
          </p:cNvPr>
          <p:cNvSpPr>
            <a:spLocks noChangeArrowheads="1"/>
          </p:cNvSpPr>
          <p:nvPr/>
        </p:nvSpPr>
        <p:spPr bwMode="auto">
          <a:xfrm>
            <a:off x="6958402" y="1276264"/>
            <a:ext cx="1080120" cy="376583"/>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58,7%</a:t>
            </a:r>
          </a:p>
        </p:txBody>
      </p:sp>
      <p:graphicFrame>
        <p:nvGraphicFramePr>
          <p:cNvPr id="14" name="Table 13">
            <a:extLst>
              <a:ext uri="{FF2B5EF4-FFF2-40B4-BE49-F238E27FC236}">
                <a16:creationId xmlns:a16="http://schemas.microsoft.com/office/drawing/2014/main" id="{6A3AB73B-1999-67B3-EA5F-590D0BDB566A}"/>
              </a:ext>
            </a:extLst>
          </p:cNvPr>
          <p:cNvGraphicFramePr>
            <a:graphicFrameLocks noGrp="1"/>
          </p:cNvGraphicFramePr>
          <p:nvPr>
            <p:extLst>
              <p:ext uri="{D42A27DB-BD31-4B8C-83A1-F6EECF244321}">
                <p14:modId xmlns:p14="http://schemas.microsoft.com/office/powerpoint/2010/main" val="2802754176"/>
              </p:ext>
            </p:extLst>
          </p:nvPr>
        </p:nvGraphicFramePr>
        <p:xfrm>
          <a:off x="162340" y="4165620"/>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58,7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76,5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181077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4B99B-3B87-0D59-06A8-53D01D900A08}"/>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35F8BE42-31A3-4A9C-E4D5-71AF01D118B4}"/>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25</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5C6DA7A5-C7B3-34DF-4BA0-98E4A8A61D1B}"/>
              </a:ext>
            </a:extLst>
          </p:cNvPr>
          <p:cNvSpPr txBox="1">
            <a:spLocks noChangeArrowheads="1"/>
          </p:cNvSpPr>
          <p:nvPr/>
        </p:nvSpPr>
        <p:spPr bwMode="auto">
          <a:xfrm>
            <a:off x="0" y="4860"/>
            <a:ext cx="12192000" cy="1107996"/>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lang="el-GR" altLang="el-GR" sz="1800" b="1" dirty="0">
                <a:solidFill>
                  <a:srgbClr val="990000"/>
                </a:solidFill>
              </a:rPr>
              <a:t>Ι</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l-GR" altLang="el-GR" sz="1600" b="1" dirty="0">
                <a:solidFill>
                  <a:srgbClr val="000000"/>
                </a:solidFill>
              </a:rPr>
              <a:t>Αξιολόγηση της πρωτοβουλίας του Υπουργείου Ανάπτυξης για την Δημιουργία Αρχής Προστασίας Καταναλωτή και Ελέγχου της Αγοράς</a:t>
            </a:r>
            <a:endParaRPr lang="en-US" altLang="el-GR" sz="1600" b="1" dirty="0">
              <a:solidFill>
                <a:srgbClr val="000000"/>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Πως αξιολογείτε την Δημιουργία Αρχής Προστασίας του Καταναλωτή και Ελέγχου της Αγοράς από το Υπουργείο</a:t>
            </a:r>
            <a:r>
              <a:rPr kumimoji="0" lang="el-GR" altLang="el-GR" sz="1200" b="0" i="0" u="none" strike="noStrike" kern="1200" cap="none" spc="0" normalizeH="0" noProof="0" dirty="0">
                <a:ln>
                  <a:noFill/>
                </a:ln>
                <a:solidFill>
                  <a:srgbClr val="5F5F5F"/>
                </a:solidFill>
                <a:effectLst/>
                <a:uLnTx/>
                <a:uFillTx/>
                <a:latin typeface="Calibri" panose="020F0502020204030204" pitchFamily="34" charset="0"/>
                <a:ea typeface="+mn-ea"/>
                <a:cs typeface="+mn-cs"/>
              </a:rPr>
              <a:t> Ανάπτυξης </a:t>
            </a: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με στόχο να μεταφερθούν σε αυτήν το σύνολο των ελεγκτικών μηχανισμών της αγοράς;</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A6563C9D-088E-FAEC-3CD3-BA867F2F0B14}"/>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948F8F33-8BB9-D7E4-8F00-F9CA8AE7B713}"/>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6BDD8AB1-34DE-38D4-6096-CA7CA5AB87A6}"/>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7479DB3F-4B8A-6AC8-ADE3-5D062E50E8D6}"/>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2" name="Chart 1">
            <a:extLst>
              <a:ext uri="{FF2B5EF4-FFF2-40B4-BE49-F238E27FC236}">
                <a16:creationId xmlns:a16="http://schemas.microsoft.com/office/drawing/2014/main" id="{B8C18345-ADFF-84C7-C74C-3AAA1C1D54D0}"/>
              </a:ext>
            </a:extLst>
          </p:cNvPr>
          <p:cNvGraphicFramePr/>
          <p:nvPr>
            <p:extLst>
              <p:ext uri="{D42A27DB-BD31-4B8C-83A1-F6EECF244321}">
                <p14:modId xmlns:p14="http://schemas.microsoft.com/office/powerpoint/2010/main" val="795806522"/>
              </p:ext>
            </p:extLst>
          </p:nvPr>
        </p:nvGraphicFramePr>
        <p:xfrm>
          <a:off x="1127865" y="413326"/>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4">
            <a:extLst>
              <a:ext uri="{FF2B5EF4-FFF2-40B4-BE49-F238E27FC236}">
                <a16:creationId xmlns:a16="http://schemas.microsoft.com/office/drawing/2014/main" id="{32A6ADF3-11F1-A2E9-3EBF-BB3E930330A7}"/>
              </a:ext>
            </a:extLst>
          </p:cNvPr>
          <p:cNvSpPr>
            <a:spLocks/>
          </p:cNvSpPr>
          <p:nvPr/>
        </p:nvSpPr>
        <p:spPr bwMode="auto">
          <a:xfrm>
            <a:off x="6795415" y="873659"/>
            <a:ext cx="51202" cy="1115181"/>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4" name="AutoShape 6">
            <a:extLst>
              <a:ext uri="{FF2B5EF4-FFF2-40B4-BE49-F238E27FC236}">
                <a16:creationId xmlns:a16="http://schemas.microsoft.com/office/drawing/2014/main" id="{07420E68-7922-63F3-081E-9F7DADFCA047}"/>
              </a:ext>
            </a:extLst>
          </p:cNvPr>
          <p:cNvSpPr>
            <a:spLocks/>
          </p:cNvSpPr>
          <p:nvPr/>
        </p:nvSpPr>
        <p:spPr bwMode="auto">
          <a:xfrm>
            <a:off x="5519936" y="2215676"/>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5" name="Rectangle 11">
            <a:extLst>
              <a:ext uri="{FF2B5EF4-FFF2-40B4-BE49-F238E27FC236}">
                <a16:creationId xmlns:a16="http://schemas.microsoft.com/office/drawing/2014/main" id="{622374F8-058B-92F0-8137-2C7C16122808}"/>
              </a:ext>
            </a:extLst>
          </p:cNvPr>
          <p:cNvSpPr>
            <a:spLocks noChangeArrowheads="1"/>
          </p:cNvSpPr>
          <p:nvPr/>
        </p:nvSpPr>
        <p:spPr bwMode="auto">
          <a:xfrm>
            <a:off x="5754161" y="2472239"/>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30,7%</a:t>
            </a:r>
          </a:p>
        </p:txBody>
      </p:sp>
      <p:sp>
        <p:nvSpPr>
          <p:cNvPr id="6" name="Rectangle 12">
            <a:extLst>
              <a:ext uri="{FF2B5EF4-FFF2-40B4-BE49-F238E27FC236}">
                <a16:creationId xmlns:a16="http://schemas.microsoft.com/office/drawing/2014/main" id="{CF15ADB4-FEB4-38F5-E063-E290C300A4F1}"/>
              </a:ext>
            </a:extLst>
          </p:cNvPr>
          <p:cNvSpPr>
            <a:spLocks noChangeArrowheads="1"/>
          </p:cNvSpPr>
          <p:nvPr/>
        </p:nvSpPr>
        <p:spPr bwMode="auto">
          <a:xfrm>
            <a:off x="7104112" y="1340088"/>
            <a:ext cx="1080120" cy="376583"/>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53,5%</a:t>
            </a:r>
          </a:p>
        </p:txBody>
      </p:sp>
      <p:graphicFrame>
        <p:nvGraphicFramePr>
          <p:cNvPr id="14" name="Table 13">
            <a:extLst>
              <a:ext uri="{FF2B5EF4-FFF2-40B4-BE49-F238E27FC236}">
                <a16:creationId xmlns:a16="http://schemas.microsoft.com/office/drawing/2014/main" id="{50A84A48-2DD9-CF7E-D7E1-30931AC12DCB}"/>
              </a:ext>
            </a:extLst>
          </p:cNvPr>
          <p:cNvGraphicFramePr>
            <a:graphicFrameLocks noGrp="1"/>
          </p:cNvGraphicFramePr>
          <p:nvPr>
            <p:extLst>
              <p:ext uri="{D42A27DB-BD31-4B8C-83A1-F6EECF244321}">
                <p14:modId xmlns:p14="http://schemas.microsoft.com/office/powerpoint/2010/main" val="2163858745"/>
              </p:ext>
            </p:extLst>
          </p:nvPr>
        </p:nvGraphicFramePr>
        <p:xfrm>
          <a:off x="162340" y="4165620"/>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53,5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83,6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42,4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365645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3237-0AD3-0AB6-0311-9E4FBC1526A7}"/>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E46BAFC2-C5A9-65CD-F9E7-D79A1A2ACC65}"/>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26</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9956D704-40BB-63E0-B7D6-3402D66F4B74}"/>
              </a:ext>
            </a:extLst>
          </p:cNvPr>
          <p:cNvSpPr txBox="1">
            <a:spLocks noChangeArrowheads="1"/>
          </p:cNvSpPr>
          <p:nvPr/>
        </p:nvSpPr>
        <p:spPr bwMode="auto">
          <a:xfrm>
            <a:off x="0" y="4860"/>
            <a:ext cx="12192000" cy="1169551"/>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l-GR" altLang="el-GR" sz="1600" b="1" dirty="0">
                <a:solidFill>
                  <a:srgbClr val="000000"/>
                </a:solidFill>
              </a:rPr>
              <a:t>Αξιολόγηση της πρωτοβουλίας του Υπουργείου Ανάπτυξης για επέκταση του πλαφόν 3% στην αύξηση ενοικίων των εμπορικών </a:t>
            </a:r>
          </a:p>
          <a:p>
            <a:pPr lvl="0" eaLnBrk="1" hangingPunct="1">
              <a:spcBef>
                <a:spcPct val="0"/>
              </a:spcBef>
              <a:buNone/>
              <a:defRPr/>
            </a:pPr>
            <a:r>
              <a:rPr lang="el-GR" altLang="el-GR" sz="1600" b="1" dirty="0">
                <a:solidFill>
                  <a:srgbClr val="000000"/>
                </a:solidFill>
              </a:rPr>
              <a:t>μισθώσεων για ένα ακόμη έτος. </a:t>
            </a:r>
            <a:endParaRPr lang="en-US" altLang="el-GR" sz="1600" b="1" dirty="0">
              <a:solidFill>
                <a:srgbClr val="000000"/>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Πως αξιολογείτε την απόφαση του Υπουργείου Ανάπτυξης να επεκτείνει, για ένα ακόμα χρόνο το πλαφόν αυξήσεων 3% στα ενοίκια εμπορικών ακινήτων</a:t>
            </a:r>
            <a:r>
              <a:rPr kumimoji="0" lang="en-US"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t>
            </a:r>
            <a:endPar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760B97F2-2E37-B5EC-5C31-902BD5A09A49}"/>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47D5FA27-CA7B-99DE-DA9B-6E6721DAF406}"/>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F8C3DE0C-96A4-3C3C-AD02-511DF20F27DE}"/>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FB030ADA-B98F-3796-B2AC-2681526FACEB}"/>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2" name="Chart 1">
            <a:extLst>
              <a:ext uri="{FF2B5EF4-FFF2-40B4-BE49-F238E27FC236}">
                <a16:creationId xmlns:a16="http://schemas.microsoft.com/office/drawing/2014/main" id="{749EA189-CD5F-091B-50F3-9964EA1525D3}"/>
              </a:ext>
            </a:extLst>
          </p:cNvPr>
          <p:cNvGraphicFramePr/>
          <p:nvPr>
            <p:extLst>
              <p:ext uri="{D42A27DB-BD31-4B8C-83A1-F6EECF244321}">
                <p14:modId xmlns:p14="http://schemas.microsoft.com/office/powerpoint/2010/main" val="1349924295"/>
              </p:ext>
            </p:extLst>
          </p:nvPr>
        </p:nvGraphicFramePr>
        <p:xfrm>
          <a:off x="1127865" y="413326"/>
          <a:ext cx="8638712"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4">
            <a:extLst>
              <a:ext uri="{FF2B5EF4-FFF2-40B4-BE49-F238E27FC236}">
                <a16:creationId xmlns:a16="http://schemas.microsoft.com/office/drawing/2014/main" id="{1523EE18-82CA-2BC5-0C00-62FC55FC12D5}"/>
              </a:ext>
            </a:extLst>
          </p:cNvPr>
          <p:cNvSpPr>
            <a:spLocks/>
          </p:cNvSpPr>
          <p:nvPr/>
        </p:nvSpPr>
        <p:spPr bwMode="auto">
          <a:xfrm>
            <a:off x="6638647" y="873659"/>
            <a:ext cx="86296" cy="965437"/>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4" name="AutoShape 6">
            <a:extLst>
              <a:ext uri="{FF2B5EF4-FFF2-40B4-BE49-F238E27FC236}">
                <a16:creationId xmlns:a16="http://schemas.microsoft.com/office/drawing/2014/main" id="{590EEB91-AF9A-8137-BD75-305C7E6E7EDF}"/>
              </a:ext>
            </a:extLst>
          </p:cNvPr>
          <p:cNvSpPr>
            <a:spLocks/>
          </p:cNvSpPr>
          <p:nvPr/>
        </p:nvSpPr>
        <p:spPr bwMode="auto">
          <a:xfrm>
            <a:off x="6638647" y="2165885"/>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5" name="Rectangle 11">
            <a:extLst>
              <a:ext uri="{FF2B5EF4-FFF2-40B4-BE49-F238E27FC236}">
                <a16:creationId xmlns:a16="http://schemas.microsoft.com/office/drawing/2014/main" id="{332DF1CB-5AE4-DF57-FCF3-F4E07D9F0CF0}"/>
              </a:ext>
            </a:extLst>
          </p:cNvPr>
          <p:cNvSpPr>
            <a:spLocks noChangeArrowheads="1"/>
          </p:cNvSpPr>
          <p:nvPr/>
        </p:nvSpPr>
        <p:spPr bwMode="auto">
          <a:xfrm>
            <a:off x="6993124" y="2399695"/>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39,6%</a:t>
            </a:r>
          </a:p>
        </p:txBody>
      </p:sp>
      <p:sp>
        <p:nvSpPr>
          <p:cNvPr id="6" name="Rectangle 12">
            <a:extLst>
              <a:ext uri="{FF2B5EF4-FFF2-40B4-BE49-F238E27FC236}">
                <a16:creationId xmlns:a16="http://schemas.microsoft.com/office/drawing/2014/main" id="{5D2F202A-1B54-327D-F771-DC08A3ED5C3C}"/>
              </a:ext>
            </a:extLst>
          </p:cNvPr>
          <p:cNvSpPr>
            <a:spLocks noChangeArrowheads="1"/>
          </p:cNvSpPr>
          <p:nvPr/>
        </p:nvSpPr>
        <p:spPr bwMode="auto">
          <a:xfrm>
            <a:off x="6993124" y="1353320"/>
            <a:ext cx="1080120" cy="376583"/>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40,6%</a:t>
            </a:r>
          </a:p>
        </p:txBody>
      </p:sp>
      <p:graphicFrame>
        <p:nvGraphicFramePr>
          <p:cNvPr id="14" name="Table 13">
            <a:extLst>
              <a:ext uri="{FF2B5EF4-FFF2-40B4-BE49-F238E27FC236}">
                <a16:creationId xmlns:a16="http://schemas.microsoft.com/office/drawing/2014/main" id="{A623C7F6-90A1-1D35-A113-11566B822A98}"/>
              </a:ext>
            </a:extLst>
          </p:cNvPr>
          <p:cNvGraphicFramePr>
            <a:graphicFrameLocks noGrp="1"/>
          </p:cNvGraphicFramePr>
          <p:nvPr>
            <p:extLst>
              <p:ext uri="{D42A27DB-BD31-4B8C-83A1-F6EECF244321}">
                <p14:modId xmlns:p14="http://schemas.microsoft.com/office/powerpoint/2010/main" val="1634443192"/>
              </p:ext>
            </p:extLst>
          </p:nvPr>
        </p:nvGraphicFramePr>
        <p:xfrm>
          <a:off x="162340" y="4165620"/>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40,6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68,9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39,6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60,1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59,7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63,7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317986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390F-5191-17F6-DD4B-30E1A7DC77FB}"/>
            </a:ext>
          </a:extLst>
        </p:cNvPr>
        <p:cNvGrpSpPr/>
        <p:nvPr/>
      </p:nvGrpSpPr>
      <p:grpSpPr>
        <a:xfrm>
          <a:off x="0" y="0"/>
          <a:ext cx="0" cy="0"/>
          <a:chOff x="0" y="0"/>
          <a:chExt cx="0" cy="0"/>
        </a:xfrm>
      </p:grpSpPr>
      <p:sp>
        <p:nvSpPr>
          <p:cNvPr id="17412" name="Slide Number Placeholder 3">
            <a:extLst>
              <a:ext uri="{FF2B5EF4-FFF2-40B4-BE49-F238E27FC236}">
                <a16:creationId xmlns:a16="http://schemas.microsoft.com/office/drawing/2014/main" id="{A969997B-4A68-54DB-171D-DF68A45D4867}"/>
              </a:ext>
            </a:extLst>
          </p:cNvPr>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27</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a:extLst>
              <a:ext uri="{FF2B5EF4-FFF2-40B4-BE49-F238E27FC236}">
                <a16:creationId xmlns:a16="http://schemas.microsoft.com/office/drawing/2014/main" id="{4E0897F7-F0F6-0FB6-0A8C-A01088467807}"/>
              </a:ext>
            </a:extLst>
          </p:cNvPr>
          <p:cNvSpPr txBox="1">
            <a:spLocks noChangeArrowheads="1"/>
          </p:cNvSpPr>
          <p:nvPr/>
        </p:nvSpPr>
        <p:spPr bwMode="auto">
          <a:xfrm>
            <a:off x="0" y="4860"/>
            <a:ext cx="12192000" cy="1169551"/>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eaLnBrk="1" hangingPunct="1">
              <a:spcBef>
                <a:spcPct val="0"/>
              </a:spcBef>
              <a:buNone/>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IV</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l-GR" altLang="el-GR" sz="1600" b="1" dirty="0">
                <a:solidFill>
                  <a:srgbClr val="000000"/>
                </a:solidFill>
              </a:rPr>
              <a:t>Αξιολόγηση των συμφωνιών του Υπουργείου Ανάπτυξης για την ενίσχυση της συνεργασίας Ελλάδας ΗΠΑ στην ναυπηγοεπισκευαστική </a:t>
            </a:r>
          </a:p>
          <a:p>
            <a:pPr lvl="0" eaLnBrk="1" hangingPunct="1">
              <a:spcBef>
                <a:spcPct val="0"/>
              </a:spcBef>
              <a:buNone/>
              <a:defRPr/>
            </a:pPr>
            <a:r>
              <a:rPr lang="el-GR" altLang="el-GR" sz="1600" b="1" dirty="0">
                <a:solidFill>
                  <a:srgbClr val="000000"/>
                </a:solidFill>
              </a:rPr>
              <a:t>βιομηχανία και ανάπτυξη νέου λιμανιού στην Ελευσίνα </a:t>
            </a:r>
            <a:endParaRPr lang="en-US" altLang="el-GR" sz="1600" b="1" dirty="0">
              <a:solidFill>
                <a:srgbClr val="000000"/>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Πως κρίνετε τις συμφωνίες του Υπουργείου Ανάπτυξης για την ενίσχυση της συνεργασίας Ελλάδας ΗΠΑ στην ναυπηγοεπισκευαστική βιομηχανία και ανάπτυξη νέου λιμανιού στην Ελευσίνα</a:t>
            </a:r>
            <a:r>
              <a:rPr kumimoji="0" lang="en-US"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t>
            </a: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17414" name="Text Box 4">
            <a:extLst>
              <a:ext uri="{FF2B5EF4-FFF2-40B4-BE49-F238E27FC236}">
                <a16:creationId xmlns:a16="http://schemas.microsoft.com/office/drawing/2014/main" id="{1BE68863-93CE-F8A5-710F-C00AF97FF2CA}"/>
              </a:ext>
            </a:extLst>
          </p:cNvPr>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cxnSp>
        <p:nvCxnSpPr>
          <p:cNvPr id="9" name="Straight Connector 8">
            <a:extLst>
              <a:ext uri="{FF2B5EF4-FFF2-40B4-BE49-F238E27FC236}">
                <a16:creationId xmlns:a16="http://schemas.microsoft.com/office/drawing/2014/main" id="{61FA18BD-ED90-4692-7CBD-A0FD6A181863}"/>
              </a:ext>
            </a:extLst>
          </p:cNvPr>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E9961944-9C66-4784-7AC5-1C8D14073C6D}"/>
              </a:ext>
            </a:extLst>
          </p:cNvPr>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11" name="Rectangle 10">
            <a:extLst>
              <a:ext uri="{FF2B5EF4-FFF2-40B4-BE49-F238E27FC236}">
                <a16:creationId xmlns:a16="http://schemas.microsoft.com/office/drawing/2014/main" id="{46C3BBCC-9D25-93C3-837F-3A95EBC963BC}"/>
              </a:ext>
            </a:extLst>
          </p:cNvPr>
          <p:cNvSpPr/>
          <p:nvPr/>
        </p:nvSpPr>
        <p:spPr>
          <a:xfrm>
            <a:off x="4079776" y="3838831"/>
            <a:ext cx="22651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Ανάλυση με βάση το επάγγελμα</a:t>
            </a:r>
          </a:p>
        </p:txBody>
      </p:sp>
      <p:graphicFrame>
        <p:nvGraphicFramePr>
          <p:cNvPr id="2" name="Chart 1">
            <a:extLst>
              <a:ext uri="{FF2B5EF4-FFF2-40B4-BE49-F238E27FC236}">
                <a16:creationId xmlns:a16="http://schemas.microsoft.com/office/drawing/2014/main" id="{0A270D93-4179-2452-0DED-3822C43599C7}"/>
              </a:ext>
            </a:extLst>
          </p:cNvPr>
          <p:cNvGraphicFramePr/>
          <p:nvPr>
            <p:extLst>
              <p:ext uri="{D42A27DB-BD31-4B8C-83A1-F6EECF244321}">
                <p14:modId xmlns:p14="http://schemas.microsoft.com/office/powerpoint/2010/main" val="1978147450"/>
              </p:ext>
            </p:extLst>
          </p:nvPr>
        </p:nvGraphicFramePr>
        <p:xfrm>
          <a:off x="1127865" y="620690"/>
          <a:ext cx="8638712" cy="321814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4">
            <a:extLst>
              <a:ext uri="{FF2B5EF4-FFF2-40B4-BE49-F238E27FC236}">
                <a16:creationId xmlns:a16="http://schemas.microsoft.com/office/drawing/2014/main" id="{705074D0-85E4-A41F-56F1-F6B8E6109E3B}"/>
              </a:ext>
            </a:extLst>
          </p:cNvPr>
          <p:cNvSpPr>
            <a:spLocks/>
          </p:cNvSpPr>
          <p:nvPr/>
        </p:nvSpPr>
        <p:spPr bwMode="auto">
          <a:xfrm>
            <a:off x="6816080" y="854237"/>
            <a:ext cx="92674" cy="1141132"/>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4" name="AutoShape 6">
            <a:extLst>
              <a:ext uri="{FF2B5EF4-FFF2-40B4-BE49-F238E27FC236}">
                <a16:creationId xmlns:a16="http://schemas.microsoft.com/office/drawing/2014/main" id="{11492A6B-B34E-AF71-93B5-FBD318DD70BD}"/>
              </a:ext>
            </a:extLst>
          </p:cNvPr>
          <p:cNvSpPr>
            <a:spLocks/>
          </p:cNvSpPr>
          <p:nvPr/>
        </p:nvSpPr>
        <p:spPr bwMode="auto">
          <a:xfrm>
            <a:off x="5765516" y="2140990"/>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5" name="Rectangle 11">
            <a:extLst>
              <a:ext uri="{FF2B5EF4-FFF2-40B4-BE49-F238E27FC236}">
                <a16:creationId xmlns:a16="http://schemas.microsoft.com/office/drawing/2014/main" id="{4A4A4436-7B0B-8694-C09F-349C98F906B6}"/>
              </a:ext>
            </a:extLst>
          </p:cNvPr>
          <p:cNvSpPr>
            <a:spLocks noChangeArrowheads="1"/>
          </p:cNvSpPr>
          <p:nvPr/>
        </p:nvSpPr>
        <p:spPr bwMode="auto">
          <a:xfrm>
            <a:off x="5956301" y="2454371"/>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30,6%</a:t>
            </a:r>
          </a:p>
        </p:txBody>
      </p:sp>
      <p:sp>
        <p:nvSpPr>
          <p:cNvPr id="6" name="Rectangle 12">
            <a:extLst>
              <a:ext uri="{FF2B5EF4-FFF2-40B4-BE49-F238E27FC236}">
                <a16:creationId xmlns:a16="http://schemas.microsoft.com/office/drawing/2014/main" id="{CE333694-58D9-12A6-7F0E-D7DFA5C59E3C}"/>
              </a:ext>
            </a:extLst>
          </p:cNvPr>
          <p:cNvSpPr>
            <a:spLocks noChangeArrowheads="1"/>
          </p:cNvSpPr>
          <p:nvPr/>
        </p:nvSpPr>
        <p:spPr bwMode="auto">
          <a:xfrm>
            <a:off x="7041345" y="1281117"/>
            <a:ext cx="1080120" cy="376583"/>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54,1%</a:t>
            </a:r>
          </a:p>
        </p:txBody>
      </p:sp>
      <p:graphicFrame>
        <p:nvGraphicFramePr>
          <p:cNvPr id="14" name="Table 13">
            <a:extLst>
              <a:ext uri="{FF2B5EF4-FFF2-40B4-BE49-F238E27FC236}">
                <a16:creationId xmlns:a16="http://schemas.microsoft.com/office/drawing/2014/main" id="{D57CA989-1888-AC32-AA79-1178A990B261}"/>
              </a:ext>
            </a:extLst>
          </p:cNvPr>
          <p:cNvGraphicFramePr>
            <a:graphicFrameLocks noGrp="1"/>
          </p:cNvGraphicFramePr>
          <p:nvPr>
            <p:extLst>
              <p:ext uri="{D42A27DB-BD31-4B8C-83A1-F6EECF244321}">
                <p14:modId xmlns:p14="http://schemas.microsoft.com/office/powerpoint/2010/main" val="1992182067"/>
              </p:ext>
            </p:extLst>
          </p:nvPr>
        </p:nvGraphicFramePr>
        <p:xfrm>
          <a:off x="162340" y="4165620"/>
          <a:ext cx="11485515" cy="1984195"/>
        </p:xfrm>
        <a:graphic>
          <a:graphicData uri="http://schemas.openxmlformats.org/drawingml/2006/table">
            <a:tbl>
              <a:tblPr/>
              <a:tblGrid>
                <a:gridCol w="2862776">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817936">
                  <a:extLst>
                    <a:ext uri="{9D8B030D-6E8A-4147-A177-3AD203B41FA5}">
                      <a16:colId xmlns:a16="http://schemas.microsoft.com/office/drawing/2014/main" val="20002"/>
                    </a:ext>
                  </a:extLst>
                </a:gridCol>
                <a:gridCol w="817936">
                  <a:extLst>
                    <a:ext uri="{9D8B030D-6E8A-4147-A177-3AD203B41FA5}">
                      <a16:colId xmlns:a16="http://schemas.microsoft.com/office/drawing/2014/main" val="20003"/>
                    </a:ext>
                  </a:extLst>
                </a:gridCol>
                <a:gridCol w="886097">
                  <a:extLst>
                    <a:ext uri="{9D8B030D-6E8A-4147-A177-3AD203B41FA5}">
                      <a16:colId xmlns:a16="http://schemas.microsoft.com/office/drawing/2014/main" val="20004"/>
                    </a:ext>
                  </a:extLst>
                </a:gridCol>
                <a:gridCol w="762773">
                  <a:extLst>
                    <a:ext uri="{9D8B030D-6E8A-4147-A177-3AD203B41FA5}">
                      <a16:colId xmlns:a16="http://schemas.microsoft.com/office/drawing/2014/main" val="1449168932"/>
                    </a:ext>
                  </a:extLst>
                </a:gridCol>
                <a:gridCol w="700081">
                  <a:extLst>
                    <a:ext uri="{9D8B030D-6E8A-4147-A177-3AD203B41FA5}">
                      <a16:colId xmlns:a16="http://schemas.microsoft.com/office/drawing/2014/main" val="3837482003"/>
                    </a:ext>
                  </a:extLst>
                </a:gridCol>
                <a:gridCol w="700081">
                  <a:extLst>
                    <a:ext uri="{9D8B030D-6E8A-4147-A177-3AD203B41FA5}">
                      <a16:colId xmlns:a16="http://schemas.microsoft.com/office/drawing/2014/main" val="20005"/>
                    </a:ext>
                  </a:extLst>
                </a:gridCol>
                <a:gridCol w="988669">
                  <a:extLst>
                    <a:ext uri="{9D8B030D-6E8A-4147-A177-3AD203B41FA5}">
                      <a16:colId xmlns:a16="http://schemas.microsoft.com/office/drawing/2014/main" val="246552504"/>
                    </a:ext>
                  </a:extLst>
                </a:gridCol>
                <a:gridCol w="988669">
                  <a:extLst>
                    <a:ext uri="{9D8B030D-6E8A-4147-A177-3AD203B41FA5}">
                      <a16:colId xmlns:a16="http://schemas.microsoft.com/office/drawing/2014/main" val="2195803035"/>
                    </a:ext>
                  </a:extLst>
                </a:gridCol>
                <a:gridCol w="938076">
                  <a:extLst>
                    <a:ext uri="{9D8B030D-6E8A-4147-A177-3AD203B41FA5}">
                      <a16:colId xmlns:a16="http://schemas.microsoft.com/office/drawing/2014/main" val="20008"/>
                    </a:ext>
                  </a:extLst>
                </a:gridCol>
              </a:tblGrid>
              <a:tr h="829487">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8439">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54,1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2688">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41,2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46,8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27,8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581">
                <a:tc>
                  <a:txBody>
                    <a:bodyPr/>
                    <a:lstStyle/>
                    <a:p>
                      <a:pPr marL="0" algn="ctr" defTabSz="914400" rtl="0" eaLnBrk="1" fontAlgn="b" latinLnBrk="0" hangingPunct="1">
                        <a:buNone/>
                      </a:pPr>
                      <a:r>
                        <a:rPr lang="el-GR" sz="1400" b="1" i="0" u="none" strike="noStrike" kern="1200" dirty="0">
                          <a:solidFill>
                            <a:srgbClr val="000000"/>
                          </a:solidFill>
                          <a:effectLst/>
                          <a:latin typeface="Calibri" panose="020F0502020204030204" pitchFamily="34" charset="0"/>
                          <a:ea typeface="+mn-ea"/>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1" i="0" u="none" strike="noStrike" dirty="0">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a:solidFill>
                            <a:srgbClr val="000000"/>
                          </a:solidFill>
                          <a:effectLst/>
                          <a:latin typeface="Calibri" panose="020F0502020204030204" pitchFamily="34" charset="0"/>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6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192789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16147" y="1190352"/>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086136" y="1471958"/>
            <a:ext cx="4777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3CD5E243-681B-86CD-F5C1-A39732F3758E}"/>
              </a:ext>
            </a:extLst>
          </p:cNvPr>
          <p:cNvSpPr/>
          <p:nvPr/>
        </p:nvSpPr>
        <p:spPr>
          <a:xfrm>
            <a:off x="6600056" y="-27384"/>
            <a:ext cx="1728192" cy="6903864"/>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Text Box 6">
            <a:extLst>
              <a:ext uri="{FF2B5EF4-FFF2-40B4-BE49-F238E27FC236}">
                <a16:creationId xmlns:a16="http://schemas.microsoft.com/office/drawing/2014/main" id="{EC5B2745-756E-1EF4-C98D-BB898C354DE7}"/>
              </a:ext>
            </a:extLst>
          </p:cNvPr>
          <p:cNvSpPr txBox="1">
            <a:spLocks noChangeArrowheads="1"/>
          </p:cNvSpPr>
          <p:nvPr/>
        </p:nvSpPr>
        <p:spPr bwMode="auto">
          <a:xfrm>
            <a:off x="348535" y="2185226"/>
            <a:ext cx="7495497"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Α.  ΕΡΓΑΣΙΑ</a:t>
            </a:r>
            <a:endParaRPr kumimoji="0" lang="en-GB"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Β. ΤΟ ΕΠΙΠΕΔΟ ΑΣΦΑΛΕΙΑΣ &amp; ΠΡΟΣΩΠΙΚΕΣ ΕΛΕΥΘΕΡΙΕΣ </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Γ. ΑΛΛΑΓΕΣ ΣΤΟ ΔΗΜΟΣΙΟ ΤΟΜΕΑ</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Δ.  ΑΠΟΨΕΙΣ ΓΙΑ ΤΟΝ ΟΠΕΚΕΠΕ </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Ε.  ΑΠΟΨΕΙΣ ΓΙΑ ΤΙΣ ΚΙΝΗΤΟΠΟΙΗΣΕΙΣ ΤΩΝ ΑΓΡΟΤΩΝ</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ΣΤ. ΥΠΟΓΡΑΦΗ ΣΥΜΦΩΝΙΩΝ ΣΕ ΘΕΜΑΤΑ ΕΝΕΡΓΕΙΑΣ ΜΕ ΗΠΑ &amp; ΟΥΚΡΑΝΙΑ  </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Ζ. ΣΥΛΛΟΓΙΚΗ ΣΥΜΒΑΣΗ ΕΡΓΑΣΙΑΣ</a:t>
            </a: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Η. ΥΠΟΨΗΦΙΟΤΗΤΑ ΚΥΡΙΑΚΟΥ ΠΙΕΡΡΑΚΑΚΗ ΓΙΑ ΤΗΝ ΠΡΟΕΔΡΙΑ ΤΟΥ </a:t>
            </a:r>
            <a:r>
              <a:rPr kumimoji="0" lang="en-US"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EUROGROUP </a:t>
            </a:r>
            <a:endPar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Θ. ΘΕΜΑΤΑ ΥΠΟΥΡΓΕΙΟΥ ΑΝΑΠΤΥΞΗΣ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l-GR"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9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6" name="Picture 2" descr="https://hellasjournal.com/wp-content/uploads/2022/12/221227074751_ermoy-agora-730x487.jpg"/>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7396" r="33045"/>
          <a:stretch/>
        </p:blipFill>
        <p:spPr bwMode="auto">
          <a:xfrm>
            <a:off x="7972202" y="10186"/>
            <a:ext cx="4248472" cy="687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5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Text Box 6"/>
          <p:cNvSpPr txBox="1">
            <a:spLocks noChangeArrowheads="1"/>
          </p:cNvSpPr>
          <p:nvPr/>
        </p:nvSpPr>
        <p:spPr bwMode="auto">
          <a:xfrm>
            <a:off x="283866" y="2480702"/>
            <a:ext cx="5474310"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660400" marR="0" lvl="0" indent="-660400" algn="l" defTabSz="914400" rtl="0" eaLnBrk="1" fontAlgn="base" latinLnBrk="0" hangingPunct="1">
              <a:lnSpc>
                <a:spcPct val="120000"/>
              </a:lnSpc>
              <a:spcBef>
                <a:spcPct val="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Α. ΕΡΓΑΣΙΑ</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Εκτιμήσεις σε σχέση με την ποιότητα της εργασίας </a:t>
            </a:r>
          </a:p>
          <a:p>
            <a:pPr marL="0" indent="0" eaLnBrk="1" hangingPunct="1">
              <a:lnSpc>
                <a:spcPct val="120000"/>
              </a:lnSpc>
              <a:spcBef>
                <a:spcPct val="0"/>
              </a:spcBef>
              <a:buNone/>
              <a:defRPr/>
            </a:pPr>
            <a:r>
              <a:rPr lang="el-GR" altLang="el-GR" sz="1600" b="1" dirty="0">
                <a:solidFill>
                  <a:srgbClr val="FFFF00"/>
                </a:solidFill>
              </a:rPr>
              <a:t>Ι</a:t>
            </a:r>
            <a:r>
              <a:rPr lang="en-US" altLang="el-GR" sz="1600" b="1" dirty="0">
                <a:solidFill>
                  <a:srgbClr val="FFFF00"/>
                </a:solidFill>
              </a:rPr>
              <a:t>I</a:t>
            </a:r>
            <a:r>
              <a:rPr lang="en-US" altLang="el-GR" sz="1600" b="1" dirty="0">
                <a:solidFill>
                  <a:prstClr val="white"/>
                </a:solidFill>
              </a:rPr>
              <a:t>. </a:t>
            </a:r>
            <a:r>
              <a:rPr lang="el-GR" altLang="el-GR" sz="1600" b="1" dirty="0">
                <a:solidFill>
                  <a:prstClr val="white"/>
                </a:solidFill>
              </a:rPr>
              <a:t>Εάν είχατε την ευκαιρία να φύγετε από την χώρα θα το κάνατε</a:t>
            </a:r>
            <a:r>
              <a:rPr lang="en-US" altLang="el-GR" sz="1600" b="1" dirty="0">
                <a:solidFill>
                  <a:prstClr val="white"/>
                </a:solidFill>
              </a:rPr>
              <a:t>;</a:t>
            </a:r>
            <a:endParaRPr lang="el-GR" altLang="el-GR" sz="2000" b="1" dirty="0">
              <a:solidFill>
                <a:prstClr val="white"/>
              </a:solidFill>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0E126048-F74B-DDC5-CFB1-8613774D47F7}"/>
              </a:ext>
            </a:extLst>
          </p:cNvPr>
          <p:cNvSpPr/>
          <p:nvPr/>
        </p:nvSpPr>
        <p:spPr>
          <a:xfrm>
            <a:off x="5578541" y="0"/>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1" name="Picture 2" descr="Εργασία στο εξωτερικό - Καριέρα μετά τις σπουδέ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90" y="4293397"/>
            <a:ext cx="2730003" cy="256459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5" name="Picture 4" descr="Εργασία σε ξένη εταιρεί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408" y="4293396"/>
            <a:ext cx="2516768" cy="256460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descr="Ανοίγει» ο δρόμος για την τετραήμερη εργασία χωρίς μείωση αποδοχών στην  Ελλάδα | in.g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90" y="52189"/>
            <a:ext cx="5189994" cy="222468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ΟΛΕΣ οι αγγελίες εργασίας ΣΗΜΕΡΑ για Αθήνα-Αττική | Ergasiatora.gr"/>
          <p:cNvPicPr>
            <a:picLocks noChangeAspect="1" noChangeArrowheads="1"/>
          </p:cNvPicPr>
          <p:nvPr/>
        </p:nvPicPr>
        <p:blipFill rotWithShape="1">
          <a:blip r:embed="rId6">
            <a:extLst>
              <a:ext uri="{28A0092B-C50C-407E-A947-70E740481C1C}">
                <a14:useLocalDpi xmlns:a14="http://schemas.microsoft.com/office/drawing/2010/main" val="0"/>
              </a:ext>
            </a:extLst>
          </a:blip>
          <a:srcRect t="28725"/>
          <a:stretch/>
        </p:blipFill>
        <p:spPr bwMode="auto">
          <a:xfrm>
            <a:off x="7034290" y="2348880"/>
            <a:ext cx="5250886" cy="187250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4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bwMode="auto">
          <a:xfrm>
            <a:off x="8918" y="7435"/>
            <a:ext cx="1170370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130000"/>
              </a:lnSpc>
            </a:pPr>
            <a:r>
              <a:rPr lang="en-US" altLang="el-GR" sz="1800" b="1" dirty="0">
                <a:solidFill>
                  <a:srgbClr val="800000"/>
                </a:solidFill>
              </a:rPr>
              <a:t>I</a:t>
            </a:r>
            <a:r>
              <a:rPr lang="el-GR" altLang="el-GR" sz="1800" b="1" dirty="0">
                <a:solidFill>
                  <a:srgbClr val="800000"/>
                </a:solidFill>
              </a:rPr>
              <a:t>. </a:t>
            </a:r>
            <a:r>
              <a:rPr lang="el-GR" altLang="el-GR" sz="1800" b="1" dirty="0">
                <a:solidFill>
                  <a:schemeClr val="tx1"/>
                </a:solidFill>
              </a:rPr>
              <a:t>Εκτιμήσεις σε σχέση με </a:t>
            </a:r>
            <a:r>
              <a:rPr lang="el-GR" altLang="el-GR" sz="1800" b="1" dirty="0"/>
              <a:t>ποιότητα της εργασίας </a:t>
            </a:r>
            <a:br>
              <a:rPr lang="el-GR" altLang="el-GR" sz="1800" b="1" dirty="0"/>
            </a:br>
            <a:r>
              <a:rPr lang="el-GR" altLang="el-GR" sz="1200" dirty="0">
                <a:solidFill>
                  <a:schemeClr val="bg2"/>
                </a:solidFill>
              </a:rPr>
              <a:t>Ποια από τις παρακάτω φράσεις που θα σας διαβάσω σας εκφράζει περισσότερο όσον αφορά στις σχέσεις σας με την δουλειά σας σήμερα…</a:t>
            </a:r>
            <a:br>
              <a:rPr lang="el-GR" altLang="el-GR" sz="1200" dirty="0">
                <a:solidFill>
                  <a:schemeClr val="bg2"/>
                </a:solidFill>
              </a:rPr>
            </a:br>
            <a:r>
              <a:rPr lang="el-GR" altLang="el-GR" sz="1200" i="1" dirty="0">
                <a:solidFill>
                  <a:schemeClr val="bg2"/>
                </a:solidFill>
              </a:rPr>
              <a:t> </a:t>
            </a:r>
            <a:r>
              <a:rPr lang="el-GR" altLang="el-GR" sz="1200" b="1" dirty="0">
                <a:solidFill>
                  <a:schemeClr val="bg2"/>
                </a:solidFill>
              </a:rPr>
              <a:t>Απαντούν όσοι είναι εργαζόμενοι (Ν=</a:t>
            </a:r>
            <a:r>
              <a:rPr lang="en-US" altLang="el-GR" sz="1200" b="1" dirty="0">
                <a:solidFill>
                  <a:schemeClr val="bg2"/>
                </a:solidFill>
              </a:rPr>
              <a:t>1</a:t>
            </a:r>
            <a:r>
              <a:rPr lang="el-GR" altLang="el-GR" sz="1200" b="1" dirty="0">
                <a:solidFill>
                  <a:schemeClr val="bg2"/>
                </a:solidFill>
              </a:rPr>
              <a:t>153)</a:t>
            </a:r>
            <a:endParaRPr lang="en-GB" altLang="el-GR" sz="1200" b="1" dirty="0">
              <a:solidFill>
                <a:schemeClr val="bg2"/>
              </a:solidFill>
            </a:endParaRPr>
          </a:p>
        </p:txBody>
      </p:sp>
      <p:sp>
        <p:nvSpPr>
          <p:cNvPr id="72710" name="8 - Ορθογώνιο"/>
          <p:cNvSpPr>
            <a:spLocks noChangeArrowheads="1"/>
          </p:cNvSpPr>
          <p:nvPr/>
        </p:nvSpPr>
        <p:spPr bwMode="auto">
          <a:xfrm>
            <a:off x="6629401" y="6427788"/>
            <a:ext cx="31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400" b="1" i="0" u="none" strike="noStrike" kern="1200" cap="none" spc="0" normalizeH="0" baseline="0" noProof="0">
                <a:ln>
                  <a:noFill/>
                </a:ln>
                <a:solidFill>
                  <a:srgbClr val="404040"/>
                </a:solidFill>
                <a:effectLst/>
                <a:uLnTx/>
                <a:uFillTx/>
                <a:latin typeface="Calibri" panose="020F0502020204030204" pitchFamily="34" charset="0"/>
                <a:ea typeface="+mn-ea"/>
                <a:cs typeface="+mn-cs"/>
              </a:rPr>
              <a:t>%</a:t>
            </a:r>
          </a:p>
        </p:txBody>
      </p:sp>
      <p:sp>
        <p:nvSpPr>
          <p:cNvPr id="3" name="Slide Number Placeholder 2"/>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F3E5831-5F11-4FA4-A164-95B9C382B088}" type="slidenum">
              <a:rPr kumimoji="0" lang="en-GB" altLang="en-US" sz="11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aphicFrame>
        <p:nvGraphicFramePr>
          <p:cNvPr id="7" name="Object 5"/>
          <p:cNvGraphicFramePr>
            <a:graphicFrameLocks/>
          </p:cNvGraphicFramePr>
          <p:nvPr>
            <p:extLst>
              <p:ext uri="{D42A27DB-BD31-4B8C-83A1-F6EECF244321}">
                <p14:modId xmlns:p14="http://schemas.microsoft.com/office/powerpoint/2010/main" val="3614621691"/>
              </p:ext>
            </p:extLst>
          </p:nvPr>
        </p:nvGraphicFramePr>
        <p:xfrm>
          <a:off x="551384" y="1150435"/>
          <a:ext cx="7875983" cy="29986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644203" y="1070451"/>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Ιούνιος 2025</a:t>
            </a:r>
          </a:p>
        </p:txBody>
      </p:sp>
      <p:graphicFrame>
        <p:nvGraphicFramePr>
          <p:cNvPr id="11" name="Table 10"/>
          <p:cNvGraphicFramePr>
            <a:graphicFrameLocks noGrp="1"/>
          </p:cNvGraphicFramePr>
          <p:nvPr>
            <p:extLst>
              <p:ext uri="{D42A27DB-BD31-4B8C-83A1-F6EECF244321}">
                <p14:modId xmlns:p14="http://schemas.microsoft.com/office/powerpoint/2010/main" val="2259943277"/>
              </p:ext>
            </p:extLst>
          </p:nvPr>
        </p:nvGraphicFramePr>
        <p:xfrm>
          <a:off x="1127448" y="4390398"/>
          <a:ext cx="10009112" cy="1858805"/>
        </p:xfrm>
        <a:graphic>
          <a:graphicData uri="http://schemas.openxmlformats.org/drawingml/2006/table">
            <a:tbl>
              <a:tblPr>
                <a:tableStyleId>{073A0DAA-6AF3-43AB-8588-CEC1D06C72B9}</a:tableStyleId>
              </a:tblPr>
              <a:tblGrid>
                <a:gridCol w="3494208">
                  <a:extLst>
                    <a:ext uri="{9D8B030D-6E8A-4147-A177-3AD203B41FA5}">
                      <a16:colId xmlns:a16="http://schemas.microsoft.com/office/drawing/2014/main" val="3021542898"/>
                    </a:ext>
                  </a:extLst>
                </a:gridCol>
                <a:gridCol w="1934462">
                  <a:extLst>
                    <a:ext uri="{9D8B030D-6E8A-4147-A177-3AD203B41FA5}">
                      <a16:colId xmlns:a16="http://schemas.microsoft.com/office/drawing/2014/main" val="1762828755"/>
                    </a:ext>
                  </a:extLst>
                </a:gridCol>
                <a:gridCol w="1429124">
                  <a:extLst>
                    <a:ext uri="{9D8B030D-6E8A-4147-A177-3AD203B41FA5}">
                      <a16:colId xmlns:a16="http://schemas.microsoft.com/office/drawing/2014/main" val="1102552600"/>
                    </a:ext>
                  </a:extLst>
                </a:gridCol>
                <a:gridCol w="1485854">
                  <a:extLst>
                    <a:ext uri="{9D8B030D-6E8A-4147-A177-3AD203B41FA5}">
                      <a16:colId xmlns:a16="http://schemas.microsoft.com/office/drawing/2014/main" val="3746432909"/>
                    </a:ext>
                  </a:extLst>
                </a:gridCol>
                <a:gridCol w="1665464">
                  <a:extLst>
                    <a:ext uri="{9D8B030D-6E8A-4147-A177-3AD203B41FA5}">
                      <a16:colId xmlns:a16="http://schemas.microsoft.com/office/drawing/2014/main" val="1656927129"/>
                    </a:ext>
                  </a:extLst>
                </a:gridCol>
              </a:tblGrid>
              <a:tr h="531106">
                <a:tc>
                  <a:txBody>
                    <a:bodyPr/>
                    <a:lstStyle/>
                    <a:p>
                      <a:pPr algn="ctr" fontAlgn="b"/>
                      <a:r>
                        <a:rPr lang="el-GR" sz="800" u="none" strike="noStrike" dirty="0">
                          <a:solidFill>
                            <a:schemeClr val="bg1"/>
                          </a:solidFill>
                          <a:effectLst/>
                          <a:latin typeface="Calibri" panose="020F0502020204030204" pitchFamily="34" charset="0"/>
                          <a:cs typeface="Calibri" panose="020F0502020204030204" pitchFamily="34" charset="0"/>
                        </a:rPr>
                        <a:t> </a:t>
                      </a:r>
                      <a:endParaRPr lang="el-GR" sz="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2">
                        <a:lumMod val="75000"/>
                      </a:schemeClr>
                    </a:solidFill>
                  </a:tcPr>
                </a:tc>
                <a:tc>
                  <a:txBody>
                    <a:bodyPr/>
                    <a:lstStyle/>
                    <a:p>
                      <a:pPr algn="ctr" fontAlgn="b"/>
                      <a:r>
                        <a:rPr lang="el-GR" sz="1000" b="1" u="none" strike="noStrike" dirty="0">
                          <a:solidFill>
                            <a:schemeClr val="bg1"/>
                          </a:solidFill>
                          <a:effectLst/>
                          <a:latin typeface="Calibri" panose="020F0502020204030204" pitchFamily="34" charset="0"/>
                          <a:cs typeface="Calibri" panose="020F0502020204030204" pitchFamily="34" charset="0"/>
                        </a:rPr>
                        <a:t>ΣΥΝΟΛΟ</a:t>
                      </a:r>
                      <a:endParaRPr lang="el-GR" sz="10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2">
                        <a:lumMod val="75000"/>
                      </a:schemeClr>
                    </a:solidFill>
                  </a:tcPr>
                </a:tc>
                <a:tc>
                  <a:txBody>
                    <a:bodyPr/>
                    <a:lstStyle/>
                    <a:p>
                      <a:pPr marL="0" algn="ctr" defTabSz="914400" rtl="0" eaLnBrk="1" fontAlgn="b" latinLnBrk="0" hangingPunct="1"/>
                      <a:r>
                        <a:rPr lang="el-GR" sz="1000" b="1" u="none" strike="noStrike" kern="1200" dirty="0">
                          <a:solidFill>
                            <a:schemeClr val="bg1"/>
                          </a:solidFill>
                          <a:effectLst/>
                          <a:latin typeface="Calibri" panose="020F0502020204030204" pitchFamily="34" charset="0"/>
                          <a:ea typeface="+mn-ea"/>
                          <a:cs typeface="Calibri" panose="020F0502020204030204" pitchFamily="34" charset="0"/>
                        </a:rPr>
                        <a:t>ΙΔΙΩΤ.ΥΠΑΛΛΗΛΟΙ</a:t>
                      </a:r>
                    </a:p>
                  </a:txBody>
                  <a:tcPr marL="9525" marR="9525" marT="9525" marB="0" anchor="ctr">
                    <a:solidFill>
                      <a:schemeClr val="bg2">
                        <a:lumMod val="75000"/>
                      </a:schemeClr>
                    </a:solidFill>
                  </a:tcPr>
                </a:tc>
                <a:tc>
                  <a:txBody>
                    <a:bodyPr/>
                    <a:lstStyle/>
                    <a:p>
                      <a:pPr marL="0" algn="ctr" defTabSz="914400" rtl="0" eaLnBrk="1" fontAlgn="b" latinLnBrk="0" hangingPunct="1"/>
                      <a:r>
                        <a:rPr lang="el-GR" sz="1000" b="1" u="none" strike="noStrike" kern="1200" dirty="0">
                          <a:solidFill>
                            <a:schemeClr val="bg1"/>
                          </a:solidFill>
                          <a:effectLst/>
                          <a:latin typeface="Calibri" panose="020F0502020204030204" pitchFamily="34" charset="0"/>
                          <a:ea typeface="+mn-ea"/>
                          <a:cs typeface="Calibri" panose="020F0502020204030204" pitchFamily="34" charset="0"/>
                        </a:rPr>
                        <a:t>ΔΗΜΟΣ.ΥΠΑΛΛΗΛΟΙ</a:t>
                      </a:r>
                    </a:p>
                  </a:txBody>
                  <a:tcPr marL="9525" marR="9525" marT="9525" marB="0" anchor="ctr">
                    <a:solidFill>
                      <a:schemeClr val="bg2">
                        <a:lumMod val="75000"/>
                      </a:schemeClr>
                    </a:solidFill>
                  </a:tcPr>
                </a:tc>
                <a:tc>
                  <a:txBody>
                    <a:bodyPr/>
                    <a:lstStyle/>
                    <a:p>
                      <a:pPr marL="0" algn="ctr" defTabSz="914400" rtl="0" eaLnBrk="1" fontAlgn="b" latinLnBrk="0" hangingPunct="1"/>
                      <a:r>
                        <a:rPr lang="el-GR" sz="1000" b="1" u="none" strike="noStrike" kern="1200" dirty="0">
                          <a:solidFill>
                            <a:schemeClr val="bg1"/>
                          </a:solidFill>
                          <a:effectLst/>
                          <a:latin typeface="Calibri" panose="020F0502020204030204" pitchFamily="34" charset="0"/>
                          <a:ea typeface="+mn-ea"/>
                          <a:cs typeface="Calibri" panose="020F0502020204030204" pitchFamily="34" charset="0"/>
                        </a:rPr>
                        <a:t>ΑΥΤΟΑΠΑΣΧΟΛΟΥΜΕΝΟΙ</a:t>
                      </a:r>
                    </a:p>
                  </a:txBody>
                  <a:tcPr marL="9525" marR="9525" marT="9525" marB="0" anchor="ctr">
                    <a:solidFill>
                      <a:schemeClr val="bg2">
                        <a:lumMod val="75000"/>
                      </a:schemeClr>
                    </a:solidFill>
                  </a:tcPr>
                </a:tc>
                <a:extLst>
                  <a:ext uri="{0D108BD9-81ED-4DB2-BD59-A6C34878D82A}">
                    <a16:rowId xmlns:a16="http://schemas.microsoft.com/office/drawing/2014/main" val="123847662"/>
                  </a:ext>
                </a:extLst>
              </a:tr>
              <a:tr h="407479">
                <a:tc>
                  <a:txBody>
                    <a:bodyPr/>
                    <a:lstStyle/>
                    <a:p>
                      <a:pPr algn="ctr" hangingPunct="0">
                        <a:spcAft>
                          <a:spcPts val="0"/>
                        </a:spcAft>
                      </a:pPr>
                      <a:r>
                        <a:rPr lang="el-GR" sz="900" b="1" dirty="0">
                          <a:effectLst/>
                          <a:latin typeface="Calibri" panose="020F0502020204030204" pitchFamily="34" charset="0"/>
                          <a:ea typeface="Calibri" panose="020F0502020204030204" pitchFamily="34" charset="0"/>
                          <a:cs typeface="Times New Roman" panose="02020603050405020304" pitchFamily="18" charset="0"/>
                        </a:rPr>
                        <a:t>Έχω δουλειά που ανταποκρίνεται στα ακαδημαϊκά μου προσόντα  </a:t>
                      </a:r>
                      <a:endParaRPr lang="el-GR"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fontAlgn="b">
                        <a:buNone/>
                      </a:pPr>
                      <a:r>
                        <a:rPr lang="el-GR" sz="1200" b="1" i="0" u="none" strike="noStrike" dirty="0">
                          <a:solidFill>
                            <a:srgbClr val="000000"/>
                          </a:solidFill>
                          <a:effectLst/>
                          <a:latin typeface="Calibri" panose="020F0502020204030204" pitchFamily="34" charset="0"/>
                        </a:rPr>
                        <a:t>48,8</a:t>
                      </a:r>
                    </a:p>
                  </a:txBody>
                  <a:tcPr marL="9525" marR="9525" marT="9525" marB="0" anchor="ctr">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42</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66</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56,5</a:t>
                      </a:r>
                    </a:p>
                  </a:txBody>
                  <a:tcPr marL="9525" marR="9525" marT="9525" marB="0" anchor="ctr">
                    <a:solidFill>
                      <a:schemeClr val="bg1">
                        <a:lumMod val="95000"/>
                      </a:schemeClr>
                    </a:solidFill>
                  </a:tcPr>
                </a:tc>
                <a:extLst>
                  <a:ext uri="{0D108BD9-81ED-4DB2-BD59-A6C34878D82A}">
                    <a16:rowId xmlns:a16="http://schemas.microsoft.com/office/drawing/2014/main" val="2424284082"/>
                  </a:ext>
                </a:extLst>
              </a:tr>
              <a:tr h="460110">
                <a:tc>
                  <a:txBody>
                    <a:bodyPr/>
                    <a:lstStyle/>
                    <a:p>
                      <a:pPr algn="ctr" hangingPunct="0">
                        <a:spcAft>
                          <a:spcPts val="0"/>
                        </a:spcAft>
                      </a:pPr>
                      <a:r>
                        <a:rPr lang="el-GR" sz="900" b="1" dirty="0">
                          <a:effectLst/>
                          <a:latin typeface="Calibri" panose="020F0502020204030204" pitchFamily="34" charset="0"/>
                          <a:ea typeface="Calibri" panose="020F0502020204030204" pitchFamily="34" charset="0"/>
                          <a:cs typeface="Times New Roman" panose="02020603050405020304" pitchFamily="18" charset="0"/>
                        </a:rPr>
                        <a:t>Έχω δουλειά που δεν ανταποκρίνεται στα ακαδημαϊκά μου προσόντα / σπουδές μου αλλά θα παραμείνω σε αυτή</a:t>
                      </a:r>
                      <a:endParaRPr lang="el-GR"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fontAlgn="b">
                        <a:buNone/>
                      </a:pPr>
                      <a:r>
                        <a:rPr lang="el-GR" sz="1200" b="1" i="0" u="none" strike="noStrike" dirty="0">
                          <a:solidFill>
                            <a:srgbClr val="000000"/>
                          </a:solidFill>
                          <a:effectLst/>
                          <a:latin typeface="Calibri" panose="020F0502020204030204" pitchFamily="34" charset="0"/>
                        </a:rPr>
                        <a:t>35,9</a:t>
                      </a:r>
                    </a:p>
                  </a:txBody>
                  <a:tcPr marL="9525" marR="9525" marT="9525" marB="0" anchor="ctr">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40,7</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25,5</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29,9</a:t>
                      </a:r>
                    </a:p>
                  </a:txBody>
                  <a:tcPr marL="9525" marR="9525" marT="9525" marB="0" anchor="ctr">
                    <a:solidFill>
                      <a:schemeClr val="bg1">
                        <a:lumMod val="95000"/>
                      </a:schemeClr>
                    </a:solidFill>
                  </a:tcPr>
                </a:tc>
                <a:extLst>
                  <a:ext uri="{0D108BD9-81ED-4DB2-BD59-A6C34878D82A}">
                    <a16:rowId xmlns:a16="http://schemas.microsoft.com/office/drawing/2014/main" val="245745825"/>
                  </a:ext>
                </a:extLst>
              </a:tr>
              <a:tr h="460110">
                <a:tc>
                  <a:txBody>
                    <a:bodyPr/>
                    <a:lstStyle/>
                    <a:p>
                      <a:pPr algn="ctr" hangingPunct="0">
                        <a:spcAft>
                          <a:spcPts val="0"/>
                        </a:spcAft>
                      </a:pPr>
                      <a:r>
                        <a:rPr lang="el-GR" sz="900" b="1" dirty="0">
                          <a:effectLst/>
                          <a:latin typeface="Calibri" panose="020F0502020204030204" pitchFamily="34" charset="0"/>
                          <a:ea typeface="Calibri" panose="020F0502020204030204" pitchFamily="34" charset="0"/>
                          <a:cs typeface="Times New Roman" panose="02020603050405020304" pitchFamily="18" charset="0"/>
                        </a:rPr>
                        <a:t>Έχω δουλειά που δεν ανταποκρίνεται στα ακαδημαϊκά μου προσόντα / σπουδές μου και αναζητώ άλλη καλύτερη</a:t>
                      </a:r>
                      <a:endParaRPr lang="el-GR"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fontAlgn="b">
                        <a:buNone/>
                      </a:pPr>
                      <a:r>
                        <a:rPr lang="el-GR" sz="1200" b="1" i="0" u="none" strike="noStrike" dirty="0">
                          <a:solidFill>
                            <a:srgbClr val="000000"/>
                          </a:solidFill>
                          <a:effectLst/>
                          <a:latin typeface="Calibri" panose="020F0502020204030204" pitchFamily="34" charset="0"/>
                        </a:rPr>
                        <a:t>15,3</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17,3</a:t>
                      </a:r>
                    </a:p>
                  </a:txBody>
                  <a:tcPr marL="9525" marR="9525" marT="9525" marB="0" anchor="ctr">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8,4</a:t>
                      </a:r>
                    </a:p>
                  </a:txBody>
                  <a:tcPr marL="9525" marR="9525" marT="9525" marB="0" anchor="ctr">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13,6</a:t>
                      </a:r>
                    </a:p>
                  </a:txBody>
                  <a:tcPr marL="9525" marR="9525" marT="9525" marB="0" anchor="ctr">
                    <a:solidFill>
                      <a:schemeClr val="bg1">
                        <a:lumMod val="95000"/>
                      </a:schemeClr>
                    </a:solidFill>
                  </a:tcPr>
                </a:tc>
                <a:extLst>
                  <a:ext uri="{0D108BD9-81ED-4DB2-BD59-A6C34878D82A}">
                    <a16:rowId xmlns:a16="http://schemas.microsoft.com/office/drawing/2014/main" val="41869219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51152993"/>
              </p:ext>
            </p:extLst>
          </p:nvPr>
        </p:nvGraphicFramePr>
        <p:xfrm>
          <a:off x="9113988" y="1442717"/>
          <a:ext cx="1934462" cy="2562346"/>
        </p:xfrm>
        <a:graphic>
          <a:graphicData uri="http://schemas.openxmlformats.org/drawingml/2006/table">
            <a:tbl>
              <a:tblPr>
                <a:tableStyleId>{073A0DAA-6AF3-43AB-8588-CEC1D06C72B9}</a:tableStyleId>
              </a:tblPr>
              <a:tblGrid>
                <a:gridCol w="1934462">
                  <a:extLst>
                    <a:ext uri="{9D8B030D-6E8A-4147-A177-3AD203B41FA5}">
                      <a16:colId xmlns:a16="http://schemas.microsoft.com/office/drawing/2014/main" val="3941753413"/>
                    </a:ext>
                  </a:extLst>
                </a:gridCol>
              </a:tblGrid>
              <a:tr h="786400">
                <a:tc>
                  <a:txBody>
                    <a:bodyPr/>
                    <a:lstStyle/>
                    <a:p>
                      <a:pPr algn="ctr" fontAlgn="b"/>
                      <a:r>
                        <a:rPr lang="el-GR" sz="1400" b="1" i="0" u="none" strike="noStrike" dirty="0">
                          <a:solidFill>
                            <a:srgbClr val="000000"/>
                          </a:solidFill>
                          <a:effectLst/>
                          <a:latin typeface="Calibri" panose="020F0502020204030204" pitchFamily="34" charset="0"/>
                        </a:rPr>
                        <a:t>50,4</a:t>
                      </a:r>
                    </a:p>
                  </a:txBody>
                  <a:tcPr marL="9525" marR="9525" marT="9525" marB="0" anchor="ctr">
                    <a:solidFill>
                      <a:schemeClr val="bg1">
                        <a:lumMod val="95000"/>
                      </a:schemeClr>
                    </a:solidFill>
                  </a:tcPr>
                </a:tc>
                <a:extLst>
                  <a:ext uri="{0D108BD9-81ED-4DB2-BD59-A6C34878D82A}">
                    <a16:rowId xmlns:a16="http://schemas.microsoft.com/office/drawing/2014/main" val="4061637672"/>
                  </a:ext>
                </a:extLst>
              </a:tr>
              <a:tr h="887973">
                <a:tc>
                  <a:txBody>
                    <a:bodyPr/>
                    <a:lstStyle/>
                    <a:p>
                      <a:pPr algn="ctr" fontAlgn="b"/>
                      <a:r>
                        <a:rPr lang="el-GR" sz="1400" b="1" i="0" u="none" strike="noStrike" dirty="0">
                          <a:solidFill>
                            <a:srgbClr val="000000"/>
                          </a:solidFill>
                          <a:effectLst/>
                          <a:latin typeface="Calibri" panose="020F0502020204030204" pitchFamily="34" charset="0"/>
                        </a:rPr>
                        <a:t>30,8</a:t>
                      </a:r>
                    </a:p>
                  </a:txBody>
                  <a:tcPr marL="9525" marR="9525" marT="9525" marB="0" anchor="ctr">
                    <a:solidFill>
                      <a:schemeClr val="bg1">
                        <a:lumMod val="95000"/>
                      </a:schemeClr>
                    </a:solidFill>
                  </a:tcPr>
                </a:tc>
                <a:extLst>
                  <a:ext uri="{0D108BD9-81ED-4DB2-BD59-A6C34878D82A}">
                    <a16:rowId xmlns:a16="http://schemas.microsoft.com/office/drawing/2014/main" val="3625463210"/>
                  </a:ext>
                </a:extLst>
              </a:tr>
              <a:tr h="887973">
                <a:tc>
                  <a:txBody>
                    <a:bodyPr/>
                    <a:lstStyle/>
                    <a:p>
                      <a:pPr algn="ctr" fontAlgn="b"/>
                      <a:r>
                        <a:rPr lang="el-GR" sz="1400" b="1" i="0" u="none" strike="noStrike" dirty="0">
                          <a:solidFill>
                            <a:srgbClr val="000000"/>
                          </a:solidFill>
                          <a:effectLst/>
                          <a:latin typeface="Calibri" panose="020F0502020204030204" pitchFamily="34" charset="0"/>
                        </a:rPr>
                        <a:t>18,8</a:t>
                      </a:r>
                    </a:p>
                  </a:txBody>
                  <a:tcPr marL="9525" marR="9525" marT="9525" marB="0" anchor="ctr">
                    <a:solidFill>
                      <a:schemeClr val="bg1">
                        <a:lumMod val="95000"/>
                      </a:schemeClr>
                    </a:solidFill>
                  </a:tcPr>
                </a:tc>
                <a:extLst>
                  <a:ext uri="{0D108BD9-81ED-4DB2-BD59-A6C34878D82A}">
                    <a16:rowId xmlns:a16="http://schemas.microsoft.com/office/drawing/2014/main" val="2462728497"/>
                  </a:ext>
                </a:extLst>
              </a:tr>
            </a:tbl>
          </a:graphicData>
        </a:graphic>
      </p:graphicFrame>
    </p:spTree>
    <p:extLst>
      <p:ext uri="{BB962C8B-B14F-4D97-AF65-F5344CB8AC3E}">
        <p14:creationId xmlns:p14="http://schemas.microsoft.com/office/powerpoint/2010/main" val="110400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19336" y="0"/>
            <a:ext cx="8964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l-GR" sz="1800" b="1" dirty="0">
                <a:solidFill>
                  <a:srgbClr val="C00000"/>
                </a:solidFill>
              </a:rPr>
              <a:t>ΙΙ. </a:t>
            </a:r>
            <a:r>
              <a:rPr lang="el-GR" altLang="en-US" sz="1800" b="1" dirty="0"/>
              <a:t>Εάν σας δινόταν η ευκαιρία να φύγετε από τη χώρα θα το κάνατε; </a:t>
            </a:r>
          </a:p>
          <a:p>
            <a:pPr>
              <a:spcBef>
                <a:spcPct val="0"/>
              </a:spcBef>
              <a:buFontTx/>
              <a:buNone/>
            </a:pPr>
            <a:r>
              <a:rPr lang="el-GR" altLang="en-US" sz="1200" dirty="0">
                <a:solidFill>
                  <a:srgbClr val="808080"/>
                </a:solidFill>
              </a:rPr>
              <a:t>Εάν σας δινόταν η ευκαιρία να φύγετε από τη χώρα θα το κάνατε; </a:t>
            </a:r>
          </a:p>
          <a:p>
            <a:pPr>
              <a:spcBef>
                <a:spcPct val="0"/>
              </a:spcBef>
              <a:buFontTx/>
              <a:buNone/>
            </a:pPr>
            <a:r>
              <a:rPr lang="el-GR" altLang="el-GR" sz="1200" b="1" dirty="0">
                <a:solidFill>
                  <a:schemeClr val="bg2"/>
                </a:solidFill>
              </a:rPr>
              <a:t>Σύνολο ερωτηθέντων (Ν=2000)</a:t>
            </a:r>
            <a:endParaRPr lang="el-GR" altLang="en-US" sz="1200" b="1" dirty="0">
              <a:solidFill>
                <a:srgbClr val="FF0000"/>
              </a:solidFill>
            </a:endParaRPr>
          </a:p>
        </p:txBody>
      </p:sp>
      <p:graphicFrame>
        <p:nvGraphicFramePr>
          <p:cNvPr id="10" name="Chart 9"/>
          <p:cNvGraphicFramePr/>
          <p:nvPr/>
        </p:nvGraphicFramePr>
        <p:xfrm>
          <a:off x="1881586" y="969603"/>
          <a:ext cx="7662257"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Brace 10"/>
          <p:cNvSpPr/>
          <p:nvPr/>
        </p:nvSpPr>
        <p:spPr>
          <a:xfrm>
            <a:off x="5303912" y="1655488"/>
            <a:ext cx="176298" cy="120188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latin typeface="Calibri" panose="020F0502020204030204" pitchFamily="34" charset="0"/>
              <a:cs typeface="Calibri" panose="020F0502020204030204" pitchFamily="34" charset="0"/>
            </a:endParaRPr>
          </a:p>
        </p:txBody>
      </p:sp>
      <p:sp>
        <p:nvSpPr>
          <p:cNvPr id="12" name="Right Brace 11"/>
          <p:cNvSpPr/>
          <p:nvPr/>
        </p:nvSpPr>
        <p:spPr>
          <a:xfrm>
            <a:off x="6710902" y="3307234"/>
            <a:ext cx="176298" cy="120188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5712715" y="1948582"/>
            <a:ext cx="936625" cy="431800"/>
          </a:xfrm>
          <a:prstGeom prst="rect">
            <a:avLst/>
          </a:prstGeom>
          <a:solidFill>
            <a:srgbClr val="00B0F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cs typeface="Calibri" panose="020F0502020204030204" pitchFamily="34" charset="0"/>
              </a:rPr>
              <a:t>37,7%</a:t>
            </a:r>
          </a:p>
        </p:txBody>
      </p:sp>
      <p:sp>
        <p:nvSpPr>
          <p:cNvPr id="14" name="Rectangle 12"/>
          <p:cNvSpPr>
            <a:spLocks noChangeArrowheads="1"/>
          </p:cNvSpPr>
          <p:nvPr/>
        </p:nvSpPr>
        <p:spPr bwMode="auto">
          <a:xfrm>
            <a:off x="7104112" y="3739282"/>
            <a:ext cx="936625" cy="431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cs typeface="Calibri" panose="020F0502020204030204" pitchFamily="34" charset="0"/>
              </a:rPr>
              <a:t>57,5%</a:t>
            </a:r>
          </a:p>
        </p:txBody>
      </p:sp>
      <p:sp>
        <p:nvSpPr>
          <p:cNvPr id="2" name="Slide Number Placeholder 1"/>
          <p:cNvSpPr>
            <a:spLocks noGrp="1"/>
          </p:cNvSpPr>
          <p:nvPr>
            <p:ph type="sldNum" sz="quarter" idx="11"/>
          </p:nvPr>
        </p:nvSpPr>
        <p:spPr/>
        <p:txBody>
          <a:bodyPr/>
          <a:lstStyle/>
          <a:p>
            <a:pPr>
              <a:defRPr/>
            </a:pPr>
            <a:fld id="{EF3E5831-5F11-4FA4-A164-95B9C382B088}" type="slidenum">
              <a:rPr lang="en-GB" altLang="en-US" smtClean="0"/>
              <a:pPr>
                <a:defRPr/>
              </a:pPr>
              <a:t>5</a:t>
            </a:fld>
            <a:endParaRPr lang="en-GB" altLang="en-US"/>
          </a:p>
        </p:txBody>
      </p:sp>
    </p:spTree>
    <p:extLst>
      <p:ext uri="{BB962C8B-B14F-4D97-AF65-F5344CB8AC3E}">
        <p14:creationId xmlns:p14="http://schemas.microsoft.com/office/powerpoint/2010/main" val="23922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lvl="0" eaLnBrk="1" fontAlgn="auto" hangingPunct="1">
              <a:spcBef>
                <a:spcPts val="0"/>
              </a:spcBef>
              <a:spcAft>
                <a:spcPts val="0"/>
              </a:spcAft>
              <a:defRPr/>
            </a:pPr>
            <a:r>
              <a:rPr lang="el-GR" altLang="el-GR" sz="2000" b="1" dirty="0">
                <a:solidFill>
                  <a:prstClr val="white"/>
                </a:solidFill>
              </a:rPr>
              <a:t>ΘΕΜΑΤΑ ΕΠΙΚΑΙΡΟΤΗΤΑΣ </a:t>
            </a:r>
            <a:endParaRPr lang="en-GB" altLang="el-GR" sz="1400" dirty="0">
              <a:solidFill>
                <a:prstClr val="white"/>
              </a:solidFill>
            </a:endParaRPr>
          </a:p>
        </p:txBody>
      </p:sp>
      <p:grpSp>
        <p:nvGrpSpPr>
          <p:cNvPr id="8" name="Group 7"/>
          <p:cNvGrpSpPr/>
          <p:nvPr/>
        </p:nvGrpSpPr>
        <p:grpSpPr>
          <a:xfrm>
            <a:off x="6023992" y="0"/>
            <a:ext cx="6172123" cy="6858000"/>
            <a:chOff x="2567609" y="490537"/>
            <a:chExt cx="9001000" cy="5876925"/>
          </a:xfrm>
        </p:grpSpPr>
        <p:pic>
          <p:nvPicPr>
            <p:cNvPr id="6" name="Picture 5"/>
            <p:cNvPicPr>
              <a:picLocks noChangeAspect="1"/>
            </p:cNvPicPr>
            <p:nvPr/>
          </p:nvPicPr>
          <p:blipFill rotWithShape="1">
            <a:blip r:embed="rId3"/>
            <a:srcRect l="-111" r="7827"/>
            <a:stretch/>
          </p:blipFill>
          <p:spPr>
            <a:xfrm>
              <a:off x="2567609" y="490537"/>
              <a:ext cx="9001000" cy="5876925"/>
            </a:xfrm>
            <a:prstGeom prst="rect">
              <a:avLst/>
            </a:prstGeom>
          </p:spPr>
        </p:pic>
        <p:sp>
          <p:nvSpPr>
            <p:cNvPr id="7" name="Rectangle 6"/>
            <p:cNvSpPr/>
            <p:nvPr/>
          </p:nvSpPr>
          <p:spPr>
            <a:xfrm>
              <a:off x="4532431" y="1498476"/>
              <a:ext cx="81372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10" name="Text Box 6"/>
          <p:cNvSpPr txBox="1">
            <a:spLocks noChangeArrowheads="1"/>
          </p:cNvSpPr>
          <p:nvPr/>
        </p:nvSpPr>
        <p:spPr bwMode="auto">
          <a:xfrm>
            <a:off x="407368" y="2462941"/>
            <a:ext cx="547431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indent="0" eaLnBrk="1" hangingPunct="1">
              <a:lnSpc>
                <a:spcPct val="120000"/>
              </a:lnSpc>
              <a:buNone/>
              <a:defRPr/>
            </a:pPr>
            <a:r>
              <a:rPr lang="en-US" altLang="el-GR" sz="1600" b="1" dirty="0">
                <a:solidFill>
                  <a:srgbClr val="FFFF00"/>
                </a:solidFill>
              </a:rPr>
              <a:t>B</a:t>
            </a:r>
            <a:r>
              <a:rPr kumimoji="0" lang="el-GR" altLang="el-GR" sz="1600" b="1" i="0" u="none" strike="noStrike" kern="1200" cap="none" spc="0" normalizeH="0" baseline="0" noProof="0" dirty="0">
                <a:ln>
                  <a:noFill/>
                </a:ln>
                <a:solidFill>
                  <a:srgbClr val="FFFF00"/>
                </a:solidFill>
                <a:effectLst/>
                <a:uLnTx/>
                <a:uFillTx/>
              </a:rPr>
              <a:t>. </a:t>
            </a:r>
            <a:r>
              <a:rPr lang="el-GR" altLang="el-GR" sz="1600" b="1" dirty="0">
                <a:solidFill>
                  <a:srgbClr val="FFFF00"/>
                </a:solidFill>
              </a:rPr>
              <a:t>ΕΠΙΠΕΔΟ ΑΣΦΑΛΕΙΑΣ &amp; ΠΡΟΣΩΠΙΚΕΣ ΕΛΕΥΘΕΡΙΕΣ </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rPr>
              <a:t>Ι. </a:t>
            </a:r>
            <a:r>
              <a:rPr kumimoji="0" lang="el-GR" altLang="el-GR" sz="1600" b="1" i="0" u="none" strike="noStrike" kern="1200" cap="none" spc="0" normalizeH="0" baseline="0" noProof="0" dirty="0">
                <a:ln>
                  <a:noFill/>
                </a:ln>
                <a:solidFill>
                  <a:prstClr val="white"/>
                </a:solidFill>
                <a:effectLst/>
                <a:uLnTx/>
                <a:uFillTx/>
              </a:rPr>
              <a:t>Το επίπεδο Ασφάλειας της Χώρας </a:t>
            </a:r>
          </a:p>
          <a:p>
            <a:pPr marL="0" lvl="0" indent="0" eaLnBrk="1" hangingPunct="1">
              <a:lnSpc>
                <a:spcPct val="120000"/>
              </a:lnSpc>
              <a:spcBef>
                <a:spcPct val="0"/>
              </a:spcBef>
              <a:buNone/>
              <a:defRPr/>
            </a:pPr>
            <a:r>
              <a:rPr lang="en-US" altLang="el-GR" sz="1600" b="1" dirty="0">
                <a:solidFill>
                  <a:srgbClr val="FFFF00"/>
                </a:solidFill>
              </a:rPr>
              <a:t>I</a:t>
            </a:r>
            <a:r>
              <a:rPr lang="el-GR" altLang="el-GR" sz="1600" b="1" dirty="0">
                <a:solidFill>
                  <a:srgbClr val="FFFF00"/>
                </a:solidFill>
              </a:rPr>
              <a:t>Ι. </a:t>
            </a:r>
            <a:r>
              <a:rPr lang="el-GR" altLang="el-GR" sz="1600" b="1" dirty="0">
                <a:solidFill>
                  <a:prstClr val="white"/>
                </a:solidFill>
              </a:rPr>
              <a:t>Θα εκχωρούσατε κάποιες από τις προσωπικές σας ελευθερίες σε αντάλλαγμα την αποτελεσματικότερη ασφάλεια</a:t>
            </a:r>
            <a:endParaRPr kumimoji="0" lang="el-GR" altLang="el-GR" sz="1600" b="1" i="0" u="none" strike="noStrike" kern="1200" cap="none" spc="0" normalizeH="0" baseline="0" noProof="0" dirty="0">
              <a:ln>
                <a:noFill/>
              </a:ln>
              <a:solidFill>
                <a:prstClr val="white"/>
              </a:solidFill>
              <a:effectLst/>
              <a:uLnTx/>
              <a:uFillTx/>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1266" name="Picture 2" descr="Εθνική Εσωτερική Ασφάλεια και Ελλάδα: Ώρα μηδέν - Geopolitics &amp; Daily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55537"/>
            <a:ext cx="5060933" cy="6913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F30732-8895-E695-A0B9-43FD19492A6E}"/>
              </a:ext>
            </a:extLst>
          </p:cNvPr>
          <p:cNvSpPr/>
          <p:nvPr/>
        </p:nvSpPr>
        <p:spPr>
          <a:xfrm>
            <a:off x="5578541" y="0"/>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0350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19336" y="5040"/>
            <a:ext cx="9448800"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914400" rtl="0" eaLnBrk="0" fontAlgn="base" latinLnBrk="0" hangingPunct="0">
              <a:lnSpc>
                <a:spcPct val="110000"/>
              </a:lnSpc>
              <a:spcBef>
                <a:spcPct val="20000"/>
              </a:spcBef>
              <a:spcAft>
                <a:spcPct val="0"/>
              </a:spcAft>
              <a:buClrTx/>
              <a:buSzTx/>
              <a:buFontTx/>
              <a:buNone/>
              <a:tabLst/>
              <a:defRPr/>
            </a:pPr>
            <a:r>
              <a:rPr kumimoji="0" lang="en-GB" altLang="el-GR"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 </a:t>
            </a:r>
            <a:r>
              <a:rPr kumimoji="0" lang="el-GR" altLang="el-GR" sz="1800" b="1" i="0" u="none" strike="noStrike" kern="1200" cap="none" spc="0" normalizeH="0" baseline="0" noProof="0" dirty="0">
                <a:ln>
                  <a:noFill/>
                </a:ln>
                <a:solidFill>
                  <a:srgbClr val="808080">
                    <a:lumMod val="25000"/>
                  </a:srgbClr>
                </a:solidFill>
                <a:effectLst/>
                <a:uLnTx/>
                <a:uFillTx/>
                <a:latin typeface="Calibri" panose="020F0502020204030204" pitchFamily="34" charset="0"/>
                <a:ea typeface="+mn-ea"/>
                <a:cs typeface="Calibri" panose="020F0502020204030204" pitchFamily="34" charset="0"/>
              </a:rPr>
              <a:t>Το επίπεδο Ασφάλειας της Χώρας </a:t>
            </a:r>
          </a:p>
          <a:p>
            <a:pPr marL="342900" marR="0" lvl="0" indent="-342900" algn="l" defTabSz="914400" rtl="0" eaLnBrk="0" fontAlgn="base" latinLnBrk="0" hangingPunct="0">
              <a:lnSpc>
                <a:spcPct val="11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Ας μιλήσουμε τώρα για θέματα ασφάλειας και αστυνόμευσης. Πως κρίνετε γενικά το επίπεδο ασφάλειας που επικρατεί στην χώρα; </a:t>
            </a:r>
          </a:p>
          <a:p>
            <a:pPr marL="342900" marR="0" lvl="0" indent="-342900" algn="l" defTabSz="914400" rtl="0" eaLnBrk="0" fontAlgn="base" latinLnBrk="0" hangingPunct="0">
              <a:lnSpc>
                <a:spcPct val="110000"/>
              </a:lnSpc>
              <a:spcBef>
                <a:spcPct val="0"/>
              </a:spcBef>
              <a:spcAft>
                <a:spcPct val="0"/>
              </a:spcAft>
              <a:buClrTx/>
              <a:buSzTx/>
              <a:buFontTx/>
              <a:buNone/>
              <a:tabLst/>
              <a:defRPr/>
            </a:pPr>
            <a:r>
              <a:rPr kumimoji="0" lang="el-GR" alt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Σύνολο ερωτηθέντων</a:t>
            </a:r>
            <a:r>
              <a:rPr kumimoji="0" lang="en-US" alt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 (N=</a:t>
            </a:r>
            <a:r>
              <a:rPr kumimoji="0" lang="el-GR" alt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2000</a:t>
            </a:r>
            <a:r>
              <a:rPr kumimoji="0" lang="en-US" alt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a:t>
            </a:r>
            <a:r>
              <a:rPr kumimoji="0" lang="el-GR" alt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 </a:t>
            </a:r>
            <a:endParaRPr kumimoji="0" lang="en-GB" altLang="el-GR" sz="1400" b="0" i="0" u="none" strike="noStrike" kern="1200" cap="none" spc="0" normalizeH="0" baseline="0" noProof="0" dirty="0">
              <a:ln>
                <a:noFill/>
              </a:ln>
              <a:solidFill>
                <a:srgbClr val="80808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1"/>
          </p:nvPr>
        </p:nvSpPr>
        <p:spPr>
          <a:xfrm>
            <a:off x="11352584" y="6492875"/>
            <a:ext cx="361256" cy="365125"/>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07AFB0D-D229-46BE-A277-42A9AAD27098}" type="slidenum">
              <a:rPr kumimoji="0" lang="en-US" sz="10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Tahoma"/>
              <a:ea typeface="+mn-ea"/>
              <a:cs typeface="+mn-cs"/>
            </a:endParaRPr>
          </a:p>
        </p:txBody>
      </p:sp>
      <p:graphicFrame>
        <p:nvGraphicFramePr>
          <p:cNvPr id="9" name="Chart 8"/>
          <p:cNvGraphicFramePr/>
          <p:nvPr>
            <p:extLst>
              <p:ext uri="{D42A27DB-BD31-4B8C-83A1-F6EECF244321}">
                <p14:modId xmlns:p14="http://schemas.microsoft.com/office/powerpoint/2010/main" val="2678885775"/>
              </p:ext>
            </p:extLst>
          </p:nvPr>
        </p:nvGraphicFramePr>
        <p:xfrm>
          <a:off x="-24680" y="1289792"/>
          <a:ext cx="5761307"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823103" y="2158614"/>
            <a:ext cx="95571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23,9%</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p:txBody>
      </p:sp>
      <p:sp>
        <p:nvSpPr>
          <p:cNvPr id="11" name="TextBox 10"/>
          <p:cNvSpPr txBox="1"/>
          <p:nvPr/>
        </p:nvSpPr>
        <p:spPr>
          <a:xfrm>
            <a:off x="4430000" y="3752365"/>
            <a:ext cx="95571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72,2%</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412581693"/>
              </p:ext>
            </p:extLst>
          </p:nvPr>
        </p:nvGraphicFramePr>
        <p:xfrm>
          <a:off x="5640851" y="1196160"/>
          <a:ext cx="6431815" cy="1753095"/>
        </p:xfrm>
        <a:graphic>
          <a:graphicData uri="http://schemas.openxmlformats.org/drawingml/2006/table">
            <a:tbl>
              <a:tblPr/>
              <a:tblGrid>
                <a:gridCol w="1512247">
                  <a:extLst>
                    <a:ext uri="{9D8B030D-6E8A-4147-A177-3AD203B41FA5}">
                      <a16:colId xmlns:a16="http://schemas.microsoft.com/office/drawing/2014/main" val="20000"/>
                    </a:ext>
                  </a:extLst>
                </a:gridCol>
                <a:gridCol w="700870">
                  <a:extLst>
                    <a:ext uri="{9D8B030D-6E8A-4147-A177-3AD203B41FA5}">
                      <a16:colId xmlns:a16="http://schemas.microsoft.com/office/drawing/2014/main" val="20001"/>
                    </a:ext>
                  </a:extLst>
                </a:gridCol>
                <a:gridCol w="540885">
                  <a:extLst>
                    <a:ext uri="{9D8B030D-6E8A-4147-A177-3AD203B41FA5}">
                      <a16:colId xmlns:a16="http://schemas.microsoft.com/office/drawing/2014/main" val="20002"/>
                    </a:ext>
                  </a:extLst>
                </a:gridCol>
                <a:gridCol w="566933">
                  <a:extLst>
                    <a:ext uri="{9D8B030D-6E8A-4147-A177-3AD203B41FA5}">
                      <a16:colId xmlns:a16="http://schemas.microsoft.com/office/drawing/2014/main" val="20003"/>
                    </a:ext>
                  </a:extLst>
                </a:gridCol>
                <a:gridCol w="518480">
                  <a:extLst>
                    <a:ext uri="{9D8B030D-6E8A-4147-A177-3AD203B41FA5}">
                      <a16:colId xmlns:a16="http://schemas.microsoft.com/office/drawing/2014/main" val="20004"/>
                    </a:ext>
                  </a:extLst>
                </a:gridCol>
                <a:gridCol w="518480">
                  <a:extLst>
                    <a:ext uri="{9D8B030D-6E8A-4147-A177-3AD203B41FA5}">
                      <a16:colId xmlns:a16="http://schemas.microsoft.com/office/drawing/2014/main" val="2656960138"/>
                    </a:ext>
                  </a:extLst>
                </a:gridCol>
                <a:gridCol w="518480">
                  <a:extLst>
                    <a:ext uri="{9D8B030D-6E8A-4147-A177-3AD203B41FA5}">
                      <a16:colId xmlns:a16="http://schemas.microsoft.com/office/drawing/2014/main" val="20005"/>
                    </a:ext>
                  </a:extLst>
                </a:gridCol>
                <a:gridCol w="518480">
                  <a:extLst>
                    <a:ext uri="{9D8B030D-6E8A-4147-A177-3AD203B41FA5}">
                      <a16:colId xmlns:a16="http://schemas.microsoft.com/office/drawing/2014/main" val="20006"/>
                    </a:ext>
                  </a:extLst>
                </a:gridCol>
                <a:gridCol w="518480">
                  <a:extLst>
                    <a:ext uri="{9D8B030D-6E8A-4147-A177-3AD203B41FA5}">
                      <a16:colId xmlns:a16="http://schemas.microsoft.com/office/drawing/2014/main" val="20007"/>
                    </a:ext>
                  </a:extLst>
                </a:gridCol>
                <a:gridCol w="518480">
                  <a:extLst>
                    <a:ext uri="{9D8B030D-6E8A-4147-A177-3AD203B41FA5}">
                      <a16:colId xmlns:a16="http://schemas.microsoft.com/office/drawing/2014/main" val="20008"/>
                    </a:ext>
                  </a:extLst>
                </a:gridCol>
              </a:tblGrid>
              <a:tr h="214911">
                <a:tc>
                  <a:txBody>
                    <a:bodyPr/>
                    <a:lstStyle/>
                    <a:p>
                      <a:pPr algn="ctr" fontAlgn="b"/>
                      <a:r>
                        <a:rPr lang="en-US" sz="1050" b="0"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b">
                    <a:lnL>
                      <a:noFill/>
                    </a:lnL>
                    <a:lnR>
                      <a:noFill/>
                    </a:lnR>
                    <a:lnT>
                      <a:noFill/>
                    </a:lnT>
                    <a:lnB>
                      <a:noFill/>
                    </a:lnB>
                    <a:solidFill>
                      <a:schemeClr val="bg1">
                        <a:lumMod val="50000"/>
                      </a:schemeClr>
                    </a:solidFill>
                  </a:tcPr>
                </a:tc>
                <a:tc>
                  <a:txBody>
                    <a:bodyPr/>
                    <a:lstStyle/>
                    <a:p>
                      <a:pPr algn="ctr" fontAlgn="b"/>
                      <a:r>
                        <a:rPr lang="en-US" sz="1050" b="1"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b">
                    <a:lnL>
                      <a:noFill/>
                    </a:lnL>
                    <a:lnR>
                      <a:noFill/>
                    </a:lnR>
                    <a:lnT>
                      <a:noFill/>
                    </a:lnT>
                    <a:lnB>
                      <a:noFill/>
                    </a:lnB>
                    <a:solidFill>
                      <a:schemeClr val="bg1">
                        <a:lumMod val="50000"/>
                      </a:schemeClr>
                    </a:solidFill>
                  </a:tcPr>
                </a:tc>
                <a:tc gridSpan="2">
                  <a:txBody>
                    <a:bodyPr/>
                    <a:lstStyle/>
                    <a:p>
                      <a:pPr algn="ctr" fontAlgn="b"/>
                      <a:r>
                        <a:rPr lang="el-GR" sz="1050" b="1" i="0" u="none" strike="noStrike" dirty="0">
                          <a:solidFill>
                            <a:srgbClr val="FFFFFF"/>
                          </a:solidFill>
                          <a:effectLst/>
                          <a:latin typeface="Calibri" panose="020F0502020204030204" pitchFamily="34" charset="0"/>
                          <a:cs typeface="Calibri" panose="020F0502020204030204" pitchFamily="34" charset="0"/>
                        </a:rPr>
                        <a:t>===ΦΥΛΟ===</a:t>
                      </a:r>
                    </a:p>
                  </a:txBody>
                  <a:tcPr marL="9525" marR="9525" marT="9525" marB="0" anchor="b">
                    <a:lnL>
                      <a:noFill/>
                    </a:lnL>
                    <a:lnR>
                      <a:noFill/>
                    </a:lnR>
                    <a:lnT>
                      <a:noFill/>
                    </a:lnT>
                    <a:lnB>
                      <a:noFill/>
                    </a:lnB>
                    <a:solidFill>
                      <a:schemeClr val="bg1">
                        <a:lumMod val="50000"/>
                      </a:schemeClr>
                    </a:solidFill>
                  </a:tcPr>
                </a:tc>
                <a:tc hMerge="1">
                  <a:txBody>
                    <a:bodyPr/>
                    <a:lstStyle/>
                    <a:p>
                      <a:endParaRPr lang="en-US"/>
                    </a:p>
                  </a:txBody>
                  <a:tcPr/>
                </a:tc>
                <a:tc gridSpan="6">
                  <a:txBody>
                    <a:bodyPr/>
                    <a:lstStyle/>
                    <a:p>
                      <a:pPr algn="ctr" fontAlgn="b"/>
                      <a:r>
                        <a:rPr lang="el-GR" sz="1050" b="1" i="0" u="none" strike="noStrike">
                          <a:solidFill>
                            <a:srgbClr val="FFFFFF"/>
                          </a:solidFill>
                          <a:effectLst/>
                          <a:latin typeface="Calibri" panose="020F0502020204030204" pitchFamily="34" charset="0"/>
                          <a:cs typeface="Calibri" panose="020F0502020204030204" pitchFamily="34" charset="0"/>
                        </a:rPr>
                        <a:t>===ΗΛΙΚΙΑ===</a:t>
                      </a:r>
                    </a:p>
                  </a:txBody>
                  <a:tcPr marL="9525" marR="9525" marT="9525" marB="0" anchor="b">
                    <a:lnL>
                      <a:noFill/>
                    </a:lnL>
                    <a:lnR>
                      <a:noFill/>
                    </a:lnR>
                    <a:lnT>
                      <a:noFill/>
                    </a:lnT>
                    <a:lnB>
                      <a:noFill/>
                    </a:lnB>
                    <a:solidFill>
                      <a:schemeClr val="bg1">
                        <a:lumMod val="50000"/>
                      </a:schemeClr>
                    </a:solidFill>
                  </a:tcPr>
                </a:tc>
                <a:tc hMerge="1">
                  <a:txBody>
                    <a:bodyPr/>
                    <a:lstStyle/>
                    <a:p>
                      <a:endParaRPr lang="el-G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911">
                <a:tc>
                  <a:txBody>
                    <a:bodyPr/>
                    <a:lstStyle/>
                    <a:p>
                      <a:pPr algn="ctr" fontAlgn="b"/>
                      <a:r>
                        <a:rPr lang="en-US" sz="1050" b="0"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b">
                    <a:lnL>
                      <a:noFill/>
                    </a:lnL>
                    <a:lnR>
                      <a:noFill/>
                    </a:lnR>
                    <a:lnT>
                      <a:noFill/>
                    </a:lnT>
                    <a:lnB>
                      <a:noFill/>
                    </a:lnB>
                    <a:solidFill>
                      <a:schemeClr val="bg1">
                        <a:lumMod val="50000"/>
                      </a:schemeClr>
                    </a:solidFill>
                  </a:tcPr>
                </a:tc>
                <a:tc>
                  <a:txBody>
                    <a:bodyPr/>
                    <a:lstStyle/>
                    <a:p>
                      <a:pPr algn="ctr" fontAlgn="ctr"/>
                      <a:r>
                        <a:rPr lang="el-GR" sz="1050" b="1" i="0" u="none" strike="noStrike" dirty="0">
                          <a:solidFill>
                            <a:srgbClr val="FFFFFF"/>
                          </a:solidFill>
                          <a:effectLst/>
                          <a:latin typeface="Calibri" panose="020F0502020204030204" pitchFamily="34" charset="0"/>
                          <a:cs typeface="Calibri" panose="020F0502020204030204" pitchFamily="34" charset="0"/>
                        </a:rPr>
                        <a:t>ΣΥΝΟΛΟ</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l-GR" sz="1050" b="1" i="0" u="none" strike="noStrike" dirty="0">
                          <a:solidFill>
                            <a:srgbClr val="FFFFFF"/>
                          </a:solidFill>
                          <a:effectLst/>
                          <a:latin typeface="Calibri" panose="020F0502020204030204" pitchFamily="34" charset="0"/>
                          <a:cs typeface="Calibri" panose="020F0502020204030204" pitchFamily="34" charset="0"/>
                        </a:rPr>
                        <a:t>ΑΝΔΡΑΣ</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l-GR" sz="1050" b="1" i="0" u="none" strike="noStrike" dirty="0">
                          <a:solidFill>
                            <a:srgbClr val="FFFFFF"/>
                          </a:solidFill>
                          <a:effectLst/>
                          <a:latin typeface="Calibri" panose="020F0502020204030204" pitchFamily="34" charset="0"/>
                          <a:cs typeface="Calibri" panose="020F0502020204030204" pitchFamily="34" charset="0"/>
                        </a:rPr>
                        <a:t>ΓΥΝΑΙΚΑ</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n-US" sz="1050" b="1" i="0" u="none" strike="noStrike" dirty="0">
                          <a:solidFill>
                            <a:srgbClr val="FFFFFF"/>
                          </a:solidFill>
                          <a:effectLst/>
                          <a:latin typeface="Calibri" panose="020F0502020204030204" pitchFamily="34" charset="0"/>
                          <a:cs typeface="Calibri" panose="020F0502020204030204" pitchFamily="34" charset="0"/>
                        </a:rPr>
                        <a:t>17-</a:t>
                      </a:r>
                      <a:r>
                        <a:rPr lang="el-GR" sz="1050" b="1" i="0" u="none" strike="noStrike" dirty="0">
                          <a:solidFill>
                            <a:srgbClr val="FFFFFF"/>
                          </a:solidFill>
                          <a:effectLst/>
                          <a:latin typeface="Calibri" panose="020F0502020204030204" pitchFamily="34" charset="0"/>
                          <a:cs typeface="Calibri" panose="020F0502020204030204" pitchFamily="34" charset="0"/>
                        </a:rPr>
                        <a:t>24</a:t>
                      </a:r>
                      <a:endParaRPr lang="en-US" sz="105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l-GR" sz="1050" b="1" i="0" u="none" strike="noStrike" dirty="0">
                          <a:solidFill>
                            <a:srgbClr val="FFFFFF"/>
                          </a:solidFill>
                          <a:effectLst/>
                          <a:latin typeface="Calibri" panose="020F0502020204030204" pitchFamily="34" charset="0"/>
                          <a:cs typeface="Calibri" panose="020F0502020204030204" pitchFamily="34" charset="0"/>
                        </a:rPr>
                        <a:t>25-34</a:t>
                      </a:r>
                      <a:endParaRPr lang="en-US" sz="105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n-US" sz="1050" b="1" i="0" u="none" strike="noStrike">
                          <a:solidFill>
                            <a:srgbClr val="FFFFFF"/>
                          </a:solidFill>
                          <a:effectLst/>
                          <a:latin typeface="Calibri" panose="020F0502020204030204" pitchFamily="34" charset="0"/>
                          <a:cs typeface="Calibri" panose="020F0502020204030204" pitchFamily="34" charset="0"/>
                        </a:rPr>
                        <a:t>35-44</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n-US" sz="1050" b="1" i="0" u="none" strike="noStrike" dirty="0">
                          <a:solidFill>
                            <a:srgbClr val="FFFFFF"/>
                          </a:solidFill>
                          <a:effectLst/>
                          <a:latin typeface="Calibri" panose="020F0502020204030204" pitchFamily="34" charset="0"/>
                          <a:cs typeface="Calibri" panose="020F0502020204030204" pitchFamily="34" charset="0"/>
                        </a:rPr>
                        <a:t>45-54</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n-US" sz="1050" b="1" i="0" u="none" strike="noStrike" dirty="0">
                          <a:solidFill>
                            <a:srgbClr val="FFFFFF"/>
                          </a:solidFill>
                          <a:effectLst/>
                          <a:latin typeface="Calibri" panose="020F0502020204030204" pitchFamily="34" charset="0"/>
                          <a:cs typeface="Calibri" panose="020F0502020204030204" pitchFamily="34" charset="0"/>
                        </a:rPr>
                        <a:t>55-64</a:t>
                      </a:r>
                    </a:p>
                  </a:txBody>
                  <a:tcPr marL="9525" marR="9525" marT="9525" marB="0" anchor="ctr">
                    <a:lnL>
                      <a:noFill/>
                    </a:lnL>
                    <a:lnR>
                      <a:noFill/>
                    </a:lnR>
                    <a:lnT>
                      <a:noFill/>
                    </a:lnT>
                    <a:lnB>
                      <a:noFill/>
                    </a:lnB>
                    <a:solidFill>
                      <a:schemeClr val="bg1">
                        <a:lumMod val="50000"/>
                      </a:schemeClr>
                    </a:solidFill>
                  </a:tcPr>
                </a:tc>
                <a:tc>
                  <a:txBody>
                    <a:bodyPr/>
                    <a:lstStyle/>
                    <a:p>
                      <a:pPr algn="ctr" fontAlgn="ctr"/>
                      <a:r>
                        <a:rPr lang="en-US" sz="1050" b="1" i="0" u="none" strike="noStrike" dirty="0">
                          <a:solidFill>
                            <a:srgbClr val="FFFFFF"/>
                          </a:solidFill>
                          <a:effectLst/>
                          <a:latin typeface="Calibri" panose="020F0502020204030204" pitchFamily="34" charset="0"/>
                          <a:cs typeface="Calibri" panose="020F0502020204030204" pitchFamily="34" charset="0"/>
                        </a:rPr>
                        <a:t>65+</a:t>
                      </a:r>
                    </a:p>
                  </a:txBody>
                  <a:tcPr marL="9525" marR="9525" marT="9525" marB="0" anchor="ctr">
                    <a:lnL>
                      <a:noFill/>
                    </a:lnL>
                    <a:lnR>
                      <a:noFill/>
                    </a:lnR>
                    <a:lnT>
                      <a:noFill/>
                    </a:lnT>
                    <a:lnB>
                      <a:noFill/>
                    </a:lnB>
                    <a:solidFill>
                      <a:schemeClr val="bg1">
                        <a:lumMod val="50000"/>
                      </a:schemeClr>
                    </a:solidFill>
                  </a:tcPr>
                </a:tc>
                <a:extLst>
                  <a:ext uri="{0D108BD9-81ED-4DB2-BD59-A6C34878D82A}">
                    <a16:rowId xmlns:a16="http://schemas.microsoft.com/office/drawing/2014/main" val="10001"/>
                  </a:ext>
                </a:extLst>
              </a:tr>
              <a:tr h="214911">
                <a:tc>
                  <a:txBody>
                    <a:bodyPr/>
                    <a:lstStyle/>
                    <a:p>
                      <a:pPr algn="ctr" fontAlgn="b"/>
                      <a:endParaRPr lang="el-GR" sz="105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50" b="0"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extLst>
                  <a:ext uri="{0D108BD9-81ED-4DB2-BD59-A6C34878D82A}">
                    <a16:rowId xmlns:a16="http://schemas.microsoft.com/office/drawing/2014/main" val="10002"/>
                  </a:ext>
                </a:extLst>
              </a:tr>
              <a:tr h="243888">
                <a:tc>
                  <a:txBody>
                    <a:bodyPr/>
                    <a:lstStyle/>
                    <a:p>
                      <a:pPr algn="ctr" fontAlgn="b"/>
                      <a:r>
                        <a:rPr lang="el-GR" sz="1000" b="1" i="0" u="none" strike="noStrike" dirty="0">
                          <a:solidFill>
                            <a:schemeClr val="bg1"/>
                          </a:solidFill>
                          <a:effectLst/>
                          <a:latin typeface="Arial" panose="020B0604020202020204" pitchFamily="34" charset="0"/>
                        </a:rPr>
                        <a:t>Πολύ/Αρκετά υψηλό</a:t>
                      </a:r>
                    </a:p>
                  </a:txBody>
                  <a:tcPr marL="9525" marR="9525" marT="9525" marB="0" anchor="ctr">
                    <a:lnL>
                      <a:noFill/>
                    </a:lnL>
                    <a:lnR>
                      <a:noFill/>
                    </a:lnR>
                    <a:lnT>
                      <a:noFill/>
                    </a:lnT>
                    <a:lnB>
                      <a:noFill/>
                    </a:lnB>
                    <a:solidFill>
                      <a:schemeClr val="bg1">
                        <a:lumMod val="65000"/>
                      </a:schemeClr>
                    </a:solidFill>
                  </a:tcPr>
                </a:tc>
                <a:tc>
                  <a:txBody>
                    <a:bodyPr/>
                    <a:lstStyle/>
                    <a:p>
                      <a:pPr algn="ctr" fontAlgn="b">
                        <a:buNone/>
                      </a:pPr>
                      <a:r>
                        <a:rPr lang="el-GR" sz="1400" b="1" i="0" u="none" strike="noStrike" dirty="0">
                          <a:solidFill>
                            <a:srgbClr val="000000"/>
                          </a:solidFill>
                          <a:effectLst/>
                          <a:latin typeface="Calibri" panose="020F0502020204030204" pitchFamily="34" charset="0"/>
                        </a:rPr>
                        <a:t>23,9</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26,2</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18,6</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26,2</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23,9</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26,2</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620586">
                <a:tc>
                  <a:txBody>
                    <a:bodyPr/>
                    <a:lstStyle/>
                    <a:p>
                      <a:pPr algn="ctr" fontAlgn="b"/>
                      <a:r>
                        <a:rPr lang="el-GR" sz="1000" b="1" i="0" u="none" strike="noStrike" dirty="0">
                          <a:solidFill>
                            <a:schemeClr val="bg1"/>
                          </a:solidFill>
                          <a:effectLst/>
                          <a:latin typeface="Arial" panose="020B0604020202020204" pitchFamily="34" charset="0"/>
                        </a:rPr>
                        <a:t>Όχι και τόσο/Καθόλου υψηλό</a:t>
                      </a:r>
                    </a:p>
                  </a:txBody>
                  <a:tcPr marL="9525" marR="9525" marT="9525" marB="0" anchor="ctr">
                    <a:lnL>
                      <a:noFill/>
                    </a:lnL>
                    <a:lnR>
                      <a:noFill/>
                    </a:lnR>
                    <a:lnT>
                      <a:noFill/>
                    </a:lnT>
                    <a:lnB>
                      <a:noFill/>
                    </a:lnB>
                    <a:solidFill>
                      <a:schemeClr val="bg1">
                        <a:lumMod val="65000"/>
                      </a:schemeClr>
                    </a:solidFill>
                  </a:tcPr>
                </a:tc>
                <a:tc>
                  <a:txBody>
                    <a:bodyPr/>
                    <a:lstStyle/>
                    <a:p>
                      <a:pPr algn="ctr" fontAlgn="b">
                        <a:buNone/>
                      </a:pPr>
                      <a:r>
                        <a:rPr lang="el-GR" sz="1400" b="1" i="0" u="none" strike="noStrike" dirty="0">
                          <a:solidFill>
                            <a:srgbClr val="000000"/>
                          </a:solidFill>
                          <a:effectLst/>
                          <a:latin typeface="Calibri" panose="020F0502020204030204" pitchFamily="34" charset="0"/>
                        </a:rPr>
                        <a:t>72,2</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72,5</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a:solidFill>
                            <a:srgbClr val="000000"/>
                          </a:solidFill>
                          <a:effectLst/>
                          <a:latin typeface="Calibri" panose="020F0502020204030204" pitchFamily="34" charset="0"/>
                        </a:rPr>
                        <a:t>71,9</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73,9</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a:solidFill>
                            <a:srgbClr val="000000"/>
                          </a:solidFill>
                          <a:effectLst/>
                          <a:latin typeface="Calibri" panose="020F0502020204030204" pitchFamily="34" charset="0"/>
                        </a:rPr>
                        <a:t>65,1</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73,7</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72,8</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74,8</a:t>
                      </a:r>
                    </a:p>
                  </a:txBody>
                  <a:tcPr marL="9525" marR="9525" marT="9525" marB="0" anchor="ctr">
                    <a:lnL>
                      <a:noFill/>
                    </a:lnL>
                    <a:lnR>
                      <a:noFill/>
                    </a:lnR>
                    <a:lnT>
                      <a:noFill/>
                    </a:lnT>
                    <a:lnB>
                      <a:noFill/>
                    </a:lnB>
                    <a:solidFill>
                      <a:schemeClr val="bg1">
                        <a:lumMod val="75000"/>
                      </a:schemeClr>
                    </a:solidFill>
                  </a:tcPr>
                </a:tc>
                <a:tc>
                  <a:txBody>
                    <a:bodyPr/>
                    <a:lstStyle/>
                    <a:p>
                      <a:pPr algn="ctr" fontAlgn="b">
                        <a:buNone/>
                      </a:pPr>
                      <a:r>
                        <a:rPr lang="el-GR" sz="1400" b="0" i="0" u="none" strike="noStrike" dirty="0">
                          <a:solidFill>
                            <a:srgbClr val="000000"/>
                          </a:solidFill>
                          <a:effectLst/>
                          <a:latin typeface="Calibri" panose="020F0502020204030204" pitchFamily="34" charset="0"/>
                        </a:rPr>
                        <a:t>72,1</a:t>
                      </a:r>
                    </a:p>
                  </a:txBody>
                  <a:tcPr marL="9525" marR="9525" marT="9525" marB="0" anchor="ctr">
                    <a:lnL>
                      <a:noFill/>
                    </a:lnL>
                    <a:lnR>
                      <a:noFill/>
                    </a:lnR>
                    <a:lnT>
                      <a:noFill/>
                    </a:lnT>
                    <a:lnB>
                      <a:noFill/>
                    </a:lnB>
                    <a:solidFill>
                      <a:schemeClr val="bg1">
                        <a:lumMod val="75000"/>
                      </a:schemeClr>
                    </a:solidFill>
                  </a:tcPr>
                </a:tc>
                <a:extLst>
                  <a:ext uri="{0D108BD9-81ED-4DB2-BD59-A6C34878D82A}">
                    <a16:rowId xmlns:a16="http://schemas.microsoft.com/office/drawing/2014/main" val="10004"/>
                  </a:ext>
                </a:extLst>
              </a:tr>
              <a:tr h="243888">
                <a:tc>
                  <a:txBody>
                    <a:bodyPr/>
                    <a:lstStyle/>
                    <a:p>
                      <a:pPr algn="ctr" fontAlgn="b"/>
                      <a:r>
                        <a:rPr lang="el-GR" sz="1000" b="1" i="0" u="none" strike="noStrike" dirty="0">
                          <a:solidFill>
                            <a:schemeClr val="bg1"/>
                          </a:solidFill>
                          <a:effectLst/>
                          <a:latin typeface="Arial" panose="020B0604020202020204" pitchFamily="34" charset="0"/>
                        </a:rPr>
                        <a:t>ΔΞ/ΔΑ</a:t>
                      </a:r>
                    </a:p>
                  </a:txBody>
                  <a:tcPr marL="9525" marR="9525" marT="9525" marB="0" anchor="ctr">
                    <a:lnL>
                      <a:noFill/>
                    </a:lnL>
                    <a:lnR>
                      <a:noFill/>
                    </a:lnR>
                    <a:lnT>
                      <a:noFill/>
                    </a:lnT>
                    <a:lnB>
                      <a:noFill/>
                    </a:lnB>
                    <a:solidFill>
                      <a:schemeClr val="bg1">
                        <a:lumMod val="65000"/>
                      </a:schemeClr>
                    </a:solidFill>
                  </a:tcPr>
                </a:tc>
                <a:tc>
                  <a:txBody>
                    <a:bodyPr/>
                    <a:lstStyle/>
                    <a:p>
                      <a:pPr algn="ctr" fontAlgn="b">
                        <a:buNone/>
                      </a:pPr>
                      <a:r>
                        <a:rPr lang="el-GR" sz="1400" b="1"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6,3</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8,7</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7,8</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ctr" fontAlgn="b">
                        <a:buNone/>
                      </a:pPr>
                      <a:r>
                        <a:rPr lang="el-GR" sz="14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tcPr>
                </a:tc>
                <a:tc>
                  <a:txBody>
                    <a:bodyPr/>
                    <a:lstStyle/>
                    <a:p>
                      <a:pPr algn="ctr" fontAlgn="b">
                        <a:buNone/>
                      </a:pPr>
                      <a:r>
                        <a:rPr lang="el-GR" sz="14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06991024"/>
              </p:ext>
            </p:extLst>
          </p:nvPr>
        </p:nvGraphicFramePr>
        <p:xfrm>
          <a:off x="5640850" y="3345384"/>
          <a:ext cx="6359803" cy="2099840"/>
        </p:xfrm>
        <a:graphic>
          <a:graphicData uri="http://schemas.openxmlformats.org/drawingml/2006/table">
            <a:tbl>
              <a:tblPr/>
              <a:tblGrid>
                <a:gridCol w="727127">
                  <a:extLst>
                    <a:ext uri="{9D8B030D-6E8A-4147-A177-3AD203B41FA5}">
                      <a16:colId xmlns:a16="http://schemas.microsoft.com/office/drawing/2014/main" val="20000"/>
                    </a:ext>
                  </a:extLst>
                </a:gridCol>
                <a:gridCol w="624088">
                  <a:extLst>
                    <a:ext uri="{9D8B030D-6E8A-4147-A177-3AD203B41FA5}">
                      <a16:colId xmlns:a16="http://schemas.microsoft.com/office/drawing/2014/main" val="20001"/>
                    </a:ext>
                  </a:extLst>
                </a:gridCol>
                <a:gridCol w="468066">
                  <a:extLst>
                    <a:ext uri="{9D8B030D-6E8A-4147-A177-3AD203B41FA5}">
                      <a16:colId xmlns:a16="http://schemas.microsoft.com/office/drawing/2014/main" val="20002"/>
                    </a:ext>
                  </a:extLst>
                </a:gridCol>
                <a:gridCol w="546077">
                  <a:extLst>
                    <a:ext uri="{9D8B030D-6E8A-4147-A177-3AD203B41FA5}">
                      <a16:colId xmlns:a16="http://schemas.microsoft.com/office/drawing/2014/main" val="20003"/>
                    </a:ext>
                  </a:extLst>
                </a:gridCol>
                <a:gridCol w="468066">
                  <a:extLst>
                    <a:ext uri="{9D8B030D-6E8A-4147-A177-3AD203B41FA5}">
                      <a16:colId xmlns:a16="http://schemas.microsoft.com/office/drawing/2014/main" val="20004"/>
                    </a:ext>
                  </a:extLst>
                </a:gridCol>
                <a:gridCol w="624088">
                  <a:extLst>
                    <a:ext uri="{9D8B030D-6E8A-4147-A177-3AD203B41FA5}">
                      <a16:colId xmlns:a16="http://schemas.microsoft.com/office/drawing/2014/main" val="20005"/>
                    </a:ext>
                  </a:extLst>
                </a:gridCol>
                <a:gridCol w="546077">
                  <a:extLst>
                    <a:ext uri="{9D8B030D-6E8A-4147-A177-3AD203B41FA5}">
                      <a16:colId xmlns:a16="http://schemas.microsoft.com/office/drawing/2014/main" val="1714975044"/>
                    </a:ext>
                  </a:extLst>
                </a:gridCol>
                <a:gridCol w="546077">
                  <a:extLst>
                    <a:ext uri="{9D8B030D-6E8A-4147-A177-3AD203B41FA5}">
                      <a16:colId xmlns:a16="http://schemas.microsoft.com/office/drawing/2014/main" val="911100310"/>
                    </a:ext>
                  </a:extLst>
                </a:gridCol>
                <a:gridCol w="593725">
                  <a:extLst>
                    <a:ext uri="{9D8B030D-6E8A-4147-A177-3AD203B41FA5}">
                      <a16:colId xmlns:a16="http://schemas.microsoft.com/office/drawing/2014/main" val="1974588370"/>
                    </a:ext>
                  </a:extLst>
                </a:gridCol>
                <a:gridCol w="608206">
                  <a:extLst>
                    <a:ext uri="{9D8B030D-6E8A-4147-A177-3AD203B41FA5}">
                      <a16:colId xmlns:a16="http://schemas.microsoft.com/office/drawing/2014/main" val="314531129"/>
                    </a:ext>
                  </a:extLst>
                </a:gridCol>
                <a:gridCol w="608206">
                  <a:extLst>
                    <a:ext uri="{9D8B030D-6E8A-4147-A177-3AD203B41FA5}">
                      <a16:colId xmlns:a16="http://schemas.microsoft.com/office/drawing/2014/main" val="2415251816"/>
                    </a:ext>
                  </a:extLst>
                </a:gridCol>
              </a:tblGrid>
              <a:tr h="589339">
                <a:tc>
                  <a:txBody>
                    <a:bodyPr/>
                    <a:lstStyle/>
                    <a:p>
                      <a:pPr algn="ctr" fontAlgn="ctr"/>
                      <a:r>
                        <a:rPr lang="en-US" sz="1000" b="1"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ctr">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5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a:noFill/>
                    </a:lnL>
                    <a:lnR>
                      <a:noFill/>
                    </a:lnR>
                    <a:lnT>
                      <a:noFill/>
                    </a:lnT>
                    <a:lnB>
                      <a:noFill/>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a:noFill/>
                    </a:lnL>
                    <a:lnR>
                      <a:noFill/>
                    </a:lnR>
                    <a:lnT>
                      <a:noFill/>
                    </a:lnT>
                    <a:lnB>
                      <a:noFill/>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a:noFill/>
                    </a:lnL>
                    <a:lnR>
                      <a:noFill/>
                    </a:lnR>
                    <a:lnT>
                      <a:noFill/>
                    </a:lnT>
                    <a:lnB>
                      <a:noFill/>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endPar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a:noFill/>
                    </a:lnL>
                    <a:lnR>
                      <a:noFill/>
                    </a:lnR>
                    <a:lnT>
                      <a:noFill/>
                    </a:lnT>
                    <a:lnB>
                      <a:noFill/>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10001"/>
                  </a:ext>
                </a:extLst>
              </a:tr>
              <a:tr h="210135">
                <a:tc>
                  <a:txBody>
                    <a:bodyPr/>
                    <a:lstStyle/>
                    <a:p>
                      <a:pPr algn="l" fontAlgn="b"/>
                      <a:endParaRPr lang="el-GR" sz="10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solidFill>
                      <a:schemeClr val="bg1">
                        <a:lumMod val="50000"/>
                      </a:schemeClr>
                    </a:solidFill>
                  </a:tcPr>
                </a:tc>
                <a:extLst>
                  <a:ext uri="{0D108BD9-81ED-4DB2-BD59-A6C34878D82A}">
                    <a16:rowId xmlns:a16="http://schemas.microsoft.com/office/drawing/2014/main" val="10002"/>
                  </a:ext>
                </a:extLst>
              </a:tr>
              <a:tr h="420270">
                <a:tc>
                  <a:txBody>
                    <a:bodyPr/>
                    <a:lstStyle/>
                    <a:p>
                      <a:pPr algn="ctr" fontAlgn="b"/>
                      <a:r>
                        <a:rPr lang="el-GR" sz="1000" b="1" i="0" u="none" strike="noStrike" kern="1200" dirty="0">
                          <a:solidFill>
                            <a:schemeClr val="bg1"/>
                          </a:solidFill>
                          <a:effectLst/>
                          <a:latin typeface="Arial" panose="020B0604020202020204" pitchFamily="34" charset="0"/>
                          <a:ea typeface="+mn-ea"/>
                          <a:cs typeface="+mn-cs"/>
                        </a:rPr>
                        <a:t>Πολύ/Αρκετά υψηλό</a:t>
                      </a:r>
                    </a:p>
                  </a:txBody>
                  <a:tcPr marL="9525" marR="9525" marT="9525" marB="0" anchor="ctr">
                    <a:lnL>
                      <a:noFill/>
                    </a:lnL>
                    <a:lnR>
                      <a:noFill/>
                    </a:lnR>
                    <a:lnT>
                      <a:noFill/>
                    </a:lnT>
                    <a:lnB>
                      <a:noFill/>
                    </a:lnB>
                    <a:solidFill>
                      <a:schemeClr val="bg1">
                        <a:lumMod val="6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23,9</a:t>
                      </a:r>
                    </a:p>
                  </a:txBody>
                  <a:tcPr marL="9525" marR="9525" marT="9525" marB="0" anchor="ctr">
                    <a:lnL>
                      <a:noFill/>
                    </a:lnL>
                    <a:lnR>
                      <a:noFill/>
                    </a:lnR>
                    <a:lnT>
                      <a:noFill/>
                    </a:lnT>
                    <a:lnB>
                      <a:noFill/>
                    </a:lnB>
                    <a:noFill/>
                  </a:tcPr>
                </a:tc>
                <a:tc>
                  <a:txBody>
                    <a:bodyPr/>
                    <a:lstStyle/>
                    <a:p>
                      <a:pPr algn="ctr" fontAlgn="b"/>
                      <a:r>
                        <a:rPr lang="el-GR" sz="1400" b="0" i="0" u="none" strike="noStrike" dirty="0">
                          <a:solidFill>
                            <a:srgbClr val="000000"/>
                          </a:solidFill>
                          <a:effectLst/>
                          <a:latin typeface="Calibri" panose="020F0502020204030204" pitchFamily="34" charset="0"/>
                        </a:rPr>
                        <a:t>52,4</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23,3</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19,4</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21,9</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11,3</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10,9</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16,3</a:t>
                      </a:r>
                    </a:p>
                  </a:txBody>
                  <a:tcPr marL="9525" marR="9525" marT="9525" marB="0" anchor="ctr">
                    <a:lnL>
                      <a:noFill/>
                    </a:lnL>
                    <a:lnR>
                      <a:noFill/>
                    </a:lnR>
                    <a:lnT>
                      <a:noFill/>
                    </a:lnT>
                    <a:lnB>
                      <a:noFill/>
                    </a:lnB>
                    <a:noFill/>
                  </a:tcPr>
                </a:tc>
                <a:tc>
                  <a:txBody>
                    <a:bodyPr/>
                    <a:lstStyle/>
                    <a:p>
                      <a:pPr algn="ctr" fontAlgn="b"/>
                      <a:r>
                        <a:rPr lang="el-GR" sz="1400" b="0" i="0" u="none" strike="noStrike">
                          <a:solidFill>
                            <a:srgbClr val="000000"/>
                          </a:solidFill>
                          <a:effectLst/>
                          <a:latin typeface="Calibri" panose="020F0502020204030204" pitchFamily="34" charset="0"/>
                        </a:rPr>
                        <a:t>6,6</a:t>
                      </a:r>
                    </a:p>
                  </a:txBody>
                  <a:tcPr marL="9525" marR="9525" marT="9525" marB="0" anchor="ctr">
                    <a:lnL>
                      <a:noFill/>
                    </a:lnL>
                    <a:lnR>
                      <a:noFill/>
                    </a:lnR>
                    <a:lnT>
                      <a:noFill/>
                    </a:lnT>
                    <a:lnB>
                      <a:noFill/>
                    </a:lnB>
                    <a:noFill/>
                  </a:tcPr>
                </a:tc>
                <a:extLst>
                  <a:ext uri="{0D108BD9-81ED-4DB2-BD59-A6C34878D82A}">
                    <a16:rowId xmlns:a16="http://schemas.microsoft.com/office/drawing/2014/main" val="10003"/>
                  </a:ext>
                </a:extLst>
              </a:tr>
              <a:tr h="630406">
                <a:tc>
                  <a:txBody>
                    <a:bodyPr/>
                    <a:lstStyle/>
                    <a:p>
                      <a:pPr algn="ctr" fontAlgn="b"/>
                      <a:r>
                        <a:rPr lang="el-GR" sz="1000" b="1" i="0" u="none" strike="noStrike" kern="1200" dirty="0">
                          <a:solidFill>
                            <a:schemeClr val="bg1"/>
                          </a:solidFill>
                          <a:effectLst/>
                          <a:latin typeface="Arial" panose="020B0604020202020204" pitchFamily="34" charset="0"/>
                          <a:ea typeface="+mn-ea"/>
                          <a:cs typeface="+mn-cs"/>
                        </a:rPr>
                        <a:t>Όχι και τόσο/Καθόλου υψηλό</a:t>
                      </a:r>
                    </a:p>
                  </a:txBody>
                  <a:tcPr marL="9525" marR="9525" marT="9525" marB="0" anchor="ctr">
                    <a:lnL>
                      <a:noFill/>
                    </a:lnL>
                    <a:lnR>
                      <a:noFill/>
                    </a:lnR>
                    <a:lnT>
                      <a:noFill/>
                    </a:lnT>
                    <a:lnB>
                      <a:noFill/>
                    </a:lnB>
                    <a:solidFill>
                      <a:schemeClr val="bg1">
                        <a:lumMod val="6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72,2</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46,4</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79,6</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74,4</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78,9</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77</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84,9</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86,2</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82,1</a:t>
                      </a:r>
                    </a:p>
                  </a:txBody>
                  <a:tcPr marL="9525" marR="9525" marT="9525" marB="0" anchor="ctr">
                    <a:lnL>
                      <a:noFill/>
                    </a:lnL>
                    <a:lnR>
                      <a:noFill/>
                    </a:lnR>
                    <a:lnT>
                      <a:noFill/>
                    </a:lnT>
                    <a:lnB>
                      <a:noFill/>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83,8</a:t>
                      </a:r>
                    </a:p>
                  </a:txBody>
                  <a:tcPr marL="9525" marR="9525" marT="9525" marB="0" anchor="ctr">
                    <a:lnL>
                      <a:noFill/>
                    </a:lnL>
                    <a:lnR>
                      <a:noFill/>
                    </a:lnR>
                    <a:lnT>
                      <a:noFill/>
                    </a:lnT>
                    <a:lnB>
                      <a:noFill/>
                    </a:lnB>
                    <a:solidFill>
                      <a:schemeClr val="bg1">
                        <a:lumMod val="75000"/>
                      </a:schemeClr>
                    </a:solidFill>
                  </a:tcPr>
                </a:tc>
                <a:extLst>
                  <a:ext uri="{0D108BD9-81ED-4DB2-BD59-A6C34878D82A}">
                    <a16:rowId xmlns:a16="http://schemas.microsoft.com/office/drawing/2014/main" val="10004"/>
                  </a:ext>
                </a:extLst>
              </a:tr>
              <a:tr h="249690">
                <a:tc>
                  <a:txBody>
                    <a:bodyPr/>
                    <a:lstStyle/>
                    <a:p>
                      <a:pPr algn="ctr" fontAlgn="b"/>
                      <a:r>
                        <a:rPr lang="el-GR" sz="1000" b="1" i="0" u="none" strike="noStrike" kern="1200" dirty="0">
                          <a:solidFill>
                            <a:schemeClr val="bg1"/>
                          </a:solidFill>
                          <a:effectLst/>
                          <a:latin typeface="Arial" panose="020B0604020202020204" pitchFamily="34" charset="0"/>
                          <a:ea typeface="+mn-ea"/>
                          <a:cs typeface="+mn-cs"/>
                        </a:rPr>
                        <a:t>ΔΞ/ΔΑ</a:t>
                      </a:r>
                    </a:p>
                  </a:txBody>
                  <a:tcPr marL="9525" marR="9525" marT="9525" marB="0" anchor="ctr">
                    <a:lnL>
                      <a:noFill/>
                    </a:lnL>
                    <a:lnR>
                      <a:noFill/>
                    </a:lnR>
                    <a:lnT>
                      <a:noFill/>
                    </a:lnT>
                    <a:lnB>
                      <a:noFill/>
                    </a:lnB>
                    <a:solidFill>
                      <a:schemeClr val="bg1">
                        <a:lumMod val="6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b"/>
                      <a:r>
                        <a:rPr lang="el-GR" sz="14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tcPr>
                </a:tc>
                <a:tc>
                  <a:txBody>
                    <a:bodyPr/>
                    <a:lstStyle/>
                    <a:p>
                      <a:pPr algn="ctr" fontAlgn="b"/>
                      <a:r>
                        <a:rPr lang="el-GR" sz="14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b"/>
                      <a:r>
                        <a:rPr lang="el-GR" sz="1400" b="0" i="0" u="none" strike="noStrike" dirty="0">
                          <a:solidFill>
                            <a:srgbClr val="000000"/>
                          </a:solidFill>
                          <a:effectLst/>
                          <a:latin typeface="Calibri" panose="020F0502020204030204" pitchFamily="34" charset="0"/>
                        </a:rPr>
                        <a:t>9,6</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10361495" y="5479825"/>
            <a:ext cx="1316386" cy="200055"/>
          </a:xfrm>
          <a:prstGeom prst="rect">
            <a:avLst/>
          </a:prstGeom>
          <a:noFill/>
        </p:spPr>
        <p:txBody>
          <a:bodyPr wrap="none" rtlCol="0">
            <a:spAutoFit/>
          </a:bodyPr>
          <a:lstStyle/>
          <a:p>
            <a:r>
              <a:rPr lang="el-GR" sz="700" dirty="0"/>
              <a:t>*Ενδεικτική Βάση Ανάλυσης </a:t>
            </a:r>
          </a:p>
        </p:txBody>
      </p:sp>
    </p:spTree>
    <p:extLst>
      <p:ext uri="{BB962C8B-B14F-4D97-AF65-F5344CB8AC3E}">
        <p14:creationId xmlns:p14="http://schemas.microsoft.com/office/powerpoint/2010/main" val="281681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333658" y="1603540"/>
            <a:ext cx="1205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1179723" y="1772816"/>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ΘΕΜΑΤΑ ΕΠΙΚΑΙΡΟΤΗΤΑΣ </a:t>
            </a:r>
            <a:endParaRPr kumimoji="0" lang="en-GB" alt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460" y="2274453"/>
            <a:ext cx="678032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Γ. ΑΛΛΑΓΕΣ ΣΤΟ ΔΗΜΟΣΙΟ ΤΟΜΕΑ</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 </a:t>
            </a:r>
            <a:r>
              <a:rPr kumimoji="0" 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Πλατφόρμα αξιολόγησης υπηρεσιών του δημοσίου</a:t>
            </a: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η πρωτοβουλία θα βελτιώσει την απόδοση του δημοσίου στο άμεσο μέλλον</a:t>
            </a: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kumimoji="0" 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7041" y="-319098"/>
            <a:ext cx="5494973" cy="3713877"/>
          </a:xfrm>
          <a:prstGeom prst="rect">
            <a:avLst/>
          </a:prstGeom>
          <a:noFill/>
          <a:ln w="57150">
            <a:solidFill>
              <a:schemeClr val="tx1"/>
            </a:solidFill>
          </a:ln>
        </p:spPr>
      </p:pic>
      <p:pic>
        <p:nvPicPr>
          <p:cNvPr id="5" name="Picture 4"/>
          <p:cNvPicPr>
            <a:picLocks noChangeAspect="1"/>
          </p:cNvPicPr>
          <p:nvPr/>
        </p:nvPicPr>
        <p:blipFill>
          <a:blip r:embed="rId5"/>
          <a:stretch>
            <a:fillRect/>
          </a:stretch>
        </p:blipFill>
        <p:spPr>
          <a:xfrm>
            <a:off x="6757040" y="3074842"/>
            <a:ext cx="5635365" cy="3783157"/>
          </a:xfrm>
          <a:prstGeom prst="rect">
            <a:avLst/>
          </a:prstGeom>
          <a:noFill/>
          <a:ln w="57150">
            <a:solidFill>
              <a:schemeClr val="tx1"/>
            </a:solidFill>
          </a:ln>
        </p:spPr>
      </p:pic>
    </p:spTree>
    <p:extLst>
      <p:ext uri="{BB962C8B-B14F-4D97-AF65-F5344CB8AC3E}">
        <p14:creationId xmlns:p14="http://schemas.microsoft.com/office/powerpoint/2010/main" val="42499691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3"/>
          <p:cNvSpPr txBox="1">
            <a:spLocks noChangeArrowheads="1"/>
          </p:cNvSpPr>
          <p:nvPr/>
        </p:nvSpPr>
        <p:spPr bwMode="auto">
          <a:xfrm>
            <a:off x="-8204" y="-40937"/>
            <a:ext cx="11360788" cy="923330"/>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Ι.</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l-G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Πλατφόρμα αξιολόγησης υπηρεσιών του δημοσίου</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l-G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η πρωτοβουλία θα βελτιώσει την απόδοση του δημοσίου στο άμεσο μέλλον</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l-G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Το Υπουργείο Εσωτερικών δημιούργησε μια πλατφόρμα όπου ο κάθε πολίτης θα μπορεί να αξιολογεί μια σειρά από υπηρεσίες του δημοσίου. Πιστεύετε ότι αυτή η πρωτοβουλία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θα βελτιώσει την απόδοση του δημοσίου στο άμεσο μέλλον;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p:txBody>
      </p:sp>
      <p:sp>
        <p:nvSpPr>
          <p:cNvPr id="17414" name="Text Box 4"/>
          <p:cNvSpPr txBox="1">
            <a:spLocks noChangeArrowheads="1"/>
          </p:cNvSpPr>
          <p:nvPr/>
        </p:nvSpPr>
        <p:spPr bwMode="auto">
          <a:xfrm>
            <a:off x="5852690" y="6258333"/>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1107105452"/>
              </p:ext>
            </p:extLst>
          </p:nvPr>
        </p:nvGraphicFramePr>
        <p:xfrm>
          <a:off x="1775520" y="620688"/>
          <a:ext cx="8037171"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Brace 12"/>
          <p:cNvSpPr/>
          <p:nvPr/>
        </p:nvSpPr>
        <p:spPr>
          <a:xfrm>
            <a:off x="5814136" y="2187633"/>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ectangle 11"/>
          <p:cNvSpPr>
            <a:spLocks noChangeArrowheads="1"/>
          </p:cNvSpPr>
          <p:nvPr/>
        </p:nvSpPr>
        <p:spPr bwMode="auto">
          <a:xfrm>
            <a:off x="6227016" y="1148352"/>
            <a:ext cx="1092455" cy="41437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38,8%</a:t>
            </a:r>
          </a:p>
        </p:txBody>
      </p:sp>
      <p:sp>
        <p:nvSpPr>
          <p:cNvPr id="16" name="Rectangle 12"/>
          <p:cNvSpPr>
            <a:spLocks noChangeArrowheads="1"/>
          </p:cNvSpPr>
          <p:nvPr/>
        </p:nvSpPr>
        <p:spPr bwMode="auto">
          <a:xfrm>
            <a:off x="6217682" y="2368840"/>
            <a:ext cx="1080120" cy="3765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52,3%</a:t>
            </a:r>
          </a:p>
        </p:txBody>
      </p:sp>
      <p:cxnSp>
        <p:nvCxnSpPr>
          <p:cNvPr id="19" name="Straight Connector 18"/>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ight Brace 19"/>
          <p:cNvSpPr/>
          <p:nvPr/>
        </p:nvSpPr>
        <p:spPr>
          <a:xfrm>
            <a:off x="5708144" y="964160"/>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1"/>
          </p:nvPr>
        </p:nvSpPr>
        <p:spPr>
          <a:xfrm>
            <a:off x="11352584" y="6532971"/>
            <a:ext cx="523776"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F3E5831-5F11-4FA4-A164-95B9C382B088}" type="slidenum">
              <a:rPr kumimoji="0" lang="en-GB" altLang="en-US" sz="11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GB" alt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27" name="Table 26"/>
          <p:cNvGraphicFramePr>
            <a:graphicFrameLocks noGrp="1"/>
          </p:cNvGraphicFramePr>
          <p:nvPr>
            <p:extLst>
              <p:ext uri="{D42A27DB-BD31-4B8C-83A1-F6EECF244321}">
                <p14:modId xmlns:p14="http://schemas.microsoft.com/office/powerpoint/2010/main" val="2307161830"/>
              </p:ext>
            </p:extLst>
          </p:nvPr>
        </p:nvGraphicFramePr>
        <p:xfrm>
          <a:off x="0" y="4188961"/>
          <a:ext cx="11316653" cy="1898402"/>
        </p:xfrm>
        <a:graphic>
          <a:graphicData uri="http://schemas.openxmlformats.org/drawingml/2006/table">
            <a:tbl>
              <a:tblPr/>
              <a:tblGrid>
                <a:gridCol w="3829430">
                  <a:extLst>
                    <a:ext uri="{9D8B030D-6E8A-4147-A177-3AD203B41FA5}">
                      <a16:colId xmlns:a16="http://schemas.microsoft.com/office/drawing/2014/main" val="20000"/>
                    </a:ext>
                  </a:extLst>
                </a:gridCol>
                <a:gridCol w="889282">
                  <a:extLst>
                    <a:ext uri="{9D8B030D-6E8A-4147-A177-3AD203B41FA5}">
                      <a16:colId xmlns:a16="http://schemas.microsoft.com/office/drawing/2014/main" val="20001"/>
                    </a:ext>
                  </a:extLst>
                </a:gridCol>
                <a:gridCol w="687286">
                  <a:extLst>
                    <a:ext uri="{9D8B030D-6E8A-4147-A177-3AD203B41FA5}">
                      <a16:colId xmlns:a16="http://schemas.microsoft.com/office/drawing/2014/main" val="20002"/>
                    </a:ext>
                  </a:extLst>
                </a:gridCol>
                <a:gridCol w="756014">
                  <a:extLst>
                    <a:ext uri="{9D8B030D-6E8A-4147-A177-3AD203B41FA5}">
                      <a16:colId xmlns:a16="http://schemas.microsoft.com/office/drawing/2014/main" val="20003"/>
                    </a:ext>
                  </a:extLst>
                </a:gridCol>
                <a:gridCol w="618557">
                  <a:extLst>
                    <a:ext uri="{9D8B030D-6E8A-4147-A177-3AD203B41FA5}">
                      <a16:colId xmlns:a16="http://schemas.microsoft.com/office/drawing/2014/main" val="20004"/>
                    </a:ext>
                  </a:extLst>
                </a:gridCol>
                <a:gridCol w="687286">
                  <a:extLst>
                    <a:ext uri="{9D8B030D-6E8A-4147-A177-3AD203B41FA5}">
                      <a16:colId xmlns:a16="http://schemas.microsoft.com/office/drawing/2014/main" val="1449168932"/>
                    </a:ext>
                  </a:extLst>
                </a:gridCol>
                <a:gridCol w="756014">
                  <a:extLst>
                    <a:ext uri="{9D8B030D-6E8A-4147-A177-3AD203B41FA5}">
                      <a16:colId xmlns:a16="http://schemas.microsoft.com/office/drawing/2014/main" val="3837482003"/>
                    </a:ext>
                  </a:extLst>
                </a:gridCol>
                <a:gridCol w="824742">
                  <a:extLst>
                    <a:ext uri="{9D8B030D-6E8A-4147-A177-3AD203B41FA5}">
                      <a16:colId xmlns:a16="http://schemas.microsoft.com/office/drawing/2014/main" val="20005"/>
                    </a:ext>
                  </a:extLst>
                </a:gridCol>
                <a:gridCol w="756014">
                  <a:extLst>
                    <a:ext uri="{9D8B030D-6E8A-4147-A177-3AD203B41FA5}">
                      <a16:colId xmlns:a16="http://schemas.microsoft.com/office/drawing/2014/main" val="246552504"/>
                    </a:ext>
                  </a:extLst>
                </a:gridCol>
                <a:gridCol w="756014">
                  <a:extLst>
                    <a:ext uri="{9D8B030D-6E8A-4147-A177-3AD203B41FA5}">
                      <a16:colId xmlns:a16="http://schemas.microsoft.com/office/drawing/2014/main" val="2867878289"/>
                    </a:ext>
                  </a:extLst>
                </a:gridCol>
                <a:gridCol w="756014">
                  <a:extLst>
                    <a:ext uri="{9D8B030D-6E8A-4147-A177-3AD203B41FA5}">
                      <a16:colId xmlns:a16="http://schemas.microsoft.com/office/drawing/2014/main" val="972233204"/>
                    </a:ext>
                  </a:extLst>
                </a:gridCol>
              </a:tblGrid>
              <a:tr h="788184">
                <a:tc>
                  <a:txBody>
                    <a:bodyPr/>
                    <a:lstStyle/>
                    <a:p>
                      <a:pPr algn="ctr"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6766">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94230">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52,3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19222">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
        <p:nvSpPr>
          <p:cNvPr id="21" name="TextBox 20"/>
          <p:cNvSpPr txBox="1"/>
          <p:nvPr/>
        </p:nvSpPr>
        <p:spPr>
          <a:xfrm>
            <a:off x="10262234" y="3924977"/>
            <a:ext cx="1316386"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sp>
        <p:nvSpPr>
          <p:cNvPr id="22" name="Rectangle 21"/>
          <p:cNvSpPr/>
          <p:nvPr/>
        </p:nvSpPr>
        <p:spPr>
          <a:xfrm>
            <a:off x="3228944" y="3881184"/>
            <a:ext cx="552636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mn-cs"/>
              </a:rPr>
              <a:t>Ψηφοφόροι Ευρωεκλογών Ιουνίου 2024</a:t>
            </a:r>
          </a:p>
        </p:txBody>
      </p:sp>
      <p:sp>
        <p:nvSpPr>
          <p:cNvPr id="14" name="Rectangle 11"/>
          <p:cNvSpPr>
            <a:spLocks noChangeArrowheads="1"/>
          </p:cNvSpPr>
          <p:nvPr/>
        </p:nvSpPr>
        <p:spPr bwMode="auto">
          <a:xfrm>
            <a:off x="9152553" y="1148352"/>
            <a:ext cx="1092455" cy="41437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39,9%</a:t>
            </a:r>
          </a:p>
        </p:txBody>
      </p:sp>
      <p:sp>
        <p:nvSpPr>
          <p:cNvPr id="17" name="Rectangle 12"/>
          <p:cNvSpPr>
            <a:spLocks noChangeArrowheads="1"/>
          </p:cNvSpPr>
          <p:nvPr/>
        </p:nvSpPr>
        <p:spPr bwMode="auto">
          <a:xfrm>
            <a:off x="9158720" y="2368840"/>
            <a:ext cx="1080120" cy="3765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cs typeface="Calibri" panose="020F0502020204030204" pitchFamily="34" charset="0"/>
              </a:rPr>
              <a:t>52,3%</a:t>
            </a:r>
          </a:p>
        </p:txBody>
      </p:sp>
      <p:sp>
        <p:nvSpPr>
          <p:cNvPr id="18" name="TextBox 17"/>
          <p:cNvSpPr txBox="1"/>
          <p:nvPr/>
        </p:nvSpPr>
        <p:spPr>
          <a:xfrm>
            <a:off x="8400147" y="538496"/>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Ιούνιος 2025</a:t>
            </a:r>
          </a:p>
        </p:txBody>
      </p:sp>
      <p:sp>
        <p:nvSpPr>
          <p:cNvPr id="23" name="TextBox 22"/>
          <p:cNvSpPr txBox="1"/>
          <p:nvPr/>
        </p:nvSpPr>
        <p:spPr>
          <a:xfrm>
            <a:off x="5647885" y="492627"/>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Δεκέμβριος 2025</a:t>
            </a:r>
          </a:p>
        </p:txBody>
      </p:sp>
    </p:spTree>
    <p:extLst>
      <p:ext uri="{BB962C8B-B14F-4D97-AF65-F5344CB8AC3E}">
        <p14:creationId xmlns:p14="http://schemas.microsoft.com/office/powerpoint/2010/main" val="416208425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ob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6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6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27175</TotalTime>
  <Words>3426</Words>
  <Application>Microsoft Office PowerPoint</Application>
  <PresentationFormat>Widescreen</PresentationFormat>
  <Paragraphs>1140</Paragraphs>
  <Slides>28</Slides>
  <Notes>15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0" baseType="lpstr">
      <vt:lpstr>Arial</vt:lpstr>
      <vt:lpstr>Avenir Next LT Pro</vt:lpstr>
      <vt:lpstr>Calibri</vt:lpstr>
      <vt:lpstr>Sagona Book</vt:lpstr>
      <vt:lpstr>Tahoma</vt:lpstr>
      <vt:lpstr>The Hand Extrablack</vt:lpstr>
      <vt:lpstr>Times New Roman</vt:lpstr>
      <vt:lpstr>Default Design</vt:lpstr>
      <vt:lpstr>BlobVTI</vt:lpstr>
      <vt:lpstr>1_Default Design</vt:lpstr>
      <vt:lpstr>4_Default Design</vt:lpstr>
      <vt:lpstr>Picture</vt:lpstr>
      <vt:lpstr>PowerPoint Presentation</vt:lpstr>
      <vt:lpstr>PowerPoint Presentation</vt:lpstr>
      <vt:lpstr>PowerPoint Presentation</vt:lpstr>
      <vt:lpstr>I. Εκτιμήσεις σε σχέση με ποιότητα της εργασίας  Ποια από τις παρακάτω φράσεις που θα σας διαβάσω σας εκφράζει περισσότερο όσον αφορά στις σχέσεις σας με την δουλειά σας σήμερα…  Απαντούν όσοι είναι εργαζόμενοι (Ν=1153)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MRB Hellas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6Α. ΘΕΜΑΤΑ ΕΠΙΚΑΙΡΟΤΗΤΑΣ (ΤΕΜΠΗ - ΟΠΕΚΕΠΕ - ΑΣΦΑΛΕΙΑ - ΕΡΓΑΣΙΑ)</dc:title>
  <dc:creator>MRB Hellas SA</dc:creator>
  <cp:lastModifiedBy>Tasos Velissaridis</cp:lastModifiedBy>
  <cp:revision>2267</cp:revision>
  <cp:lastPrinted>2025-12-16T10:02:37Z</cp:lastPrinted>
  <dcterms:created xsi:type="dcterms:W3CDTF">2004-07-26T12:40:27Z</dcterms:created>
  <dcterms:modified xsi:type="dcterms:W3CDTF">2025-12-17T05:23:35Z</dcterms:modified>
</cp:coreProperties>
</file>