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712" r:id="rId3"/>
    <p:sldMasterId id="2147483716" r:id="rId4"/>
    <p:sldMasterId id="2147483718" r:id="rId5"/>
  </p:sldMasterIdLst>
  <p:notesMasterIdLst>
    <p:notesMasterId r:id="rId17"/>
  </p:notesMasterIdLst>
  <p:handoutMasterIdLst>
    <p:handoutMasterId r:id="rId18"/>
  </p:handoutMasterIdLst>
  <p:sldIdLst>
    <p:sldId id="458" r:id="rId6"/>
    <p:sldId id="459" r:id="rId7"/>
    <p:sldId id="460" r:id="rId8"/>
    <p:sldId id="462" r:id="rId9"/>
    <p:sldId id="479" r:id="rId10"/>
    <p:sldId id="452" r:id="rId11"/>
    <p:sldId id="410" r:id="rId12"/>
    <p:sldId id="470" r:id="rId13"/>
    <p:sldId id="480" r:id="rId14"/>
    <p:sldId id="481" r:id="rId15"/>
    <p:sldId id="455" r:id="rId16"/>
  </p:sldIdLst>
  <p:sldSz cx="12192000" cy="6858000"/>
  <p:notesSz cx="6794500" cy="9931400"/>
  <p:defaultTextStyle>
    <a:defPPr>
      <a:defRPr lang="en-GB"/>
    </a:defPPr>
    <a:lvl1pPr algn="l"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5pPr>
    <a:lvl6pPr marL="2286000" algn="l" defTabSz="914400" rtl="0" eaLnBrk="1" latinLnBrk="0" hangingPunct="1">
      <a:defRPr sz="1000" kern="1200">
        <a:solidFill>
          <a:schemeClr val="tx1"/>
        </a:solidFill>
        <a:latin typeface="Calibri" panose="020F0502020204030204" pitchFamily="34" charset="0"/>
        <a:ea typeface="+mn-ea"/>
        <a:cs typeface="+mn-cs"/>
      </a:defRPr>
    </a:lvl6pPr>
    <a:lvl7pPr marL="2743200" algn="l" defTabSz="914400" rtl="0" eaLnBrk="1" latinLnBrk="0" hangingPunct="1">
      <a:defRPr sz="1000" kern="1200">
        <a:solidFill>
          <a:schemeClr val="tx1"/>
        </a:solidFill>
        <a:latin typeface="Calibri" panose="020F0502020204030204" pitchFamily="34" charset="0"/>
        <a:ea typeface="+mn-ea"/>
        <a:cs typeface="+mn-cs"/>
      </a:defRPr>
    </a:lvl7pPr>
    <a:lvl8pPr marL="3200400" algn="l" defTabSz="914400" rtl="0" eaLnBrk="1" latinLnBrk="0" hangingPunct="1">
      <a:defRPr sz="1000" kern="1200">
        <a:solidFill>
          <a:schemeClr val="tx1"/>
        </a:solidFill>
        <a:latin typeface="Calibri" panose="020F0502020204030204" pitchFamily="34" charset="0"/>
        <a:ea typeface="+mn-ea"/>
        <a:cs typeface="+mn-cs"/>
      </a:defRPr>
    </a:lvl8pPr>
    <a:lvl9pPr marL="3657600" algn="l" defTabSz="914400" rtl="0" eaLnBrk="1" latinLnBrk="0" hangingPunct="1">
      <a:defRPr sz="10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FFFF"/>
    <a:srgbClr val="FFCCCC"/>
    <a:srgbClr val="FF9966"/>
    <a:srgbClr val="CCFFCC"/>
    <a:srgbClr val="CCECFF"/>
    <a:srgbClr val="CC0000"/>
    <a:srgbClr val="FF33CC"/>
    <a:srgbClr val="33CC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ACD9F-7D70-4AD4-9F7B-5D57D89D1985}" v="17" dt="2023-12-10T22:24:11.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9878" autoAdjust="0"/>
  </p:normalViewPr>
  <p:slideViewPr>
    <p:cSldViewPr>
      <p:cViewPr varScale="1">
        <p:scale>
          <a:sx n="111" d="100"/>
          <a:sy n="111" d="100"/>
        </p:scale>
        <p:origin x="510"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288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ian Antonopoulou" userId="b56298f00e27b472" providerId="LiveId" clId="{4DAACD9F-7D70-4AD4-9F7B-5D57D89D1985}"/>
    <pc:docChg chg="undo custSel delSld modSld">
      <pc:chgData name="Vivian Antonopoulou" userId="b56298f00e27b472" providerId="LiveId" clId="{4DAACD9F-7D70-4AD4-9F7B-5D57D89D1985}" dt="2023-12-10T22:24:11.577" v="70" actId="403"/>
      <pc:docMkLst>
        <pc:docMk/>
      </pc:docMkLst>
      <pc:sldChg chg="addSp delSp modSp mod">
        <pc:chgData name="Vivian Antonopoulou" userId="b56298f00e27b472" providerId="LiveId" clId="{4DAACD9F-7D70-4AD4-9F7B-5D57D89D1985}" dt="2023-12-10T18:38:08.880" v="24" actId="21"/>
        <pc:sldMkLst>
          <pc:docMk/>
          <pc:sldMk cId="2561742635" sldId="401"/>
        </pc:sldMkLst>
        <pc:graphicFrameChg chg="add del mod">
          <ac:chgData name="Vivian Antonopoulou" userId="b56298f00e27b472" providerId="LiveId" clId="{4DAACD9F-7D70-4AD4-9F7B-5D57D89D1985}" dt="2023-12-10T18:38:08.880" v="24" actId="21"/>
          <ac:graphicFrameMkLst>
            <pc:docMk/>
            <pc:sldMk cId="2561742635" sldId="401"/>
            <ac:graphicFrameMk id="3" creationId="{0BF60D02-A4D0-A0FA-B855-DAB80AA094C6}"/>
          </ac:graphicFrameMkLst>
        </pc:graphicFrameChg>
      </pc:sldChg>
      <pc:sldChg chg="addSp delSp modSp mod">
        <pc:chgData name="Vivian Antonopoulou" userId="b56298f00e27b472" providerId="LiveId" clId="{4DAACD9F-7D70-4AD4-9F7B-5D57D89D1985}" dt="2023-12-10T18:39:13.585" v="27" actId="478"/>
        <pc:sldMkLst>
          <pc:docMk/>
          <pc:sldMk cId="2688265832" sldId="402"/>
        </pc:sldMkLst>
        <pc:graphicFrameChg chg="add del mod modGraphic">
          <ac:chgData name="Vivian Antonopoulou" userId="b56298f00e27b472" providerId="LiveId" clId="{4DAACD9F-7D70-4AD4-9F7B-5D57D89D1985}" dt="2023-12-10T18:39:13.585" v="27" actId="478"/>
          <ac:graphicFrameMkLst>
            <pc:docMk/>
            <pc:sldMk cId="2688265832" sldId="402"/>
            <ac:graphicFrameMk id="3" creationId="{0CBA894D-BFB6-4CF8-13BE-844D038D7FAD}"/>
          </ac:graphicFrameMkLst>
        </pc:graphicFrameChg>
      </pc:sldChg>
      <pc:sldChg chg="addSp delSp modSp mod">
        <pc:chgData name="Vivian Antonopoulou" userId="b56298f00e27b472" providerId="LiveId" clId="{4DAACD9F-7D70-4AD4-9F7B-5D57D89D1985}" dt="2023-12-10T19:00:09.648" v="68" actId="478"/>
        <pc:sldMkLst>
          <pc:docMk/>
          <pc:sldMk cId="3645675462" sldId="403"/>
        </pc:sldMkLst>
        <pc:graphicFrameChg chg="add del mod">
          <ac:chgData name="Vivian Antonopoulou" userId="b56298f00e27b472" providerId="LiveId" clId="{4DAACD9F-7D70-4AD4-9F7B-5D57D89D1985}" dt="2023-12-10T19:00:09.648" v="68" actId="478"/>
          <ac:graphicFrameMkLst>
            <pc:docMk/>
            <pc:sldMk cId="3645675462" sldId="403"/>
            <ac:graphicFrameMk id="3" creationId="{D27C3423-0788-714B-5054-9D67AFFFFE34}"/>
          </ac:graphicFrameMkLst>
        </pc:graphicFrameChg>
      </pc:sldChg>
      <pc:sldChg chg="addSp delSp modSp mod">
        <pc:chgData name="Vivian Antonopoulou" userId="b56298f00e27b472" providerId="LiveId" clId="{4DAACD9F-7D70-4AD4-9F7B-5D57D89D1985}" dt="2023-12-10T18:40:38.077" v="32" actId="478"/>
        <pc:sldMkLst>
          <pc:docMk/>
          <pc:sldMk cId="204011796" sldId="404"/>
        </pc:sldMkLst>
        <pc:graphicFrameChg chg="add del mod">
          <ac:chgData name="Vivian Antonopoulou" userId="b56298f00e27b472" providerId="LiveId" clId="{4DAACD9F-7D70-4AD4-9F7B-5D57D89D1985}" dt="2023-12-10T18:40:38.077" v="32" actId="478"/>
          <ac:graphicFrameMkLst>
            <pc:docMk/>
            <pc:sldMk cId="204011796" sldId="404"/>
            <ac:graphicFrameMk id="3" creationId="{83697F2A-56FA-CA9C-2E08-9677A9034D97}"/>
          </ac:graphicFrameMkLst>
        </pc:graphicFrameChg>
      </pc:sldChg>
      <pc:sldChg chg="addSp delSp modSp mod">
        <pc:chgData name="Vivian Antonopoulou" userId="b56298f00e27b472" providerId="LiveId" clId="{4DAACD9F-7D70-4AD4-9F7B-5D57D89D1985}" dt="2023-12-10T18:41:28.210" v="34" actId="478"/>
        <pc:sldMkLst>
          <pc:docMk/>
          <pc:sldMk cId="2613598529" sldId="405"/>
        </pc:sldMkLst>
        <pc:graphicFrameChg chg="add del mod">
          <ac:chgData name="Vivian Antonopoulou" userId="b56298f00e27b472" providerId="LiveId" clId="{4DAACD9F-7D70-4AD4-9F7B-5D57D89D1985}" dt="2023-12-10T18:41:28.210" v="34" actId="478"/>
          <ac:graphicFrameMkLst>
            <pc:docMk/>
            <pc:sldMk cId="2613598529" sldId="405"/>
            <ac:graphicFrameMk id="3" creationId="{A32B2767-BA9C-994C-663A-F0578FE4FF71}"/>
          </ac:graphicFrameMkLst>
        </pc:graphicFrameChg>
      </pc:sldChg>
      <pc:sldChg chg="addSp delSp modSp mod">
        <pc:chgData name="Vivian Antonopoulou" userId="b56298f00e27b472" providerId="LiveId" clId="{4DAACD9F-7D70-4AD4-9F7B-5D57D89D1985}" dt="2023-12-10T18:36:10.466" v="16" actId="478"/>
        <pc:sldMkLst>
          <pc:docMk/>
          <pc:sldMk cId="921318225" sldId="410"/>
        </pc:sldMkLst>
        <pc:spChg chg="mod">
          <ac:chgData name="Vivian Antonopoulou" userId="b56298f00e27b472" providerId="LiveId" clId="{4DAACD9F-7D70-4AD4-9F7B-5D57D89D1985}" dt="2023-12-10T18:35:09.768" v="8" actId="207"/>
          <ac:spMkLst>
            <pc:docMk/>
            <pc:sldMk cId="921318225" sldId="410"/>
            <ac:spMk id="14" creationId="{00000000-0000-0000-0000-000000000000}"/>
          </ac:spMkLst>
        </pc:spChg>
        <pc:graphicFrameChg chg="add del mod">
          <ac:chgData name="Vivian Antonopoulou" userId="b56298f00e27b472" providerId="LiveId" clId="{4DAACD9F-7D70-4AD4-9F7B-5D57D89D1985}" dt="2023-12-10T18:36:10.466" v="16" actId="478"/>
          <ac:graphicFrameMkLst>
            <pc:docMk/>
            <pc:sldMk cId="921318225" sldId="410"/>
            <ac:graphicFrameMk id="3" creationId="{FB81F8A4-1AC9-3D09-AE31-FACCE1E8DA69}"/>
          </ac:graphicFrameMkLst>
        </pc:graphicFrameChg>
      </pc:sldChg>
      <pc:sldChg chg="addSp delSp modSp mod">
        <pc:chgData name="Vivian Antonopoulou" userId="b56298f00e27b472" providerId="LiveId" clId="{4DAACD9F-7D70-4AD4-9F7B-5D57D89D1985}" dt="2023-12-10T18:36:52.839" v="21" actId="478"/>
        <pc:sldMkLst>
          <pc:docMk/>
          <pc:sldMk cId="47674559" sldId="415"/>
        </pc:sldMkLst>
        <pc:graphicFrameChg chg="add del modGraphic">
          <ac:chgData name="Vivian Antonopoulou" userId="b56298f00e27b472" providerId="LiveId" clId="{4DAACD9F-7D70-4AD4-9F7B-5D57D89D1985}" dt="2023-12-10T18:36:52.839" v="21" actId="478"/>
          <ac:graphicFrameMkLst>
            <pc:docMk/>
            <pc:sldMk cId="47674559" sldId="415"/>
            <ac:graphicFrameMk id="3" creationId="{8C119181-95E8-524B-2CE7-EEBDE2598F6F}"/>
          </ac:graphicFrameMkLst>
        </pc:graphicFrameChg>
      </pc:sldChg>
      <pc:sldChg chg="addSp delSp modSp mod">
        <pc:chgData name="Vivian Antonopoulou" userId="b56298f00e27b472" providerId="LiveId" clId="{4DAACD9F-7D70-4AD4-9F7B-5D57D89D1985}" dt="2023-12-10T18:59:37.379" v="67" actId="113"/>
        <pc:sldMkLst>
          <pc:docMk/>
          <pc:sldMk cId="2488317670" sldId="421"/>
        </pc:sldMkLst>
        <pc:graphicFrameChg chg="add del mod">
          <ac:chgData name="Vivian Antonopoulou" userId="b56298f00e27b472" providerId="LiveId" clId="{4DAACD9F-7D70-4AD4-9F7B-5D57D89D1985}" dt="2023-12-10T18:58:47.163" v="60" actId="478"/>
          <ac:graphicFrameMkLst>
            <pc:docMk/>
            <pc:sldMk cId="2488317670" sldId="421"/>
            <ac:graphicFrameMk id="3" creationId="{45132535-1BE7-D465-E7FD-7793D1A9FCC1}"/>
          </ac:graphicFrameMkLst>
        </pc:graphicFrameChg>
        <pc:graphicFrameChg chg="mod">
          <ac:chgData name="Vivian Antonopoulou" userId="b56298f00e27b472" providerId="LiveId" clId="{4DAACD9F-7D70-4AD4-9F7B-5D57D89D1985}" dt="2023-12-10T18:42:45.432" v="41" actId="403"/>
          <ac:graphicFrameMkLst>
            <pc:docMk/>
            <pc:sldMk cId="2488317670" sldId="421"/>
            <ac:graphicFrameMk id="17" creationId="{00000000-0000-0000-0000-000000000000}"/>
          </ac:graphicFrameMkLst>
        </pc:graphicFrameChg>
        <pc:graphicFrameChg chg="mod modGraphic">
          <ac:chgData name="Vivian Antonopoulou" userId="b56298f00e27b472" providerId="LiveId" clId="{4DAACD9F-7D70-4AD4-9F7B-5D57D89D1985}" dt="2023-12-10T18:59:37.379" v="67" actId="113"/>
          <ac:graphicFrameMkLst>
            <pc:docMk/>
            <pc:sldMk cId="2488317670" sldId="421"/>
            <ac:graphicFrameMk id="36" creationId="{00000000-0000-0000-0000-000000000000}"/>
          </ac:graphicFrameMkLst>
        </pc:graphicFrameChg>
      </pc:sldChg>
      <pc:sldChg chg="addSp delSp modSp mod">
        <pc:chgData name="Vivian Antonopoulou" userId="b56298f00e27b472" providerId="LiveId" clId="{4DAACD9F-7D70-4AD4-9F7B-5D57D89D1985}" dt="2023-12-10T18:42:16.906" v="36" actId="478"/>
        <pc:sldMkLst>
          <pc:docMk/>
          <pc:sldMk cId="69046667" sldId="440"/>
        </pc:sldMkLst>
        <pc:graphicFrameChg chg="add del mod">
          <ac:chgData name="Vivian Antonopoulou" userId="b56298f00e27b472" providerId="LiveId" clId="{4DAACD9F-7D70-4AD4-9F7B-5D57D89D1985}" dt="2023-12-10T18:42:16.906" v="36" actId="478"/>
          <ac:graphicFrameMkLst>
            <pc:docMk/>
            <pc:sldMk cId="69046667" sldId="440"/>
            <ac:graphicFrameMk id="3" creationId="{9BB3A77B-8ECB-1718-26AE-35482F0D842E}"/>
          </ac:graphicFrameMkLst>
        </pc:graphicFrameChg>
      </pc:sldChg>
      <pc:sldChg chg="addSp delSp modSp mod">
        <pc:chgData name="Vivian Antonopoulou" userId="b56298f00e27b472" providerId="LiveId" clId="{4DAACD9F-7D70-4AD4-9F7B-5D57D89D1985}" dt="2023-12-10T18:42:31.029" v="38" actId="478"/>
        <pc:sldMkLst>
          <pc:docMk/>
          <pc:sldMk cId="2789547827" sldId="441"/>
        </pc:sldMkLst>
        <pc:graphicFrameChg chg="add del mod">
          <ac:chgData name="Vivian Antonopoulou" userId="b56298f00e27b472" providerId="LiveId" clId="{4DAACD9F-7D70-4AD4-9F7B-5D57D89D1985}" dt="2023-12-10T18:42:31.029" v="38" actId="478"/>
          <ac:graphicFrameMkLst>
            <pc:docMk/>
            <pc:sldMk cId="2789547827" sldId="441"/>
            <ac:graphicFrameMk id="3" creationId="{8F8E1337-0F11-CE3E-1E8E-A7D16D1F79C0}"/>
          </ac:graphicFrameMkLst>
        </pc:graphicFrameChg>
      </pc:sldChg>
      <pc:sldChg chg="modSp">
        <pc:chgData name="Vivian Antonopoulou" userId="b56298f00e27b472" providerId="LiveId" clId="{4DAACD9F-7D70-4AD4-9F7B-5D57D89D1985}" dt="2023-12-10T22:24:11.577" v="70" actId="403"/>
        <pc:sldMkLst>
          <pc:docMk/>
          <pc:sldMk cId="3810497601" sldId="459"/>
        </pc:sldMkLst>
        <pc:spChg chg="mod">
          <ac:chgData name="Vivian Antonopoulou" userId="b56298f00e27b472" providerId="LiveId" clId="{4DAACD9F-7D70-4AD4-9F7B-5D57D89D1985}" dt="2023-12-10T22:24:11.577" v="70" actId="403"/>
          <ac:spMkLst>
            <pc:docMk/>
            <pc:sldMk cId="3810497601" sldId="459"/>
            <ac:spMk id="16" creationId="{8CFE499B-6CB3-330E-E750-BA9EAD42A8BE}"/>
          </ac:spMkLst>
        </pc:spChg>
        <pc:spChg chg="mod">
          <ac:chgData name="Vivian Antonopoulou" userId="b56298f00e27b472" providerId="LiveId" clId="{4DAACD9F-7D70-4AD4-9F7B-5D57D89D1985}" dt="2023-12-10T22:24:11.577" v="70" actId="403"/>
          <ac:spMkLst>
            <pc:docMk/>
            <pc:sldMk cId="3810497601" sldId="459"/>
            <ac:spMk id="17" creationId="{4798FC9C-21E6-2137-0190-78D56AB91033}"/>
          </ac:spMkLst>
        </pc:spChg>
        <pc:spChg chg="mod">
          <ac:chgData name="Vivian Antonopoulou" userId="b56298f00e27b472" providerId="LiveId" clId="{4DAACD9F-7D70-4AD4-9F7B-5D57D89D1985}" dt="2023-12-10T22:24:11.577" v="70" actId="403"/>
          <ac:spMkLst>
            <pc:docMk/>
            <pc:sldMk cId="3810497601" sldId="459"/>
            <ac:spMk id="18" creationId="{48388B18-B0D2-527B-F19F-AD17EB7A1561}"/>
          </ac:spMkLst>
        </pc:spChg>
      </pc:sldChg>
      <pc:sldChg chg="addSp delSp modSp mod">
        <pc:chgData name="Vivian Antonopoulou" userId="b56298f00e27b472" providerId="LiveId" clId="{4DAACD9F-7D70-4AD4-9F7B-5D57D89D1985}" dt="2023-12-10T18:53:17.176" v="58" actId="478"/>
        <pc:sldMkLst>
          <pc:docMk/>
          <pc:sldMk cId="3636028888" sldId="461"/>
        </pc:sldMkLst>
        <pc:graphicFrameChg chg="add del mod modGraphic">
          <ac:chgData name="Vivian Antonopoulou" userId="b56298f00e27b472" providerId="LiveId" clId="{4DAACD9F-7D70-4AD4-9F7B-5D57D89D1985}" dt="2023-12-10T18:53:17.176" v="58" actId="478"/>
          <ac:graphicFrameMkLst>
            <pc:docMk/>
            <pc:sldMk cId="3636028888" sldId="461"/>
            <ac:graphicFrameMk id="3" creationId="{701012A3-C8A2-CAE8-F8A9-E353269C0FDB}"/>
          </ac:graphicFrameMkLst>
        </pc:graphicFrameChg>
      </pc:sldChg>
      <pc:sldChg chg="del">
        <pc:chgData name="Vivian Antonopoulou" userId="b56298f00e27b472" providerId="LiveId" clId="{4DAACD9F-7D70-4AD4-9F7B-5D57D89D1985}" dt="2023-12-10T18:34:00.811" v="2" actId="47"/>
        <pc:sldMkLst>
          <pc:docMk/>
          <pc:sldMk cId="3209933798" sldId="463"/>
        </pc:sldMkLst>
      </pc:sldChg>
      <pc:sldChg chg="mod">
        <pc:chgData name="Vivian Antonopoulou" userId="b56298f00e27b472" providerId="LiveId" clId="{4DAACD9F-7D70-4AD4-9F7B-5D57D89D1985}" dt="2023-12-10T18:34:06.155" v="5" actId="27918"/>
        <pc:sldMkLst>
          <pc:docMk/>
          <pc:sldMk cId="4214940258" sldId="464"/>
        </pc:sldMkLst>
      </pc:sldChg>
      <pc:sldChg chg="mod">
        <pc:chgData name="Vivian Antonopoulou" userId="b56298f00e27b472" providerId="LiveId" clId="{4DAACD9F-7D70-4AD4-9F7B-5D57D89D1985}" dt="2023-12-10T18:34:40.365" v="7" actId="27918"/>
        <pc:sldMkLst>
          <pc:docMk/>
          <pc:sldMk cId="2737681783" sldId="465"/>
        </pc:sldMkLst>
      </pc:sldChg>
      <pc:sldChg chg="del">
        <pc:chgData name="Vivian Antonopoulou" userId="b56298f00e27b472" providerId="LiveId" clId="{4DAACD9F-7D70-4AD4-9F7B-5D57D89D1985}" dt="2023-12-10T18:34:02.117" v="3" actId="47"/>
        <pc:sldMkLst>
          <pc:docMk/>
          <pc:sldMk cId="4108749991" sldId="467"/>
        </pc:sldMkLst>
      </pc:sldChg>
      <pc:sldChg chg="modSp mod">
        <pc:chgData name="Vivian Antonopoulou" userId="b56298f00e27b472" providerId="LiveId" clId="{4DAACD9F-7D70-4AD4-9F7B-5D57D89D1985}" dt="2023-12-10T18:35:13.646" v="9" actId="207"/>
        <pc:sldMkLst>
          <pc:docMk/>
          <pc:sldMk cId="4182228029" sldId="468"/>
        </pc:sldMkLst>
        <pc:spChg chg="mod">
          <ac:chgData name="Vivian Antonopoulou" userId="b56298f00e27b472" providerId="LiveId" clId="{4DAACD9F-7D70-4AD4-9F7B-5D57D89D1985}" dt="2023-12-10T18:35:13.646" v="9" actId="207"/>
          <ac:spMkLst>
            <pc:docMk/>
            <pc:sldMk cId="4182228029" sldId="468"/>
            <ac:spMk id="14" creationId="{00000000-0000-0000-0000-000000000000}"/>
          </ac:spMkLst>
        </pc:spChg>
      </pc:sldChg>
      <pc:sldChg chg="modSp mod">
        <pc:chgData name="Vivian Antonopoulou" userId="b56298f00e27b472" providerId="LiveId" clId="{4DAACD9F-7D70-4AD4-9F7B-5D57D89D1985}" dt="2023-12-10T18:35:47.886" v="13" actId="403"/>
        <pc:sldMkLst>
          <pc:docMk/>
          <pc:sldMk cId="297633242" sldId="470"/>
        </pc:sldMkLst>
        <pc:graphicFrameChg chg="modGraphic">
          <ac:chgData name="Vivian Antonopoulou" userId="b56298f00e27b472" providerId="LiveId" clId="{4DAACD9F-7D70-4AD4-9F7B-5D57D89D1985}" dt="2023-12-10T18:35:47.886" v="13" actId="403"/>
          <ac:graphicFrameMkLst>
            <pc:docMk/>
            <pc:sldMk cId="297633242" sldId="470"/>
            <ac:graphicFrameMk id="6"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321960111427947E-3"/>
          <c:y val="0.1882348169427383"/>
          <c:w val="0.97604861462580972"/>
          <c:h val="0.70523469173619158"/>
        </c:manualLayout>
      </c:layout>
      <c:lineChart>
        <c:grouping val="standard"/>
        <c:varyColors val="0"/>
        <c:ser>
          <c:idx val="0"/>
          <c:order val="0"/>
          <c:tx>
            <c:strRef>
              <c:f>Sheet1!$B$1</c:f>
              <c:strCache>
                <c:ptCount val="1"/>
                <c:pt idx="0">
                  <c:v>Μέσος βαθμός εμπιστοσύνης</c:v>
                </c:pt>
              </c:strCache>
            </c:strRef>
          </c:tx>
          <c:spPr>
            <a:ln w="88900" cap="sq">
              <a:solidFill>
                <a:srgbClr val="00B0F0"/>
              </a:solidFill>
              <a:round/>
            </a:ln>
            <a:effectLst/>
          </c:spPr>
          <c:marker>
            <c:symbol val="diamond"/>
            <c:size val="5"/>
            <c:spPr>
              <a:solidFill>
                <a:schemeClr val="accent1"/>
              </a:solidFill>
              <a:ln w="56841">
                <a:solidFill>
                  <a:srgbClr val="00B0F0"/>
                </a:solidFill>
                <a:round/>
              </a:ln>
              <a:effectLst/>
            </c:spPr>
          </c:marker>
          <c:dPt>
            <c:idx val="8"/>
            <c:bubble3D val="0"/>
            <c:spPr>
              <a:ln w="88900" cap="sq">
                <a:solidFill>
                  <a:srgbClr val="00B0F0"/>
                </a:solidFill>
                <a:round/>
                <a:tailEnd type="triangle"/>
              </a:ln>
              <a:effectLst/>
            </c:spPr>
            <c:extLst>
              <c:ext xmlns:c16="http://schemas.microsoft.com/office/drawing/2014/chart" uri="{C3380CC4-5D6E-409C-BE32-E72D297353CC}">
                <c16:uniqueId val="{00000000-1201-45AC-8098-41A07E5F4C36}"/>
              </c:ext>
            </c:extLst>
          </c:dPt>
          <c:dLbls>
            <c:dLbl>
              <c:idx val="8"/>
              <c:layout>
                <c:manualLayout>
                  <c:x val="-3.5949311023622046E-2"/>
                  <c:y val="3.6357465775254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01-45AC-8098-41A07E5F4C36}"/>
                </c:ext>
              </c:extLst>
            </c:dLbl>
            <c:dLbl>
              <c:idx val="9"/>
              <c:layout>
                <c:manualLayout>
                  <c:x val="-1.9280865226223149E-2"/>
                  <c:y val="3.5476878230461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98-4258-8947-FAE9E33AE546}"/>
                </c:ext>
              </c:extLst>
            </c:dLbl>
            <c:dLbl>
              <c:idx val="11"/>
              <c:layout>
                <c:manualLayout>
                  <c:x val="-3.3062500000000002E-2"/>
                  <c:y val="5.0941495389917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01-45AC-8098-41A07E5F4C36}"/>
                </c:ext>
              </c:extLst>
            </c:dLbl>
            <c:dLbl>
              <c:idx val="13"/>
              <c:layout>
                <c:manualLayout>
                  <c:x val="-1.9400292709956111E-2"/>
                  <c:y val="-4.03534977530333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01-45AC-8098-41A07E5F4C36}"/>
                </c:ext>
              </c:extLst>
            </c:dLbl>
            <c:dLbl>
              <c:idx val="24"/>
              <c:layout>
                <c:manualLayout>
                  <c:x val="-1.7294031801679259E-2"/>
                  <c:y val="3.9109190689570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05-45AF-A1ED-B8A18030003F}"/>
                </c:ext>
              </c:extLst>
            </c:dLbl>
            <c:numFmt formatCode="#,##0" sourceLinked="0"/>
            <c:spPr>
              <a:noFill/>
              <a:ln w="25263">
                <a:noFill/>
              </a:ln>
            </c:spPr>
            <c:txPr>
              <a:bodyPr rot="0" vert="horz"/>
              <a:lstStyle/>
              <a:p>
                <a:pPr>
                  <a:defRPr sz="1800" b="1">
                    <a:solidFill>
                      <a:srgbClr val="002060"/>
                    </a:solidFill>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cat>
            <c:strRef>
              <c:f>Sheet1!$A$2:$A$29</c:f>
              <c:strCache>
                <c:ptCount val="12"/>
                <c:pt idx="0">
                  <c:v>ΔΕΚΕΜΒΡΙΟΣ 2019</c:v>
                </c:pt>
                <c:pt idx="1">
                  <c:v>ΙΟΥΝΙΟΣ 2020</c:v>
                </c:pt>
                <c:pt idx="2">
                  <c:v>ΔΕΚΕΜΒΡΙΟΣ 2020</c:v>
                </c:pt>
                <c:pt idx="3">
                  <c:v>IOYNIOΣ 2021</c:v>
                </c:pt>
                <c:pt idx="4">
                  <c:v>ΔΕΚΕΜΒΡΙΟΣ 2021</c:v>
                </c:pt>
                <c:pt idx="5">
                  <c:v>IOYNIOΣ 2022</c:v>
                </c:pt>
                <c:pt idx="6">
                  <c:v>ΔΕΚΕΜΒΡΙΟΣ 2022</c:v>
                </c:pt>
                <c:pt idx="7">
                  <c:v>ΔΕΚΕΜΒΡΙΟΣ 2023</c:v>
                </c:pt>
                <c:pt idx="8">
                  <c:v>ΙΟΥΛΙΟΣ 2024</c:v>
                </c:pt>
                <c:pt idx="9">
                  <c:v>ΔΕΚΕΜΒΡΙΟΣ 2024</c:v>
                </c:pt>
                <c:pt idx="10">
                  <c:v>ΙΟΥNΙΟΣ 2025</c:v>
                </c:pt>
                <c:pt idx="11">
                  <c:v>ΔΕΚΕΜΒΡΙΟΣ 2025</c:v>
                </c:pt>
              </c:strCache>
            </c:strRef>
          </c:cat>
          <c:val>
            <c:numRef>
              <c:f>Sheet1!$B$2:$B$29</c:f>
              <c:numCache>
                <c:formatCode>General</c:formatCode>
                <c:ptCount val="12"/>
                <c:pt idx="0">
                  <c:v>47.1</c:v>
                </c:pt>
                <c:pt idx="1">
                  <c:v>39.9</c:v>
                </c:pt>
                <c:pt idx="2">
                  <c:v>38.6</c:v>
                </c:pt>
                <c:pt idx="3">
                  <c:v>39.9</c:v>
                </c:pt>
                <c:pt idx="4">
                  <c:v>41.4</c:v>
                </c:pt>
                <c:pt idx="5">
                  <c:v>35.299999999999997</c:v>
                </c:pt>
                <c:pt idx="6">
                  <c:v>36.700000000000003</c:v>
                </c:pt>
                <c:pt idx="7">
                  <c:v>38.1</c:v>
                </c:pt>
                <c:pt idx="8">
                  <c:v>35.200000000000003</c:v>
                </c:pt>
                <c:pt idx="9">
                  <c:v>34.1</c:v>
                </c:pt>
                <c:pt idx="10">
                  <c:v>37</c:v>
                </c:pt>
                <c:pt idx="11">
                  <c:v>34.799999999999997</c:v>
                </c:pt>
              </c:numCache>
            </c:numRef>
          </c:val>
          <c:smooth val="1"/>
          <c:extLst>
            <c:ext xmlns:c16="http://schemas.microsoft.com/office/drawing/2014/chart" uri="{C3380CC4-5D6E-409C-BE32-E72D297353CC}">
              <c16:uniqueId val="{00000003-1201-45AC-8098-41A07E5F4C36}"/>
            </c:ext>
          </c:extLst>
        </c:ser>
        <c:ser>
          <c:idx val="1"/>
          <c:order val="1"/>
          <c:tx>
            <c:strRef>
              <c:f>Sheet1!$C$1</c:f>
              <c:strCache>
                <c:ptCount val="1"/>
                <c:pt idx="0">
                  <c:v>Μέσος βαθμός μη εμπιστοσύνης</c:v>
                </c:pt>
              </c:strCache>
            </c:strRef>
          </c:tx>
          <c:spPr>
            <a:ln w="101600" cap="sq">
              <a:solidFill>
                <a:srgbClr val="FF0000"/>
              </a:solidFill>
              <a:round/>
            </a:ln>
            <a:effectLst/>
          </c:spPr>
          <c:marker>
            <c:symbol val="square"/>
            <c:size val="5"/>
            <c:spPr>
              <a:solidFill>
                <a:srgbClr val="FF0000"/>
              </a:solidFill>
              <a:ln w="56841">
                <a:solidFill>
                  <a:srgbClr val="FF0000"/>
                </a:solidFill>
                <a:round/>
              </a:ln>
              <a:effectLst/>
            </c:spPr>
          </c:marker>
          <c:dPt>
            <c:idx val="8"/>
            <c:bubble3D val="0"/>
            <c:spPr>
              <a:ln w="101600" cap="sq">
                <a:solidFill>
                  <a:srgbClr val="FF0000"/>
                </a:solidFill>
                <a:round/>
                <a:tailEnd type="triangle"/>
              </a:ln>
              <a:effectLst/>
            </c:spPr>
            <c:extLst>
              <c:ext xmlns:c16="http://schemas.microsoft.com/office/drawing/2014/chart" uri="{C3380CC4-5D6E-409C-BE32-E72D297353CC}">
                <c16:uniqueId val="{00000000-CED2-48EE-98E1-6A630C4939CA}"/>
              </c:ext>
            </c:extLst>
          </c:dPt>
          <c:dLbls>
            <c:dLbl>
              <c:idx val="7"/>
              <c:layout>
                <c:manualLayout>
                  <c:x val="-4.9831043303990755E-2"/>
                  <c:y val="-3.60420711631688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01-45AC-8098-41A07E5F4C36}"/>
                </c:ext>
              </c:extLst>
            </c:dLbl>
            <c:dLbl>
              <c:idx val="9"/>
              <c:layout>
                <c:manualLayout>
                  <c:x val="-2.0225719090197269E-2"/>
                  <c:y val="-4.28755270578401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01-45AC-8098-41A07E5F4C36}"/>
                </c:ext>
              </c:extLst>
            </c:dLbl>
            <c:dLbl>
              <c:idx val="10"/>
              <c:layout>
                <c:manualLayout>
                  <c:x val="-3.9074311023622049E-2"/>
                  <c:y val="5.2763714766011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01-45AC-8098-41A07E5F4C36}"/>
                </c:ext>
              </c:extLst>
            </c:dLbl>
            <c:dLbl>
              <c:idx val="11"/>
              <c:layout>
                <c:manualLayout>
                  <c:x val="-1.6473735428573777E-2"/>
                  <c:y val="-5.7424946610870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8055781867858304E-2"/>
                      <c:h val="5.0559197126245223E-2"/>
                    </c:manualLayout>
                  </c15:layout>
                </c:ext>
                <c:ext xmlns:c16="http://schemas.microsoft.com/office/drawing/2014/chart" uri="{C3380CC4-5D6E-409C-BE32-E72D297353CC}">
                  <c16:uniqueId val="{00000007-1201-45AC-8098-41A07E5F4C36}"/>
                </c:ext>
              </c:extLst>
            </c:dLbl>
            <c:dLbl>
              <c:idx val="12"/>
              <c:layout>
                <c:manualLayout>
                  <c:x val="-3.5949311023622046E-2"/>
                  <c:y val="4.57324651985442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01-45AC-8098-41A07E5F4C36}"/>
                </c:ext>
              </c:extLst>
            </c:dLbl>
            <c:dLbl>
              <c:idx val="13"/>
              <c:layout>
                <c:manualLayout>
                  <c:x val="-2.0151920448912494E-2"/>
                  <c:y val="5.5152218623293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01-45AC-8098-41A07E5F4C36}"/>
                </c:ext>
              </c:extLst>
            </c:dLbl>
            <c:numFmt formatCode="#,##0" sourceLinked="0"/>
            <c:spPr>
              <a:noFill/>
              <a:ln w="25263">
                <a:noFill/>
              </a:ln>
            </c:spPr>
            <c:txPr>
              <a:bodyPr rot="0" vert="horz"/>
              <a:lstStyle/>
              <a:p>
                <a:pPr>
                  <a:defRPr sz="1800" b="1">
                    <a:solidFill>
                      <a:srgbClr val="C00000"/>
                    </a:solidFill>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cat>
            <c:strRef>
              <c:f>Sheet1!$A$2:$A$29</c:f>
              <c:strCache>
                <c:ptCount val="12"/>
                <c:pt idx="0">
                  <c:v>ΔΕΚΕΜΒΡΙΟΣ 2019</c:v>
                </c:pt>
                <c:pt idx="1">
                  <c:v>ΙΟΥΝΙΟΣ 2020</c:v>
                </c:pt>
                <c:pt idx="2">
                  <c:v>ΔΕΚΕΜΒΡΙΟΣ 2020</c:v>
                </c:pt>
                <c:pt idx="3">
                  <c:v>IOYNIOΣ 2021</c:v>
                </c:pt>
                <c:pt idx="4">
                  <c:v>ΔΕΚΕΜΒΡΙΟΣ 2021</c:v>
                </c:pt>
                <c:pt idx="5">
                  <c:v>IOYNIOΣ 2022</c:v>
                </c:pt>
                <c:pt idx="6">
                  <c:v>ΔΕΚΕΜΒΡΙΟΣ 2022</c:v>
                </c:pt>
                <c:pt idx="7">
                  <c:v>ΔΕΚΕΜΒΡΙΟΣ 2023</c:v>
                </c:pt>
                <c:pt idx="8">
                  <c:v>ΙΟΥΛΙΟΣ 2024</c:v>
                </c:pt>
                <c:pt idx="9">
                  <c:v>ΔΕΚΕΜΒΡΙΟΣ 2024</c:v>
                </c:pt>
                <c:pt idx="10">
                  <c:v>ΙΟΥNΙΟΣ 2025</c:v>
                </c:pt>
                <c:pt idx="11">
                  <c:v>ΔΕΚΕΜΒΡΙΟΣ 2025</c:v>
                </c:pt>
              </c:strCache>
            </c:strRef>
          </c:cat>
          <c:val>
            <c:numRef>
              <c:f>Sheet1!$C$2:$C$29</c:f>
              <c:numCache>
                <c:formatCode>General</c:formatCode>
                <c:ptCount val="12"/>
                <c:pt idx="0">
                  <c:v>23.7</c:v>
                </c:pt>
                <c:pt idx="1">
                  <c:v>29.8</c:v>
                </c:pt>
                <c:pt idx="2">
                  <c:v>29.3</c:v>
                </c:pt>
                <c:pt idx="3">
                  <c:v>31</c:v>
                </c:pt>
                <c:pt idx="4">
                  <c:v>29.5</c:v>
                </c:pt>
                <c:pt idx="5">
                  <c:v>32</c:v>
                </c:pt>
                <c:pt idx="6">
                  <c:v>32.299999999999997</c:v>
                </c:pt>
                <c:pt idx="7">
                  <c:v>31.3</c:v>
                </c:pt>
                <c:pt idx="8">
                  <c:v>36.4</c:v>
                </c:pt>
                <c:pt idx="9">
                  <c:v>36.799999999999997</c:v>
                </c:pt>
                <c:pt idx="10">
                  <c:v>33.799999999999997</c:v>
                </c:pt>
                <c:pt idx="11">
                  <c:v>36.6</c:v>
                </c:pt>
              </c:numCache>
            </c:numRef>
          </c:val>
          <c:smooth val="1"/>
          <c:extLst>
            <c:ext xmlns:c16="http://schemas.microsoft.com/office/drawing/2014/chart" uri="{C3380CC4-5D6E-409C-BE32-E72D297353CC}">
              <c16:uniqueId val="{0000000A-1201-45AC-8098-41A07E5F4C36}"/>
            </c:ext>
          </c:extLst>
        </c:ser>
        <c:dLbls>
          <c:showLegendKey val="0"/>
          <c:showVal val="0"/>
          <c:showCatName val="0"/>
          <c:showSerName val="0"/>
          <c:showPercent val="0"/>
          <c:showBubbleSize val="0"/>
        </c:dLbls>
        <c:marker val="1"/>
        <c:smooth val="0"/>
        <c:axId val="17643424"/>
        <c:axId val="22001088"/>
      </c:lineChart>
      <c:catAx>
        <c:axId val="17643424"/>
        <c:scaling>
          <c:orientation val="minMax"/>
        </c:scaling>
        <c:delete val="0"/>
        <c:axPos val="b"/>
        <c:numFmt formatCode="General" sourceLinked="1"/>
        <c:majorTickMark val="none"/>
        <c:minorTickMark val="none"/>
        <c:tickLblPos val="nextTo"/>
        <c:spPr>
          <a:noFill/>
          <a:ln w="9474" cap="flat" cmpd="sng" algn="ctr">
            <a:solidFill>
              <a:schemeClr val="tx1">
                <a:lumMod val="15000"/>
                <a:lumOff val="85000"/>
              </a:schemeClr>
            </a:solidFill>
            <a:round/>
          </a:ln>
          <a:effectLst/>
        </c:spPr>
        <c:txPr>
          <a:bodyPr rot="-60000000" vert="horz"/>
          <a:lstStyle/>
          <a:p>
            <a:pPr>
              <a:defRPr sz="1050"/>
            </a:pPr>
            <a:endParaRPr lang="el-GR"/>
          </a:p>
        </c:txPr>
        <c:crossAx val="22001088"/>
        <c:crosses val="autoZero"/>
        <c:auto val="1"/>
        <c:lblAlgn val="ctr"/>
        <c:lblOffset val="100"/>
        <c:noMultiLvlLbl val="0"/>
      </c:catAx>
      <c:valAx>
        <c:axId val="22001088"/>
        <c:scaling>
          <c:orientation val="minMax"/>
          <c:max val="50"/>
          <c:min val="20"/>
        </c:scaling>
        <c:delete val="1"/>
        <c:axPos val="l"/>
        <c:numFmt formatCode="General" sourceLinked="1"/>
        <c:majorTickMark val="out"/>
        <c:minorTickMark val="none"/>
        <c:tickLblPos val="nextTo"/>
        <c:crossAx val="17643424"/>
        <c:crosses val="autoZero"/>
        <c:crossBetween val="between"/>
      </c:valAx>
      <c:spPr>
        <a:noFill/>
        <a:ln w="25263">
          <a:noFill/>
        </a:ln>
      </c:spPr>
    </c:plotArea>
    <c:legend>
      <c:legendPos val="t"/>
      <c:layout>
        <c:manualLayout>
          <c:xMode val="edge"/>
          <c:yMode val="edge"/>
          <c:x val="5.5132934475044609E-2"/>
          <c:y val="1.6797075457224329E-2"/>
          <c:w val="0.93372324199917434"/>
          <c:h val="0.15701936998181859"/>
        </c:manualLayout>
      </c:layout>
      <c:overlay val="0"/>
      <c:spPr>
        <a:noFill/>
        <a:ln w="25263">
          <a:noFill/>
        </a:ln>
      </c:spPr>
      <c:txPr>
        <a:bodyPr rot="0" vert="horz"/>
        <a:lstStyle/>
        <a:p>
          <a:pPr>
            <a:defRPr sz="1800" b="1"/>
          </a:pPr>
          <a:endParaRPr lang="el-GR"/>
        </a:p>
      </c:txPr>
    </c:legend>
    <c:plotVisOnly val="1"/>
    <c:dispBlanksAs val="gap"/>
    <c:showDLblsOverMax val="0"/>
  </c:chart>
  <c:spPr>
    <a:noFill/>
    <a:ln>
      <a:noFill/>
    </a:ln>
  </c:spPr>
  <c:txPr>
    <a:bodyPr/>
    <a:lstStyle/>
    <a:p>
      <a:pPr>
        <a:defRPr sz="900">
          <a:latin typeface="Arial Narrow" panose="020B0606020202030204" pitchFamily="34" charset="0"/>
        </a:defRPr>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31023784901758"/>
          <c:y val="0.11884550084889643"/>
          <c:w val="0.87797311271975176"/>
          <c:h val="0.88285229202037352"/>
        </c:manualLayout>
      </c:layout>
      <c:barChart>
        <c:barDir val="bar"/>
        <c:grouping val="percentStacked"/>
        <c:varyColors val="0"/>
        <c:ser>
          <c:idx val="0"/>
          <c:order val="0"/>
          <c:tx>
            <c:strRef>
              <c:f>Sheet1!$B$1</c:f>
              <c:strCache>
                <c:ptCount val="1"/>
                <c:pt idx="0">
                  <c:v>ΜΑΛΛΟΝ/ ΣΙΓΟΥΡΑ ΕΜΠΙΣΤΕΥΟΜΑΙ</c:v>
                </c:pt>
              </c:strCache>
            </c:strRef>
          </c:tx>
          <c:spPr>
            <a:solidFill>
              <a:srgbClr val="0070C0"/>
            </a:solidFill>
            <a:ln w="9116">
              <a:noFill/>
              <a:prstDash val="solid"/>
            </a:ln>
          </c:spPr>
          <c:invertIfNegative val="0"/>
          <c:dLbls>
            <c:spPr>
              <a:noFill/>
              <a:ln w="18232">
                <a:noFill/>
              </a:ln>
            </c:spPr>
            <c:txPr>
              <a:bodyPr/>
              <a:lstStyle/>
              <a:p>
                <a:pPr>
                  <a:defRPr>
                    <a:solidFill>
                      <a:schemeClr val="bg1"/>
                    </a:solidFil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Sheet1!$A$2:$A$31</c:f>
              <c:strCache>
                <c:ptCount val="30"/>
                <c:pt idx="0">
                  <c:v>ΟΙΚΟΓΕΝΕΙΑ</c:v>
                </c:pt>
                <c:pt idx="1">
                  <c:v>ΕΝΟΠΛΕΣ ΔΥΝΑΜΕΙΣ</c:v>
                </c:pt>
                <c:pt idx="2">
                  <c:v>ΠΑΝΕΠΙΣΤΗΜΙΑ / ΣΧΟΛΕΙΑ</c:v>
                </c:pt>
                <c:pt idx="3">
                  <c:v>ΜΕΓΑΛΑ ΚΟΙΝΩΦΕΛΗ ΙΔΡΥΜΑΤΑ</c:v>
                </c:pt>
                <c:pt idx="4">
                  <c:v>ΕΛΛΗΝΑ ΠΟΛΙΤΗ</c:v>
                </c:pt>
                <c:pt idx="5">
                  <c:v>ΕΚΚΛΗΣΙΑ</c:v>
                </c:pt>
                <c:pt idx="6">
                  <c:v>ΑΣΤΥΝΟΜΙΑ</c:v>
                </c:pt>
                <c:pt idx="7">
                  <c:v>ΜΕΓΑΛΕΣ ΕΛΛΗΝΙΚΕΣ ΕΠΙΧΕΙΡΗΣΕΙΣ ΠΟΥ ΔΡΑΣΤΗΡΙΟΠΟΙΟΥΝΤΑΙ ΣΤΗΝ ΕΛΛΑΔΑ</c:v>
                </c:pt>
                <c:pt idx="8">
                  <c:v>ΕΛΛΗΝΙΚΗ ΚΥΒΕΡΝΗΣΗ ΩΣ ΘΕΣΜΟΣ</c:v>
                </c:pt>
                <c:pt idx="9">
                  <c:v>ΠΡΟΕΔΡΟ ΤΗΣ ΔΗΜΟΚΡΑΤΙΑΣ</c:v>
                </c:pt>
                <c:pt idx="10">
                  <c:v>ΕΕ (ΕΥΡΩΠΑΪΚΗ ΕΝΩΣΗ)</c:v>
                </c:pt>
                <c:pt idx="11">
                  <c:v>ΕΡΓΑΤΙΚΑ ΣΩΜΑΤΕΙΑ / ΣΩΜΑΤΕΙΑ ΕΡΓΑΖΟΜΕΝΩΝ</c:v>
                </c:pt>
                <c:pt idx="12">
                  <c:v>ΕΥΡΩΠΑΪΚΟ ΚΟΙΝΟΒΟΥΛΙΟ</c:v>
                </c:pt>
                <c:pt idx="13">
                  <c:v>ΔΗΜΟΣ</c:v>
                </c:pt>
                <c:pt idx="14">
                  <c:v>ΔΙΚΑΙΟΣΥΝΗ</c:v>
                </c:pt>
                <c:pt idx="15">
                  <c:v>ΤΟ ΔΙΑΔΙΚΤΥΟ</c:v>
                </c:pt>
                <c:pt idx="16">
                  <c:v>ΠΕΡΙΦΕΡΕΙΑ</c:v>
                </c:pt>
                <c:pt idx="17">
                  <c:v>ΤΟΠΙΚΗ ΑΥΤΟΔΙΟΙΚΗΣΗ ΓΕΝΙΚΑ</c:v>
                </c:pt>
                <c:pt idx="18">
                  <c:v>ΠΟΛΥΕΘΝΙΚΕΣ ΕΤΑΙΡΕΙΕΣ ΠΟΥ ΔΡΑΣΤΗΡΙΟΠΟΙΟΥΝΤΑΙ ΣΤΗΝ ΕΛΛΑΔΑ</c:v>
                </c:pt>
                <c:pt idx="19">
                  <c:v>ΜΗ ΚΥΒΕΡΝΗΤΙΚΟΥΣ ΟΡΓΑΝΙΣΜΟΥΣ/ΚΟΙΝΩΦΕΛΕΙΣ ΟΡΓΑΝΩΣΕΙΣ</c:v>
                </c:pt>
                <c:pt idx="20">
                  <c:v>ΕΡΓΟΔΟΤΙΚΕΣ ΟΡΓΑΝΩΣΕΙΣ</c:v>
                </c:pt>
                <c:pt idx="21">
                  <c:v>ΚΟΙΝΟΒΟΥΛΙΟ / ΒΟΥΛΗ</c:v>
                </c:pt>
                <c:pt idx="22">
                  <c:v>ΕΥΡΩΠΑΪΚΗ ΚΕΝΤΡΙΚΗ ΤΡΑΠΕΖΑ</c:v>
                </c:pt>
                <c:pt idx="23">
                  <c:v>SOCIAL MEDIA/ΜΕΣΑ ΚΟΙΝΩΝΙΚΗ ΔΙΚΤΥΩΣΗΣ</c:v>
                </c:pt>
                <c:pt idx="24">
                  <c:v>ΜΜΕ/ΡΑΔΙΟΦΩΝΟ</c:v>
                </c:pt>
                <c:pt idx="25">
                  <c:v>ΕΛΛΗΝΙΚΕΣ ΤΡΑΠΕΖΕΣ</c:v>
                </c:pt>
                <c:pt idx="26">
                  <c:v>ΜΕΣΑ ΜΑΖΙΚΗΣ ΕΝΗΜΕΡΩΣΗΣ/Ο ΤΥΠΟΣ</c:v>
                </c:pt>
                <c:pt idx="27">
                  <c:v>ΜΕΣΑ ΜΑΖΙΚΗΣ ΕΝΗΜΕΡΩΣΗΣ/Η ΤΗΛΕΟΡΑΣΗ</c:v>
                </c:pt>
                <c:pt idx="28">
                  <c:v>ΠΟΛΙΤΙΚΑ ΚΟΜΜΑΤΑ</c:v>
                </c:pt>
                <c:pt idx="29">
                  <c:v>ΔΙΕΘΝΕΣ ΝΟΜΙΣΜΑΤΙΚΟ ΤΑΜΕΙΟ</c:v>
                </c:pt>
              </c:strCache>
            </c:strRef>
          </c:cat>
          <c:val>
            <c:numRef>
              <c:f>Sheet1!$B$2:$B$31</c:f>
              <c:numCache>
                <c:formatCode>General</c:formatCode>
                <c:ptCount val="30"/>
                <c:pt idx="0">
                  <c:v>75.900000000000006</c:v>
                </c:pt>
                <c:pt idx="1">
                  <c:v>60.5</c:v>
                </c:pt>
                <c:pt idx="2">
                  <c:v>55.4</c:v>
                </c:pt>
                <c:pt idx="3">
                  <c:v>47.6</c:v>
                </c:pt>
                <c:pt idx="4">
                  <c:v>47.2</c:v>
                </c:pt>
                <c:pt idx="5">
                  <c:v>45.1</c:v>
                </c:pt>
                <c:pt idx="6">
                  <c:v>39.700000000000003</c:v>
                </c:pt>
                <c:pt idx="7">
                  <c:v>39.4</c:v>
                </c:pt>
                <c:pt idx="8">
                  <c:v>38</c:v>
                </c:pt>
                <c:pt idx="9">
                  <c:v>37.799999999999997</c:v>
                </c:pt>
                <c:pt idx="10">
                  <c:v>36.9</c:v>
                </c:pt>
                <c:pt idx="11">
                  <c:v>35.5</c:v>
                </c:pt>
                <c:pt idx="12">
                  <c:v>35.1</c:v>
                </c:pt>
                <c:pt idx="13">
                  <c:v>34.700000000000003</c:v>
                </c:pt>
                <c:pt idx="14">
                  <c:v>34.1</c:v>
                </c:pt>
                <c:pt idx="15">
                  <c:v>31.2</c:v>
                </c:pt>
                <c:pt idx="16">
                  <c:v>30.4</c:v>
                </c:pt>
                <c:pt idx="17">
                  <c:v>29.9</c:v>
                </c:pt>
                <c:pt idx="18">
                  <c:v>29.7</c:v>
                </c:pt>
                <c:pt idx="19">
                  <c:v>29.2</c:v>
                </c:pt>
                <c:pt idx="20">
                  <c:v>26.1</c:v>
                </c:pt>
                <c:pt idx="21">
                  <c:v>26</c:v>
                </c:pt>
                <c:pt idx="22">
                  <c:v>25.4</c:v>
                </c:pt>
                <c:pt idx="23">
                  <c:v>25.4</c:v>
                </c:pt>
                <c:pt idx="24">
                  <c:v>25.1</c:v>
                </c:pt>
                <c:pt idx="25">
                  <c:v>22.8</c:v>
                </c:pt>
                <c:pt idx="26">
                  <c:v>22</c:v>
                </c:pt>
                <c:pt idx="27">
                  <c:v>20.5</c:v>
                </c:pt>
                <c:pt idx="28">
                  <c:v>20.100000000000001</c:v>
                </c:pt>
                <c:pt idx="29">
                  <c:v>17.8</c:v>
                </c:pt>
              </c:numCache>
            </c:numRef>
          </c:val>
          <c:extLst>
            <c:ext xmlns:c16="http://schemas.microsoft.com/office/drawing/2014/chart" uri="{C3380CC4-5D6E-409C-BE32-E72D297353CC}">
              <c16:uniqueId val="{00000000-4F9B-4A2D-AC0D-C0808D5B13A3}"/>
            </c:ext>
          </c:extLst>
        </c:ser>
        <c:ser>
          <c:idx val="1"/>
          <c:order val="1"/>
          <c:tx>
            <c:strRef>
              <c:f>Sheet1!$C$1</c:f>
              <c:strCache>
                <c:ptCount val="1"/>
                <c:pt idx="0">
                  <c:v>ΟΥΤΕ/ΟΥΤΕ</c:v>
                </c:pt>
              </c:strCache>
            </c:strRef>
          </c:tx>
          <c:spPr>
            <a:solidFill>
              <a:schemeClr val="bg2"/>
            </a:solidFill>
            <a:ln w="9116">
              <a:noFill/>
              <a:prstDash val="solid"/>
            </a:ln>
          </c:spPr>
          <c:invertIfNegative val="0"/>
          <c:dLbls>
            <c:spPr>
              <a:noFill/>
              <a:ln w="18232">
                <a:noFill/>
              </a:ln>
            </c:spPr>
            <c:txPr>
              <a:bodyPr/>
              <a:lstStyle/>
              <a:p>
                <a:pPr algn="ctr">
                  <a:defRPr>
                    <a:solidFill>
                      <a:schemeClr val="bg1"/>
                    </a:solidFil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Sheet1!$A$2:$A$31</c:f>
              <c:strCache>
                <c:ptCount val="30"/>
                <c:pt idx="0">
                  <c:v>ΟΙΚΟΓΕΝΕΙΑ</c:v>
                </c:pt>
                <c:pt idx="1">
                  <c:v>ΕΝΟΠΛΕΣ ΔΥΝΑΜΕΙΣ</c:v>
                </c:pt>
                <c:pt idx="2">
                  <c:v>ΠΑΝΕΠΙΣΤΗΜΙΑ / ΣΧΟΛΕΙΑ</c:v>
                </c:pt>
                <c:pt idx="3">
                  <c:v>ΜΕΓΑΛΑ ΚΟΙΝΩΦΕΛΗ ΙΔΡΥΜΑΤΑ</c:v>
                </c:pt>
                <c:pt idx="4">
                  <c:v>ΕΛΛΗΝΑ ΠΟΛΙΤΗ</c:v>
                </c:pt>
                <c:pt idx="5">
                  <c:v>ΕΚΚΛΗΣΙΑ</c:v>
                </c:pt>
                <c:pt idx="6">
                  <c:v>ΑΣΤΥΝΟΜΙΑ</c:v>
                </c:pt>
                <c:pt idx="7">
                  <c:v>ΜΕΓΑΛΕΣ ΕΛΛΗΝΙΚΕΣ ΕΠΙΧΕΙΡΗΣΕΙΣ ΠΟΥ ΔΡΑΣΤΗΡΙΟΠΟΙΟΥΝΤΑΙ ΣΤΗΝ ΕΛΛΑΔΑ</c:v>
                </c:pt>
                <c:pt idx="8">
                  <c:v>ΕΛΛΗΝΙΚΗ ΚΥΒΕΡΝΗΣΗ ΩΣ ΘΕΣΜΟΣ</c:v>
                </c:pt>
                <c:pt idx="9">
                  <c:v>ΠΡΟΕΔΡΟ ΤΗΣ ΔΗΜΟΚΡΑΤΙΑΣ</c:v>
                </c:pt>
                <c:pt idx="10">
                  <c:v>ΕΕ (ΕΥΡΩΠΑΪΚΗ ΕΝΩΣΗ)</c:v>
                </c:pt>
                <c:pt idx="11">
                  <c:v>ΕΡΓΑΤΙΚΑ ΣΩΜΑΤΕΙΑ / ΣΩΜΑΤΕΙΑ ΕΡΓΑΖΟΜΕΝΩΝ</c:v>
                </c:pt>
                <c:pt idx="12">
                  <c:v>ΕΥΡΩΠΑΪΚΟ ΚΟΙΝΟΒΟΥΛΙΟ</c:v>
                </c:pt>
                <c:pt idx="13">
                  <c:v>ΔΗΜΟΣ</c:v>
                </c:pt>
                <c:pt idx="14">
                  <c:v>ΔΙΚΑΙΟΣΥΝΗ</c:v>
                </c:pt>
                <c:pt idx="15">
                  <c:v>ΤΟ ΔΙΑΔΙΚΤΥΟ</c:v>
                </c:pt>
                <c:pt idx="16">
                  <c:v>ΠΕΡΙΦΕΡΕΙΑ</c:v>
                </c:pt>
                <c:pt idx="17">
                  <c:v>ΤΟΠΙΚΗ ΑΥΤΟΔΙΟΙΚΗΣΗ ΓΕΝΙΚΑ</c:v>
                </c:pt>
                <c:pt idx="18">
                  <c:v>ΠΟΛΥΕΘΝΙΚΕΣ ΕΤΑΙΡΕΙΕΣ ΠΟΥ ΔΡΑΣΤΗΡΙΟΠΟΙΟΥΝΤΑΙ ΣΤΗΝ ΕΛΛΑΔΑ</c:v>
                </c:pt>
                <c:pt idx="19">
                  <c:v>ΜΗ ΚΥΒΕΡΝΗΤΙΚΟΥΣ ΟΡΓΑΝΙΣΜΟΥΣ/ΚΟΙΝΩΦΕΛΕΙΣ ΟΡΓΑΝΩΣΕΙΣ</c:v>
                </c:pt>
                <c:pt idx="20">
                  <c:v>ΕΡΓΟΔΟΤΙΚΕΣ ΟΡΓΑΝΩΣΕΙΣ</c:v>
                </c:pt>
                <c:pt idx="21">
                  <c:v>ΚΟΙΝΟΒΟΥΛΙΟ / ΒΟΥΛΗ</c:v>
                </c:pt>
                <c:pt idx="22">
                  <c:v>ΕΥΡΩΠΑΪΚΗ ΚΕΝΤΡΙΚΗ ΤΡΑΠΕΖΑ</c:v>
                </c:pt>
                <c:pt idx="23">
                  <c:v>SOCIAL MEDIA/ΜΕΣΑ ΚΟΙΝΩΝΙΚΗ ΔΙΚΤΥΩΣΗΣ</c:v>
                </c:pt>
                <c:pt idx="24">
                  <c:v>ΜΜΕ/ΡΑΔΙΟΦΩΝΟ</c:v>
                </c:pt>
                <c:pt idx="25">
                  <c:v>ΕΛΛΗΝΙΚΕΣ ΤΡΑΠΕΖΕΣ</c:v>
                </c:pt>
                <c:pt idx="26">
                  <c:v>ΜΕΣΑ ΜΑΖΙΚΗΣ ΕΝΗΜΕΡΩΣΗΣ/Ο ΤΥΠΟΣ</c:v>
                </c:pt>
                <c:pt idx="27">
                  <c:v>ΜΕΣΑ ΜΑΖΙΚΗΣ ΕΝΗΜΕΡΩΣΗΣ/Η ΤΗΛΕΟΡΑΣΗ</c:v>
                </c:pt>
                <c:pt idx="28">
                  <c:v>ΠΟΛΙΤΙΚΑ ΚΟΜΜΑΤΑ</c:v>
                </c:pt>
                <c:pt idx="29">
                  <c:v>ΔΙΕΘΝΕΣ ΝΟΜΙΣΜΑΤΙΚΟ ΤΑΜΕΙΟ</c:v>
                </c:pt>
              </c:strCache>
            </c:strRef>
          </c:cat>
          <c:val>
            <c:numRef>
              <c:f>Sheet1!$C$2:$C$31</c:f>
              <c:numCache>
                <c:formatCode>General</c:formatCode>
                <c:ptCount val="30"/>
                <c:pt idx="0">
                  <c:v>12.4</c:v>
                </c:pt>
                <c:pt idx="1">
                  <c:v>18.100000000000001</c:v>
                </c:pt>
                <c:pt idx="2">
                  <c:v>23.1</c:v>
                </c:pt>
                <c:pt idx="3">
                  <c:v>23.1</c:v>
                </c:pt>
                <c:pt idx="4">
                  <c:v>31</c:v>
                </c:pt>
                <c:pt idx="5">
                  <c:v>21.5</c:v>
                </c:pt>
                <c:pt idx="6">
                  <c:v>24.3</c:v>
                </c:pt>
                <c:pt idx="7">
                  <c:v>30.4</c:v>
                </c:pt>
                <c:pt idx="8">
                  <c:v>18.8</c:v>
                </c:pt>
                <c:pt idx="9">
                  <c:v>22.5</c:v>
                </c:pt>
                <c:pt idx="10">
                  <c:v>26.6</c:v>
                </c:pt>
                <c:pt idx="11">
                  <c:v>30</c:v>
                </c:pt>
                <c:pt idx="12">
                  <c:v>25</c:v>
                </c:pt>
                <c:pt idx="13">
                  <c:v>27.2</c:v>
                </c:pt>
                <c:pt idx="14">
                  <c:v>19.5</c:v>
                </c:pt>
                <c:pt idx="15">
                  <c:v>35.200000000000003</c:v>
                </c:pt>
                <c:pt idx="16">
                  <c:v>27.7</c:v>
                </c:pt>
                <c:pt idx="17">
                  <c:v>26.3</c:v>
                </c:pt>
                <c:pt idx="18">
                  <c:v>27.2</c:v>
                </c:pt>
                <c:pt idx="19">
                  <c:v>26.5</c:v>
                </c:pt>
                <c:pt idx="20">
                  <c:v>29.1</c:v>
                </c:pt>
                <c:pt idx="21">
                  <c:v>24.3</c:v>
                </c:pt>
                <c:pt idx="22">
                  <c:v>22.9</c:v>
                </c:pt>
                <c:pt idx="23">
                  <c:v>31.8</c:v>
                </c:pt>
                <c:pt idx="24">
                  <c:v>24.1</c:v>
                </c:pt>
                <c:pt idx="25">
                  <c:v>19.8</c:v>
                </c:pt>
                <c:pt idx="26">
                  <c:v>27.4</c:v>
                </c:pt>
                <c:pt idx="27">
                  <c:v>24</c:v>
                </c:pt>
                <c:pt idx="28">
                  <c:v>24.2</c:v>
                </c:pt>
                <c:pt idx="29">
                  <c:v>22.3</c:v>
                </c:pt>
              </c:numCache>
            </c:numRef>
          </c:val>
          <c:extLst>
            <c:ext xmlns:c16="http://schemas.microsoft.com/office/drawing/2014/chart" uri="{C3380CC4-5D6E-409C-BE32-E72D297353CC}">
              <c16:uniqueId val="{00000001-4F9B-4A2D-AC0D-C0808D5B13A3}"/>
            </c:ext>
          </c:extLst>
        </c:ser>
        <c:ser>
          <c:idx val="2"/>
          <c:order val="2"/>
          <c:tx>
            <c:strRef>
              <c:f>Sheet1!$D$1</c:f>
              <c:strCache>
                <c:ptCount val="1"/>
                <c:pt idx="0">
                  <c:v>ΣΙΓΟΥΡΑ /ΜΑΛΛΟΝ ΔΕΝ ΕΜΠΙΣΤΕΥΟΜΑΙ</c:v>
                </c:pt>
              </c:strCache>
            </c:strRef>
          </c:tx>
          <c:spPr>
            <a:solidFill>
              <a:srgbClr val="FF0000"/>
            </a:solidFill>
            <a:ln w="9116">
              <a:noFill/>
              <a:prstDash val="solid"/>
            </a:ln>
          </c:spPr>
          <c:invertIfNegative val="0"/>
          <c:dLbls>
            <c:spPr>
              <a:noFill/>
              <a:ln w="18232">
                <a:noFill/>
              </a:ln>
            </c:spPr>
            <c:txPr>
              <a:bodyPr/>
              <a:lstStyle/>
              <a:p>
                <a:pPr algn="ctr">
                  <a:defRPr>
                    <a:solidFill>
                      <a:schemeClr val="bg1"/>
                    </a:solidFil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Sheet1!$A$2:$A$31</c:f>
              <c:strCache>
                <c:ptCount val="30"/>
                <c:pt idx="0">
                  <c:v>ΟΙΚΟΓΕΝΕΙΑ</c:v>
                </c:pt>
                <c:pt idx="1">
                  <c:v>ΕΝΟΠΛΕΣ ΔΥΝΑΜΕΙΣ</c:v>
                </c:pt>
                <c:pt idx="2">
                  <c:v>ΠΑΝΕΠΙΣΤΗΜΙΑ / ΣΧΟΛΕΙΑ</c:v>
                </c:pt>
                <c:pt idx="3">
                  <c:v>ΜΕΓΑΛΑ ΚΟΙΝΩΦΕΛΗ ΙΔΡΥΜΑΤΑ</c:v>
                </c:pt>
                <c:pt idx="4">
                  <c:v>ΕΛΛΗΝΑ ΠΟΛΙΤΗ</c:v>
                </c:pt>
                <c:pt idx="5">
                  <c:v>ΕΚΚΛΗΣΙΑ</c:v>
                </c:pt>
                <c:pt idx="6">
                  <c:v>ΑΣΤΥΝΟΜΙΑ</c:v>
                </c:pt>
                <c:pt idx="7">
                  <c:v>ΜΕΓΑΛΕΣ ΕΛΛΗΝΙΚΕΣ ΕΠΙΧΕΙΡΗΣΕΙΣ ΠΟΥ ΔΡΑΣΤΗΡΙΟΠΟΙΟΥΝΤΑΙ ΣΤΗΝ ΕΛΛΑΔΑ</c:v>
                </c:pt>
                <c:pt idx="8">
                  <c:v>ΕΛΛΗΝΙΚΗ ΚΥΒΕΡΝΗΣΗ ΩΣ ΘΕΣΜΟΣ</c:v>
                </c:pt>
                <c:pt idx="9">
                  <c:v>ΠΡΟΕΔΡΟ ΤΗΣ ΔΗΜΟΚΡΑΤΙΑΣ</c:v>
                </c:pt>
                <c:pt idx="10">
                  <c:v>ΕΕ (ΕΥΡΩΠΑΪΚΗ ΕΝΩΣΗ)</c:v>
                </c:pt>
                <c:pt idx="11">
                  <c:v>ΕΡΓΑΤΙΚΑ ΣΩΜΑΤΕΙΑ / ΣΩΜΑΤΕΙΑ ΕΡΓΑΖΟΜΕΝΩΝ</c:v>
                </c:pt>
                <c:pt idx="12">
                  <c:v>ΕΥΡΩΠΑΪΚΟ ΚΟΙΝΟΒΟΥΛΙΟ</c:v>
                </c:pt>
                <c:pt idx="13">
                  <c:v>ΔΗΜΟΣ</c:v>
                </c:pt>
                <c:pt idx="14">
                  <c:v>ΔΙΚΑΙΟΣΥΝΗ</c:v>
                </c:pt>
                <c:pt idx="15">
                  <c:v>ΤΟ ΔΙΑΔΙΚΤΥΟ</c:v>
                </c:pt>
                <c:pt idx="16">
                  <c:v>ΠΕΡΙΦΕΡΕΙΑ</c:v>
                </c:pt>
                <c:pt idx="17">
                  <c:v>ΤΟΠΙΚΗ ΑΥΤΟΔΙΟΙΚΗΣΗ ΓΕΝΙΚΑ</c:v>
                </c:pt>
                <c:pt idx="18">
                  <c:v>ΠΟΛΥΕΘΝΙΚΕΣ ΕΤΑΙΡΕΙΕΣ ΠΟΥ ΔΡΑΣΤΗΡΙΟΠΟΙΟΥΝΤΑΙ ΣΤΗΝ ΕΛΛΑΔΑ</c:v>
                </c:pt>
                <c:pt idx="19">
                  <c:v>ΜΗ ΚΥΒΕΡΝΗΤΙΚΟΥΣ ΟΡΓΑΝΙΣΜΟΥΣ/ΚΟΙΝΩΦΕΛΕΙΣ ΟΡΓΑΝΩΣΕΙΣ</c:v>
                </c:pt>
                <c:pt idx="20">
                  <c:v>ΕΡΓΟΔΟΤΙΚΕΣ ΟΡΓΑΝΩΣΕΙΣ</c:v>
                </c:pt>
                <c:pt idx="21">
                  <c:v>ΚΟΙΝΟΒΟΥΛΙΟ / ΒΟΥΛΗ</c:v>
                </c:pt>
                <c:pt idx="22">
                  <c:v>ΕΥΡΩΠΑΪΚΗ ΚΕΝΤΡΙΚΗ ΤΡΑΠΕΖΑ</c:v>
                </c:pt>
                <c:pt idx="23">
                  <c:v>SOCIAL MEDIA/ΜΕΣΑ ΚΟΙΝΩΝΙΚΗ ΔΙΚΤΥΩΣΗΣ</c:v>
                </c:pt>
                <c:pt idx="24">
                  <c:v>ΜΜΕ/ΡΑΔΙΟΦΩΝΟ</c:v>
                </c:pt>
                <c:pt idx="25">
                  <c:v>ΕΛΛΗΝΙΚΕΣ ΤΡΑΠΕΖΕΣ</c:v>
                </c:pt>
                <c:pt idx="26">
                  <c:v>ΜΕΣΑ ΜΑΖΙΚΗΣ ΕΝΗΜΕΡΩΣΗΣ/Ο ΤΥΠΟΣ</c:v>
                </c:pt>
                <c:pt idx="27">
                  <c:v>ΜΕΣΑ ΜΑΖΙΚΗΣ ΕΝΗΜΕΡΩΣΗΣ/Η ΤΗΛΕΟΡΑΣΗ</c:v>
                </c:pt>
                <c:pt idx="28">
                  <c:v>ΠΟΛΙΤΙΚΑ ΚΟΜΜΑΤΑ</c:v>
                </c:pt>
                <c:pt idx="29">
                  <c:v>ΔΙΕΘΝΕΣ ΝΟΜΙΣΜΑΤΙΚΟ ΤΑΜΕΙΟ</c:v>
                </c:pt>
              </c:strCache>
            </c:strRef>
          </c:cat>
          <c:val>
            <c:numRef>
              <c:f>Sheet1!$D$2:$D$31</c:f>
              <c:numCache>
                <c:formatCode>General</c:formatCode>
                <c:ptCount val="30"/>
                <c:pt idx="0">
                  <c:v>8.9</c:v>
                </c:pt>
                <c:pt idx="1">
                  <c:v>18.2</c:v>
                </c:pt>
                <c:pt idx="2">
                  <c:v>18.600000000000001</c:v>
                </c:pt>
                <c:pt idx="3">
                  <c:v>25.2</c:v>
                </c:pt>
                <c:pt idx="4">
                  <c:v>18.2</c:v>
                </c:pt>
                <c:pt idx="5">
                  <c:v>30</c:v>
                </c:pt>
                <c:pt idx="6">
                  <c:v>33.5</c:v>
                </c:pt>
                <c:pt idx="7">
                  <c:v>26.3</c:v>
                </c:pt>
                <c:pt idx="8">
                  <c:v>39.700000000000003</c:v>
                </c:pt>
                <c:pt idx="9">
                  <c:v>36.6</c:v>
                </c:pt>
                <c:pt idx="10">
                  <c:v>33.6</c:v>
                </c:pt>
                <c:pt idx="11">
                  <c:v>30.6</c:v>
                </c:pt>
                <c:pt idx="12">
                  <c:v>36.1</c:v>
                </c:pt>
                <c:pt idx="13">
                  <c:v>34.6</c:v>
                </c:pt>
                <c:pt idx="14">
                  <c:v>43.4</c:v>
                </c:pt>
                <c:pt idx="15">
                  <c:v>29.6</c:v>
                </c:pt>
                <c:pt idx="16">
                  <c:v>38.4</c:v>
                </c:pt>
                <c:pt idx="17">
                  <c:v>39.700000000000003</c:v>
                </c:pt>
                <c:pt idx="18">
                  <c:v>39.4</c:v>
                </c:pt>
                <c:pt idx="19">
                  <c:v>40.700000000000003</c:v>
                </c:pt>
                <c:pt idx="20">
                  <c:v>37.5</c:v>
                </c:pt>
                <c:pt idx="21">
                  <c:v>46.6</c:v>
                </c:pt>
                <c:pt idx="22">
                  <c:v>46.9</c:v>
                </c:pt>
                <c:pt idx="23">
                  <c:v>36</c:v>
                </c:pt>
                <c:pt idx="24">
                  <c:v>47.9</c:v>
                </c:pt>
                <c:pt idx="25">
                  <c:v>54.3</c:v>
                </c:pt>
                <c:pt idx="26">
                  <c:v>47.8</c:v>
                </c:pt>
                <c:pt idx="27">
                  <c:v>51.9</c:v>
                </c:pt>
                <c:pt idx="28">
                  <c:v>52.3</c:v>
                </c:pt>
                <c:pt idx="29">
                  <c:v>56</c:v>
                </c:pt>
              </c:numCache>
            </c:numRef>
          </c:val>
          <c:extLst>
            <c:ext xmlns:c16="http://schemas.microsoft.com/office/drawing/2014/chart" uri="{C3380CC4-5D6E-409C-BE32-E72D297353CC}">
              <c16:uniqueId val="{00000002-4F9B-4A2D-AC0D-C0808D5B13A3}"/>
            </c:ext>
          </c:extLst>
        </c:ser>
        <c:ser>
          <c:idx val="3"/>
          <c:order val="3"/>
          <c:tx>
            <c:strRef>
              <c:f>Sheet1!$E$1</c:f>
              <c:strCache>
                <c:ptCount val="1"/>
                <c:pt idx="0">
                  <c:v>ΔΞ/ΔΑ</c:v>
                </c:pt>
              </c:strCache>
            </c:strRef>
          </c:tx>
          <c:spPr>
            <a:solidFill>
              <a:srgbClr val="99337E"/>
            </a:solidFill>
            <a:ln w="9116">
              <a:noFill/>
              <a:prstDash val="solid"/>
            </a:ln>
          </c:spPr>
          <c:invertIfNegative val="0"/>
          <c:dLbls>
            <c:spPr>
              <a:noFill/>
              <a:ln w="18232">
                <a:noFill/>
              </a:ln>
            </c:spPr>
            <c:txPr>
              <a:bodyPr/>
              <a:lstStyle/>
              <a:p>
                <a:pPr>
                  <a:defRPr>
                    <a:solidFill>
                      <a:schemeClr val="bg1"/>
                    </a:solidFil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Sheet1!$A$2:$A$31</c:f>
              <c:strCache>
                <c:ptCount val="30"/>
                <c:pt idx="0">
                  <c:v>ΟΙΚΟΓΕΝΕΙΑ</c:v>
                </c:pt>
                <c:pt idx="1">
                  <c:v>ΕΝΟΠΛΕΣ ΔΥΝΑΜΕΙΣ</c:v>
                </c:pt>
                <c:pt idx="2">
                  <c:v>ΠΑΝΕΠΙΣΤΗΜΙΑ / ΣΧΟΛΕΙΑ</c:v>
                </c:pt>
                <c:pt idx="3">
                  <c:v>ΜΕΓΑΛΑ ΚΟΙΝΩΦΕΛΗ ΙΔΡΥΜΑΤΑ</c:v>
                </c:pt>
                <c:pt idx="4">
                  <c:v>ΕΛΛΗΝΑ ΠΟΛΙΤΗ</c:v>
                </c:pt>
                <c:pt idx="5">
                  <c:v>ΕΚΚΛΗΣΙΑ</c:v>
                </c:pt>
                <c:pt idx="6">
                  <c:v>ΑΣΤΥΝΟΜΙΑ</c:v>
                </c:pt>
                <c:pt idx="7">
                  <c:v>ΜΕΓΑΛΕΣ ΕΛΛΗΝΙΚΕΣ ΕΠΙΧΕΙΡΗΣΕΙΣ ΠΟΥ ΔΡΑΣΤΗΡΙΟΠΟΙΟΥΝΤΑΙ ΣΤΗΝ ΕΛΛΑΔΑ</c:v>
                </c:pt>
                <c:pt idx="8">
                  <c:v>ΕΛΛΗΝΙΚΗ ΚΥΒΕΡΝΗΣΗ ΩΣ ΘΕΣΜΟΣ</c:v>
                </c:pt>
                <c:pt idx="9">
                  <c:v>ΠΡΟΕΔΡΟ ΤΗΣ ΔΗΜΟΚΡΑΤΙΑΣ</c:v>
                </c:pt>
                <c:pt idx="10">
                  <c:v>ΕΕ (ΕΥΡΩΠΑΪΚΗ ΕΝΩΣΗ)</c:v>
                </c:pt>
                <c:pt idx="11">
                  <c:v>ΕΡΓΑΤΙΚΑ ΣΩΜΑΤΕΙΑ / ΣΩΜΑΤΕΙΑ ΕΡΓΑΖΟΜΕΝΩΝ</c:v>
                </c:pt>
                <c:pt idx="12">
                  <c:v>ΕΥΡΩΠΑΪΚΟ ΚΟΙΝΟΒΟΥΛΙΟ</c:v>
                </c:pt>
                <c:pt idx="13">
                  <c:v>ΔΗΜΟΣ</c:v>
                </c:pt>
                <c:pt idx="14">
                  <c:v>ΔΙΚΑΙΟΣΥΝΗ</c:v>
                </c:pt>
                <c:pt idx="15">
                  <c:v>ΤΟ ΔΙΑΔΙΚΤΥΟ</c:v>
                </c:pt>
                <c:pt idx="16">
                  <c:v>ΠΕΡΙΦΕΡΕΙΑ</c:v>
                </c:pt>
                <c:pt idx="17">
                  <c:v>ΤΟΠΙΚΗ ΑΥΤΟΔΙΟΙΚΗΣΗ ΓΕΝΙΚΑ</c:v>
                </c:pt>
                <c:pt idx="18">
                  <c:v>ΠΟΛΥΕΘΝΙΚΕΣ ΕΤΑΙΡΕΙΕΣ ΠΟΥ ΔΡΑΣΤΗΡΙΟΠΟΙΟΥΝΤΑΙ ΣΤΗΝ ΕΛΛΑΔΑ</c:v>
                </c:pt>
                <c:pt idx="19">
                  <c:v>ΜΗ ΚΥΒΕΡΝΗΤΙΚΟΥΣ ΟΡΓΑΝΙΣΜΟΥΣ/ΚΟΙΝΩΦΕΛΕΙΣ ΟΡΓΑΝΩΣΕΙΣ</c:v>
                </c:pt>
                <c:pt idx="20">
                  <c:v>ΕΡΓΟΔΟΤΙΚΕΣ ΟΡΓΑΝΩΣΕΙΣ</c:v>
                </c:pt>
                <c:pt idx="21">
                  <c:v>ΚΟΙΝΟΒΟΥΛΙΟ / ΒΟΥΛΗ</c:v>
                </c:pt>
                <c:pt idx="22">
                  <c:v>ΕΥΡΩΠΑΪΚΗ ΚΕΝΤΡΙΚΗ ΤΡΑΠΕΖΑ</c:v>
                </c:pt>
                <c:pt idx="23">
                  <c:v>SOCIAL MEDIA/ΜΕΣΑ ΚΟΙΝΩΝΙΚΗ ΔΙΚΤΥΩΣΗΣ</c:v>
                </c:pt>
                <c:pt idx="24">
                  <c:v>ΜΜΕ/ΡΑΔΙΟΦΩΝΟ</c:v>
                </c:pt>
                <c:pt idx="25">
                  <c:v>ΕΛΛΗΝΙΚΕΣ ΤΡΑΠΕΖΕΣ</c:v>
                </c:pt>
                <c:pt idx="26">
                  <c:v>ΜΕΣΑ ΜΑΖΙΚΗΣ ΕΝΗΜΕΡΩΣΗΣ/Ο ΤΥΠΟΣ</c:v>
                </c:pt>
                <c:pt idx="27">
                  <c:v>ΜΕΣΑ ΜΑΖΙΚΗΣ ΕΝΗΜΕΡΩΣΗΣ/Η ΤΗΛΕΟΡΑΣΗ</c:v>
                </c:pt>
                <c:pt idx="28">
                  <c:v>ΠΟΛΙΤΙΚΑ ΚΟΜΜΑΤΑ</c:v>
                </c:pt>
                <c:pt idx="29">
                  <c:v>ΔΙΕΘΝΕΣ ΝΟΜΙΣΜΑΤΙΚΟ ΤΑΜΕΙΟ</c:v>
                </c:pt>
              </c:strCache>
            </c:strRef>
          </c:cat>
          <c:val>
            <c:numRef>
              <c:f>Sheet1!$E$2:$E$31</c:f>
              <c:numCache>
                <c:formatCode>General</c:formatCode>
                <c:ptCount val="30"/>
                <c:pt idx="0">
                  <c:v>2.8</c:v>
                </c:pt>
                <c:pt idx="1">
                  <c:v>3.2</c:v>
                </c:pt>
                <c:pt idx="2">
                  <c:v>2.9</c:v>
                </c:pt>
                <c:pt idx="3">
                  <c:v>4.0999999999999996</c:v>
                </c:pt>
                <c:pt idx="4">
                  <c:v>3.6</c:v>
                </c:pt>
                <c:pt idx="5">
                  <c:v>3.4</c:v>
                </c:pt>
                <c:pt idx="6">
                  <c:v>2.5</c:v>
                </c:pt>
                <c:pt idx="7">
                  <c:v>3.9</c:v>
                </c:pt>
                <c:pt idx="8">
                  <c:v>3.5</c:v>
                </c:pt>
                <c:pt idx="9">
                  <c:v>3.1</c:v>
                </c:pt>
                <c:pt idx="10">
                  <c:v>2.9</c:v>
                </c:pt>
                <c:pt idx="11">
                  <c:v>3.9</c:v>
                </c:pt>
                <c:pt idx="12">
                  <c:v>3.8</c:v>
                </c:pt>
                <c:pt idx="13">
                  <c:v>3.5</c:v>
                </c:pt>
                <c:pt idx="14">
                  <c:v>3</c:v>
                </c:pt>
                <c:pt idx="15">
                  <c:v>4</c:v>
                </c:pt>
                <c:pt idx="16">
                  <c:v>3.5</c:v>
                </c:pt>
                <c:pt idx="17">
                  <c:v>4.0999999999999996</c:v>
                </c:pt>
                <c:pt idx="18">
                  <c:v>3.7</c:v>
                </c:pt>
                <c:pt idx="19">
                  <c:v>3.6</c:v>
                </c:pt>
                <c:pt idx="20">
                  <c:v>7.3</c:v>
                </c:pt>
                <c:pt idx="21">
                  <c:v>3.1</c:v>
                </c:pt>
                <c:pt idx="22">
                  <c:v>4.8</c:v>
                </c:pt>
                <c:pt idx="23">
                  <c:v>6.8</c:v>
                </c:pt>
                <c:pt idx="24">
                  <c:v>2.9</c:v>
                </c:pt>
                <c:pt idx="25">
                  <c:v>3.1</c:v>
                </c:pt>
                <c:pt idx="26">
                  <c:v>2.8</c:v>
                </c:pt>
                <c:pt idx="27">
                  <c:v>3.6</c:v>
                </c:pt>
                <c:pt idx="28">
                  <c:v>3.4</c:v>
                </c:pt>
                <c:pt idx="29">
                  <c:v>3.9</c:v>
                </c:pt>
              </c:numCache>
            </c:numRef>
          </c:val>
          <c:extLst>
            <c:ext xmlns:c16="http://schemas.microsoft.com/office/drawing/2014/chart" uri="{C3380CC4-5D6E-409C-BE32-E72D297353CC}">
              <c16:uniqueId val="{00000003-4F9B-4A2D-AC0D-C0808D5B13A3}"/>
            </c:ext>
          </c:extLst>
        </c:ser>
        <c:dLbls>
          <c:showLegendKey val="0"/>
          <c:showVal val="0"/>
          <c:showCatName val="0"/>
          <c:showSerName val="0"/>
          <c:showPercent val="0"/>
          <c:showBubbleSize val="0"/>
        </c:dLbls>
        <c:gapWidth val="25"/>
        <c:overlap val="100"/>
        <c:axId val="249592144"/>
        <c:axId val="249583984"/>
      </c:barChart>
      <c:catAx>
        <c:axId val="249592144"/>
        <c:scaling>
          <c:orientation val="maxMin"/>
        </c:scaling>
        <c:delete val="0"/>
        <c:axPos val="l"/>
        <c:numFmt formatCode="General" sourceLinked="1"/>
        <c:majorTickMark val="none"/>
        <c:minorTickMark val="none"/>
        <c:tickLblPos val="nextTo"/>
        <c:spPr>
          <a:ln w="2279">
            <a:solidFill>
              <a:schemeClr val="tx1"/>
            </a:solidFill>
            <a:prstDash val="solid"/>
          </a:ln>
        </c:spPr>
        <c:txPr>
          <a:bodyPr rot="0" vert="horz"/>
          <a:lstStyle/>
          <a:p>
            <a:pPr>
              <a:defRPr b="0">
                <a:solidFill>
                  <a:schemeClr val="tx1">
                    <a:lumMod val="65000"/>
                    <a:lumOff val="35000"/>
                  </a:schemeClr>
                </a:solidFill>
              </a:defRPr>
            </a:pPr>
            <a:endParaRPr lang="el-GR"/>
          </a:p>
        </c:txPr>
        <c:crossAx val="249583984"/>
        <c:crossesAt val="0"/>
        <c:auto val="0"/>
        <c:lblAlgn val="ctr"/>
        <c:lblOffset val="100"/>
        <c:tickLblSkip val="1"/>
        <c:tickMarkSkip val="1"/>
        <c:noMultiLvlLbl val="0"/>
      </c:catAx>
      <c:valAx>
        <c:axId val="249583984"/>
        <c:scaling>
          <c:orientation val="minMax"/>
          <c:max val="1"/>
        </c:scaling>
        <c:delete val="1"/>
        <c:axPos val="t"/>
        <c:numFmt formatCode="0%" sourceLinked="1"/>
        <c:majorTickMark val="out"/>
        <c:minorTickMark val="none"/>
        <c:tickLblPos val="nextTo"/>
        <c:crossAx val="249592144"/>
        <c:crosses val="autoZero"/>
        <c:crossBetween val="between"/>
        <c:majorUnit val="0.2"/>
        <c:minorUnit val="0.04"/>
      </c:valAx>
      <c:spPr>
        <a:noFill/>
        <a:ln w="25400">
          <a:noFill/>
        </a:ln>
      </c:spPr>
    </c:plotArea>
    <c:legend>
      <c:legendPos val="r"/>
      <c:layout>
        <c:manualLayout>
          <c:xMode val="edge"/>
          <c:yMode val="edge"/>
          <c:x val="0.17878865954749054"/>
          <c:y val="6.3929193052623776E-2"/>
          <c:w val="0.78289277192300588"/>
          <c:h val="3.9591622878665071E-2"/>
        </c:manualLayout>
      </c:layout>
      <c:overlay val="0"/>
    </c:legend>
    <c:plotVisOnly val="1"/>
    <c:dispBlanksAs val="gap"/>
    <c:showDLblsOverMax val="0"/>
  </c:chart>
  <c:spPr>
    <a:noFill/>
    <a:ln>
      <a:noFill/>
    </a:ln>
  </c:spPr>
  <c:txPr>
    <a:bodyPr/>
    <a:lstStyle/>
    <a:p>
      <a:pPr>
        <a:defRPr sz="987" b="1" i="0" u="none" strike="noStrike" baseline="0">
          <a:solidFill>
            <a:schemeClr val="tx1"/>
          </a:solidFill>
          <a:latin typeface="Calibri" panose="020F0502020204030204" pitchFamily="34" charset="0"/>
          <a:ea typeface="Tahoma"/>
          <a:cs typeface="Calibri" panose="020F0502020204030204" pitchFamily="34" charset="0"/>
        </a:defRPr>
      </a:pPr>
      <a:endParaRPr lang="el-G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022040624184"/>
          <c:y val="0.10797795667820477"/>
          <c:w val="0.87073422957600832"/>
          <c:h val="0.88455008488964348"/>
        </c:manualLayout>
      </c:layout>
      <c:barChart>
        <c:barDir val="bar"/>
        <c:grouping val="percentStacked"/>
        <c:varyColors val="0"/>
        <c:ser>
          <c:idx val="2"/>
          <c:order val="0"/>
          <c:tx>
            <c:strRef>
              <c:f>Sheet1!$B$1</c:f>
              <c:strCache>
                <c:ptCount val="1"/>
                <c:pt idx="0">
                  <c:v>ΜΑΛΛΟΝ/ΣΙΓΟΥΡΑ ΕΜΠΙΣΤΕΥΟΜΑΙ</c:v>
                </c:pt>
              </c:strCache>
            </c:strRef>
          </c:tx>
          <c:spPr>
            <a:solidFill>
              <a:srgbClr val="0070C0"/>
            </a:solidFill>
            <a:ln w="14861">
              <a:noFill/>
            </a:ln>
          </c:spPr>
          <c:invertIfNegative val="0"/>
          <c:dLbls>
            <c:spPr>
              <a:noFill/>
              <a:ln w="14861">
                <a:noFill/>
              </a:ln>
            </c:spPr>
            <c:txPr>
              <a:bodyPr wrap="square" lIns="38100" tIns="19050" rIns="38100" bIns="19050" anchor="ctr">
                <a:spAutoFit/>
              </a:bodyPr>
              <a:lstStyle/>
              <a:p>
                <a:pPr>
                  <a:defRPr sz="1400" b="1" i="0" u="none" strike="noStrike" baseline="0">
                    <a:solidFill>
                      <a:srgbClr val="FFFFFF"/>
                    </a:solidFill>
                    <a:latin typeface="Calibri" panose="020F0502020204030204" pitchFamily="34" charset="0"/>
                    <a:ea typeface="Tahom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ΓΑΛΛΙΑ</c:v>
                </c:pt>
                <c:pt idx="1">
                  <c:v>ΗΠΑ</c:v>
                </c:pt>
                <c:pt idx="2">
                  <c:v>ΑΓΓΛΙΑ</c:v>
                </c:pt>
                <c:pt idx="3">
                  <c:v>ΚΙΝΑ</c:v>
                </c:pt>
                <c:pt idx="4">
                  <c:v>ΡΩΣΙΑ</c:v>
                </c:pt>
                <c:pt idx="5">
                  <c:v>ΓΕΡΜΑΝΙΑ</c:v>
                </c:pt>
                <c:pt idx="6">
                  <c:v>ΙΣΡΑΗΛ</c:v>
                </c:pt>
                <c:pt idx="7">
                  <c:v>ΤΟΥΡΚΙΑ</c:v>
                </c:pt>
              </c:strCache>
            </c:strRef>
          </c:cat>
          <c:val>
            <c:numRef>
              <c:f>Sheet1!$B$2:$B$9</c:f>
              <c:numCache>
                <c:formatCode>General</c:formatCode>
                <c:ptCount val="8"/>
                <c:pt idx="0">
                  <c:v>30.8</c:v>
                </c:pt>
                <c:pt idx="1">
                  <c:v>26.7</c:v>
                </c:pt>
                <c:pt idx="2">
                  <c:v>21.2</c:v>
                </c:pt>
                <c:pt idx="3">
                  <c:v>20.7</c:v>
                </c:pt>
                <c:pt idx="4">
                  <c:v>20.5</c:v>
                </c:pt>
                <c:pt idx="5">
                  <c:v>18.8</c:v>
                </c:pt>
                <c:pt idx="6">
                  <c:v>15.5</c:v>
                </c:pt>
                <c:pt idx="7">
                  <c:v>6.9</c:v>
                </c:pt>
              </c:numCache>
            </c:numRef>
          </c:val>
          <c:extLst>
            <c:ext xmlns:c16="http://schemas.microsoft.com/office/drawing/2014/chart" uri="{C3380CC4-5D6E-409C-BE32-E72D297353CC}">
              <c16:uniqueId val="{00000000-1889-4BA2-9520-8A5344D4E35D}"/>
            </c:ext>
          </c:extLst>
        </c:ser>
        <c:ser>
          <c:idx val="0"/>
          <c:order val="1"/>
          <c:tx>
            <c:strRef>
              <c:f>Sheet1!$C$1</c:f>
              <c:strCache>
                <c:ptCount val="1"/>
                <c:pt idx="0">
                  <c:v>ΟΥΤΕ/ΟΥΤΕ</c:v>
                </c:pt>
              </c:strCache>
            </c:strRef>
          </c:tx>
          <c:spPr>
            <a:solidFill>
              <a:srgbClr val="808080"/>
            </a:solidFill>
            <a:ln w="14861">
              <a:noFill/>
            </a:ln>
          </c:spPr>
          <c:invertIfNegative val="0"/>
          <c:dLbls>
            <c:spPr>
              <a:noFill/>
              <a:ln w="14861">
                <a:noFill/>
              </a:ln>
            </c:spPr>
            <c:txPr>
              <a:bodyPr wrap="square" lIns="38100" tIns="19050" rIns="38100" bIns="19050" anchor="ctr" anchorCtr="0">
                <a:spAutoFit/>
              </a:bodyPr>
              <a:lstStyle/>
              <a:p>
                <a:pPr algn="ctr">
                  <a:defRPr lang="el-GR" sz="1400" b="1" i="0" u="none" strike="noStrike" kern="1200" baseline="0">
                    <a:solidFill>
                      <a:schemeClr val="bg1"/>
                    </a:solidFill>
                    <a:latin typeface="Calibri" panose="020F0502020204030204" pitchFamily="34" charset="0"/>
                    <a:ea typeface="Tahom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ΓΑΛΛΙΑ</c:v>
                </c:pt>
                <c:pt idx="1">
                  <c:v>ΗΠΑ</c:v>
                </c:pt>
                <c:pt idx="2">
                  <c:v>ΑΓΓΛΙΑ</c:v>
                </c:pt>
                <c:pt idx="3">
                  <c:v>ΚΙΝΑ</c:v>
                </c:pt>
                <c:pt idx="4">
                  <c:v>ΡΩΣΙΑ</c:v>
                </c:pt>
                <c:pt idx="5">
                  <c:v>ΓΕΡΜΑΝΙΑ</c:v>
                </c:pt>
                <c:pt idx="6">
                  <c:v>ΙΣΡΑΗΛ</c:v>
                </c:pt>
                <c:pt idx="7">
                  <c:v>ΤΟΥΡΚΙΑ</c:v>
                </c:pt>
              </c:strCache>
            </c:strRef>
          </c:cat>
          <c:val>
            <c:numRef>
              <c:f>Sheet1!$C$2:$C$9</c:f>
              <c:numCache>
                <c:formatCode>General</c:formatCode>
                <c:ptCount val="8"/>
                <c:pt idx="0">
                  <c:v>26.5</c:v>
                </c:pt>
                <c:pt idx="1">
                  <c:v>29.3</c:v>
                </c:pt>
                <c:pt idx="2">
                  <c:v>29.4</c:v>
                </c:pt>
                <c:pt idx="3">
                  <c:v>37.6</c:v>
                </c:pt>
                <c:pt idx="4">
                  <c:v>23.4</c:v>
                </c:pt>
                <c:pt idx="5">
                  <c:v>22.3</c:v>
                </c:pt>
                <c:pt idx="6">
                  <c:v>19.600000000000001</c:v>
                </c:pt>
                <c:pt idx="7">
                  <c:v>11.6</c:v>
                </c:pt>
              </c:numCache>
            </c:numRef>
          </c:val>
          <c:extLst>
            <c:ext xmlns:c16="http://schemas.microsoft.com/office/drawing/2014/chart" uri="{C3380CC4-5D6E-409C-BE32-E72D297353CC}">
              <c16:uniqueId val="{00000001-1889-4BA2-9520-8A5344D4E35D}"/>
            </c:ext>
          </c:extLst>
        </c:ser>
        <c:ser>
          <c:idx val="1"/>
          <c:order val="2"/>
          <c:tx>
            <c:strRef>
              <c:f>Sheet1!$D$1</c:f>
              <c:strCache>
                <c:ptCount val="1"/>
                <c:pt idx="0">
                  <c:v>ΣΙΓΟΥΡΑ/ΜΑΛΛΟΝ ΔΕΝ ΕΜΠΙΣΤΕΥΟΜΑΙ</c:v>
                </c:pt>
              </c:strCache>
            </c:strRef>
          </c:tx>
          <c:spPr>
            <a:solidFill>
              <a:srgbClr val="FF0000"/>
            </a:solidFill>
            <a:ln w="14861">
              <a:noFill/>
            </a:ln>
          </c:spPr>
          <c:invertIfNegative val="0"/>
          <c:dLbls>
            <c:spPr>
              <a:noFill/>
              <a:ln w="14861">
                <a:noFill/>
              </a:ln>
            </c:spPr>
            <c:txPr>
              <a:bodyPr wrap="square" lIns="38100" tIns="19050" rIns="38100" bIns="19050" anchor="ctr" anchorCtr="0">
                <a:spAutoFit/>
              </a:bodyPr>
              <a:lstStyle/>
              <a:p>
                <a:pPr algn="ctr">
                  <a:defRPr lang="el-GR" sz="1400" b="1" i="0" u="none" strike="noStrike" kern="1200" baseline="0">
                    <a:solidFill>
                      <a:srgbClr val="FFFFFF"/>
                    </a:solidFill>
                    <a:latin typeface="Calibri" panose="020F0502020204030204" pitchFamily="34" charset="0"/>
                    <a:ea typeface="Tahom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ΓΑΛΛΙΑ</c:v>
                </c:pt>
                <c:pt idx="1">
                  <c:v>ΗΠΑ</c:v>
                </c:pt>
                <c:pt idx="2">
                  <c:v>ΑΓΓΛΙΑ</c:v>
                </c:pt>
                <c:pt idx="3">
                  <c:v>ΚΙΝΑ</c:v>
                </c:pt>
                <c:pt idx="4">
                  <c:v>ΡΩΣΙΑ</c:v>
                </c:pt>
                <c:pt idx="5">
                  <c:v>ΓΕΡΜΑΝΙΑ</c:v>
                </c:pt>
                <c:pt idx="6">
                  <c:v>ΙΣΡΑΗΛ</c:v>
                </c:pt>
                <c:pt idx="7">
                  <c:v>ΤΟΥΡΚΙΑ</c:v>
                </c:pt>
              </c:strCache>
            </c:strRef>
          </c:cat>
          <c:val>
            <c:numRef>
              <c:f>Sheet1!$D$2:$D$9</c:f>
              <c:numCache>
                <c:formatCode>General</c:formatCode>
                <c:ptCount val="8"/>
                <c:pt idx="0">
                  <c:v>38</c:v>
                </c:pt>
                <c:pt idx="1">
                  <c:v>39.700000000000003</c:v>
                </c:pt>
                <c:pt idx="2">
                  <c:v>44</c:v>
                </c:pt>
                <c:pt idx="3">
                  <c:v>36.799999999999997</c:v>
                </c:pt>
                <c:pt idx="4">
                  <c:v>51.6</c:v>
                </c:pt>
                <c:pt idx="5">
                  <c:v>54</c:v>
                </c:pt>
                <c:pt idx="6">
                  <c:v>60.3</c:v>
                </c:pt>
                <c:pt idx="7">
                  <c:v>78.2</c:v>
                </c:pt>
              </c:numCache>
            </c:numRef>
          </c:val>
          <c:extLst>
            <c:ext xmlns:c16="http://schemas.microsoft.com/office/drawing/2014/chart" uri="{C3380CC4-5D6E-409C-BE32-E72D297353CC}">
              <c16:uniqueId val="{00000002-1889-4BA2-9520-8A5344D4E35D}"/>
            </c:ext>
          </c:extLst>
        </c:ser>
        <c:ser>
          <c:idx val="3"/>
          <c:order val="3"/>
          <c:tx>
            <c:strRef>
              <c:f>Sheet1!$E$1</c:f>
              <c:strCache>
                <c:ptCount val="1"/>
                <c:pt idx="0">
                  <c:v>ΔΞ/ΔΑ</c:v>
                </c:pt>
              </c:strCache>
            </c:strRef>
          </c:tx>
          <c:spPr>
            <a:solidFill>
              <a:srgbClr val="85396A"/>
            </a:solidFill>
            <a:ln w="14861">
              <a:noFill/>
            </a:ln>
          </c:spPr>
          <c:invertIfNegative val="0"/>
          <c:dLbls>
            <c:dLbl>
              <c:idx val="0"/>
              <c:spPr>
                <a:noFill/>
                <a:ln w="14861">
                  <a:noFill/>
                </a:ln>
              </c:spPr>
              <c:txPr>
                <a:bodyPr anchorCtr="0"/>
                <a:lstStyle/>
                <a:p>
                  <a:pPr algn="ctr">
                    <a:defRPr lang="el-GR" sz="1400" b="1" i="0" u="none" strike="noStrike" kern="1200" baseline="0">
                      <a:solidFill>
                        <a:schemeClr val="bg1"/>
                      </a:solidFill>
                      <a:latin typeface="Calibri" panose="020F0502020204030204" pitchFamily="34" charset="0"/>
                      <a:ea typeface="Tahoma"/>
                      <a:cs typeface="Calibri" panose="020F0502020204030204" pitchFamily="34" charset="0"/>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0-1B0B-407A-9B2E-BBAA56C4E59E}"/>
                </c:ext>
              </c:extLst>
            </c:dLbl>
            <c:dLbl>
              <c:idx val="1"/>
              <c:spPr>
                <a:noFill/>
                <a:ln w="14861">
                  <a:noFill/>
                </a:ln>
              </c:spPr>
              <c:txPr>
                <a:bodyPr anchorCtr="0"/>
                <a:lstStyle/>
                <a:p>
                  <a:pPr algn="ctr">
                    <a:defRPr lang="el-GR" sz="1400" b="1" i="0" u="none" strike="noStrike" kern="1200" baseline="0">
                      <a:solidFill>
                        <a:schemeClr val="bg1"/>
                      </a:solidFill>
                      <a:latin typeface="Calibri" panose="020F0502020204030204" pitchFamily="34" charset="0"/>
                      <a:ea typeface="Tahoma"/>
                      <a:cs typeface="Calibri" panose="020F0502020204030204" pitchFamily="34" charset="0"/>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1-1B0B-407A-9B2E-BBAA56C4E59E}"/>
                </c:ext>
              </c:extLst>
            </c:dLbl>
            <c:dLbl>
              <c:idx val="2"/>
              <c:spPr>
                <a:noFill/>
                <a:ln w="14861">
                  <a:noFill/>
                </a:ln>
              </c:spPr>
              <c:txPr>
                <a:bodyPr anchorCtr="0"/>
                <a:lstStyle/>
                <a:p>
                  <a:pPr algn="ctr">
                    <a:defRPr lang="el-GR" sz="1400" b="1" i="0" u="none" strike="noStrike" kern="1200" baseline="0">
                      <a:solidFill>
                        <a:schemeClr val="bg1"/>
                      </a:solidFill>
                      <a:latin typeface="Calibri" panose="020F0502020204030204" pitchFamily="34" charset="0"/>
                      <a:ea typeface="Tahoma"/>
                      <a:cs typeface="Calibri" panose="020F0502020204030204" pitchFamily="34" charset="0"/>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2-1B0B-407A-9B2E-BBAA56C4E59E}"/>
                </c:ext>
              </c:extLst>
            </c:dLbl>
            <c:dLbl>
              <c:idx val="3"/>
              <c:spPr>
                <a:noFill/>
                <a:ln w="14861">
                  <a:noFill/>
                </a:ln>
              </c:spPr>
              <c:txPr>
                <a:bodyPr anchorCtr="0"/>
                <a:lstStyle/>
                <a:p>
                  <a:pPr algn="ctr">
                    <a:defRPr lang="el-GR" sz="1400" b="1" i="0" u="none" strike="noStrike" kern="1200" baseline="0">
                      <a:solidFill>
                        <a:schemeClr val="bg1"/>
                      </a:solidFill>
                      <a:latin typeface="Calibri" panose="020F0502020204030204" pitchFamily="34" charset="0"/>
                      <a:ea typeface="Tahoma"/>
                      <a:cs typeface="Calibri" panose="020F0502020204030204" pitchFamily="34" charset="0"/>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3-1B0B-407A-9B2E-BBAA56C4E59E}"/>
                </c:ext>
              </c:extLst>
            </c:dLbl>
            <c:dLbl>
              <c:idx val="4"/>
              <c:spPr>
                <a:noFill/>
                <a:ln w="14861">
                  <a:noFill/>
                </a:ln>
              </c:spPr>
              <c:txPr>
                <a:bodyPr anchorCtr="0"/>
                <a:lstStyle/>
                <a:p>
                  <a:pPr algn="ctr">
                    <a:defRPr lang="el-GR" sz="1400" b="1" i="0" u="none" strike="noStrike" kern="1200" baseline="0">
                      <a:solidFill>
                        <a:schemeClr val="bg1"/>
                      </a:solidFill>
                      <a:latin typeface="Calibri" panose="020F0502020204030204" pitchFamily="34" charset="0"/>
                      <a:ea typeface="Tahoma"/>
                      <a:cs typeface="Calibri" panose="020F0502020204030204" pitchFamily="34" charset="0"/>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4-1B0B-407A-9B2E-BBAA56C4E59E}"/>
                </c:ext>
              </c:extLst>
            </c:dLbl>
            <c:dLbl>
              <c:idx val="5"/>
              <c:spPr>
                <a:noFill/>
                <a:ln w="14861">
                  <a:noFill/>
                </a:ln>
              </c:spPr>
              <c:txPr>
                <a:bodyPr anchorCtr="0"/>
                <a:lstStyle/>
                <a:p>
                  <a:pPr algn="ctr">
                    <a:defRPr lang="el-GR" sz="1400" b="1" i="0" u="none" strike="noStrike" kern="1200" baseline="0">
                      <a:solidFill>
                        <a:schemeClr val="bg1"/>
                      </a:solidFill>
                      <a:latin typeface="Calibri" panose="020F0502020204030204" pitchFamily="34" charset="0"/>
                      <a:ea typeface="Tahoma"/>
                      <a:cs typeface="Calibri" panose="020F0502020204030204" pitchFamily="34" charset="0"/>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5-1B0B-407A-9B2E-BBAA56C4E59E}"/>
                </c:ext>
              </c:extLst>
            </c:dLbl>
            <c:dLbl>
              <c:idx val="6"/>
              <c:spPr>
                <a:noFill/>
                <a:ln w="14861">
                  <a:noFill/>
                </a:ln>
              </c:spPr>
              <c:txPr>
                <a:bodyPr anchorCtr="0"/>
                <a:lstStyle/>
                <a:p>
                  <a:pPr algn="ctr">
                    <a:defRPr lang="el-GR" sz="1400" b="1" i="0" u="none" strike="noStrike" kern="1200" baseline="0">
                      <a:solidFill>
                        <a:schemeClr val="bg1"/>
                      </a:solidFill>
                      <a:latin typeface="Calibri" panose="020F0502020204030204" pitchFamily="34" charset="0"/>
                      <a:ea typeface="Tahoma"/>
                      <a:cs typeface="Calibri" panose="020F0502020204030204" pitchFamily="34" charset="0"/>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6-1B0B-407A-9B2E-BBAA56C4E59E}"/>
                </c:ext>
              </c:extLst>
            </c:dLbl>
            <c:dLbl>
              <c:idx val="7"/>
              <c:spPr>
                <a:noFill/>
                <a:ln w="14861">
                  <a:noFill/>
                </a:ln>
              </c:spPr>
              <c:txPr>
                <a:bodyPr anchorCtr="0"/>
                <a:lstStyle/>
                <a:p>
                  <a:pPr algn="ctr">
                    <a:defRPr lang="el-GR" sz="1400" b="1" i="0" u="none" strike="noStrike" kern="1200" baseline="0">
                      <a:solidFill>
                        <a:schemeClr val="bg1"/>
                      </a:solidFill>
                      <a:latin typeface="Calibri" panose="020F0502020204030204" pitchFamily="34" charset="0"/>
                      <a:ea typeface="Tahoma"/>
                      <a:cs typeface="Calibri" panose="020F0502020204030204" pitchFamily="34" charset="0"/>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7-1B0B-407A-9B2E-BBAA56C4E59E}"/>
                </c:ext>
              </c:extLst>
            </c:dLbl>
            <c:dLbl>
              <c:idx val="8"/>
              <c:spPr>
                <a:noFill/>
                <a:ln w="14861">
                  <a:noFill/>
                </a:ln>
              </c:spPr>
              <c:txPr>
                <a:bodyPr anchorCtr="0"/>
                <a:lstStyle/>
                <a:p>
                  <a:pPr algn="ctr">
                    <a:defRPr lang="el-GR" sz="1400" b="1" i="0" u="none" strike="noStrike" kern="1200" baseline="0">
                      <a:solidFill>
                        <a:schemeClr val="bg1"/>
                      </a:solidFill>
                      <a:latin typeface="Calibri" panose="020F0502020204030204" pitchFamily="34" charset="0"/>
                      <a:ea typeface="Tahoma"/>
                      <a:cs typeface="Calibri" panose="020F0502020204030204" pitchFamily="34" charset="0"/>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8-1B0B-407A-9B2E-BBAA56C4E59E}"/>
                </c:ext>
              </c:extLst>
            </c:dLbl>
            <c:dLbl>
              <c:idx val="9"/>
              <c:spPr>
                <a:noFill/>
                <a:ln w="14861">
                  <a:noFill/>
                </a:ln>
              </c:spPr>
              <c:txPr>
                <a:bodyPr anchorCtr="0"/>
                <a:lstStyle/>
                <a:p>
                  <a:pPr algn="ctr">
                    <a:defRPr lang="el-GR" sz="1400" b="1" i="0" u="none" strike="noStrike" kern="1200" baseline="0">
                      <a:solidFill>
                        <a:schemeClr val="bg1"/>
                      </a:solidFill>
                      <a:latin typeface="Calibri" panose="020F0502020204030204" pitchFamily="34" charset="0"/>
                      <a:ea typeface="Tahoma"/>
                      <a:cs typeface="Calibri" panose="020F0502020204030204" pitchFamily="34" charset="0"/>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9-1B0B-407A-9B2E-BBAA56C4E59E}"/>
                </c:ext>
              </c:extLst>
            </c:dLbl>
            <c:dLbl>
              <c:idx val="10"/>
              <c:spPr>
                <a:noFill/>
                <a:ln w="14861">
                  <a:noFill/>
                </a:ln>
              </c:spPr>
              <c:txPr>
                <a:bodyPr anchorCtr="0"/>
                <a:lstStyle/>
                <a:p>
                  <a:pPr algn="ctr">
                    <a:defRPr lang="el-GR" sz="1400" b="1" i="0" u="none" strike="noStrike" kern="1200" baseline="0">
                      <a:solidFill>
                        <a:schemeClr val="bg1"/>
                      </a:solidFill>
                      <a:latin typeface="Calibri" panose="020F0502020204030204" pitchFamily="34" charset="0"/>
                      <a:ea typeface="Tahoma"/>
                      <a:cs typeface="Calibri" panose="020F0502020204030204" pitchFamily="34" charset="0"/>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A-1B0B-407A-9B2E-BBAA56C4E59E}"/>
                </c:ext>
              </c:extLst>
            </c:dLbl>
            <c:dLbl>
              <c:idx val="11"/>
              <c:spPr>
                <a:noFill/>
                <a:ln w="14861">
                  <a:noFill/>
                </a:ln>
              </c:spPr>
              <c:txPr>
                <a:bodyPr anchorCtr="0"/>
                <a:lstStyle/>
                <a:p>
                  <a:pPr algn="ctr">
                    <a:defRPr lang="el-GR" sz="1400" b="1" i="0" u="none" strike="noStrike" kern="1200" baseline="0">
                      <a:solidFill>
                        <a:schemeClr val="bg1"/>
                      </a:solidFill>
                      <a:latin typeface="Calibri" panose="020F0502020204030204" pitchFamily="34" charset="0"/>
                      <a:ea typeface="Tahoma"/>
                      <a:cs typeface="Calibri" panose="020F0502020204030204" pitchFamily="34" charset="0"/>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B-1B0B-407A-9B2E-BBAA56C4E59E}"/>
                </c:ext>
              </c:extLst>
            </c:dLbl>
            <c:dLbl>
              <c:idx val="12"/>
              <c:spPr>
                <a:noFill/>
                <a:ln w="14861">
                  <a:noFill/>
                </a:ln>
              </c:spPr>
              <c:txPr>
                <a:bodyPr anchorCtr="0"/>
                <a:lstStyle/>
                <a:p>
                  <a:pPr algn="ctr">
                    <a:defRPr lang="el-GR" sz="1400" b="1" i="0" u="none" strike="noStrike" kern="1200" baseline="0">
                      <a:solidFill>
                        <a:schemeClr val="bg1"/>
                      </a:solidFill>
                      <a:latin typeface="Calibri" panose="020F0502020204030204" pitchFamily="34" charset="0"/>
                      <a:ea typeface="Tahoma"/>
                      <a:cs typeface="Calibri" panose="020F0502020204030204" pitchFamily="34" charset="0"/>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C-1B0B-407A-9B2E-BBAA56C4E59E}"/>
                </c:ext>
              </c:extLst>
            </c:dLbl>
            <c:dLbl>
              <c:idx val="13"/>
              <c:spPr>
                <a:noFill/>
                <a:ln w="14861">
                  <a:noFill/>
                </a:ln>
              </c:spPr>
              <c:txPr>
                <a:bodyPr anchorCtr="0"/>
                <a:lstStyle/>
                <a:p>
                  <a:pPr algn="ctr">
                    <a:defRPr lang="el-GR" sz="1400" b="1" i="0" u="none" strike="noStrike" kern="1200" baseline="0">
                      <a:solidFill>
                        <a:schemeClr val="bg1"/>
                      </a:solidFill>
                      <a:latin typeface="Calibri" panose="020F0502020204030204" pitchFamily="34" charset="0"/>
                      <a:ea typeface="Tahoma"/>
                      <a:cs typeface="Calibri" panose="020F0502020204030204" pitchFamily="34" charset="0"/>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D-1B0B-407A-9B2E-BBAA56C4E59E}"/>
                </c:ext>
              </c:extLst>
            </c:dLbl>
            <c:dLbl>
              <c:idx val="14"/>
              <c:spPr>
                <a:noFill/>
                <a:ln w="14861">
                  <a:noFill/>
                </a:ln>
              </c:spPr>
              <c:txPr>
                <a:bodyPr anchorCtr="0"/>
                <a:lstStyle/>
                <a:p>
                  <a:pPr algn="ctr">
                    <a:defRPr lang="el-GR" sz="1400" b="1" i="0" u="none" strike="noStrike" kern="1200" baseline="0">
                      <a:solidFill>
                        <a:schemeClr val="bg1"/>
                      </a:solidFill>
                      <a:latin typeface="Calibri" panose="020F0502020204030204" pitchFamily="34" charset="0"/>
                      <a:ea typeface="Tahoma"/>
                      <a:cs typeface="Calibri" panose="020F0502020204030204" pitchFamily="34" charset="0"/>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E-1B0B-407A-9B2E-BBAA56C4E59E}"/>
                </c:ext>
              </c:extLst>
            </c:dLbl>
            <c:dLbl>
              <c:idx val="15"/>
              <c:spPr>
                <a:noFill/>
                <a:ln w="14861">
                  <a:noFill/>
                </a:ln>
              </c:spPr>
              <c:txPr>
                <a:bodyPr anchorCtr="0"/>
                <a:lstStyle/>
                <a:p>
                  <a:pPr algn="ctr">
                    <a:defRPr lang="el-GR" sz="1400" b="1" i="0" u="none" strike="noStrike" kern="1200" baseline="0">
                      <a:solidFill>
                        <a:schemeClr val="bg1"/>
                      </a:solidFill>
                      <a:latin typeface="Calibri" panose="020F0502020204030204" pitchFamily="34" charset="0"/>
                      <a:ea typeface="Tahoma"/>
                      <a:cs typeface="Calibri" panose="020F0502020204030204" pitchFamily="34" charset="0"/>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0F-1B0B-407A-9B2E-BBAA56C4E59E}"/>
                </c:ext>
              </c:extLst>
            </c:dLbl>
            <c:dLbl>
              <c:idx val="17"/>
              <c:spPr>
                <a:noFill/>
                <a:ln w="14861">
                  <a:noFill/>
                </a:ln>
              </c:spPr>
              <c:txPr>
                <a:bodyPr anchorCtr="0"/>
                <a:lstStyle/>
                <a:p>
                  <a:pPr algn="ctr">
                    <a:defRPr lang="el-GR" sz="1400" b="1" i="0" u="none" strike="noStrike" kern="1200" baseline="0">
                      <a:solidFill>
                        <a:schemeClr val="bg1"/>
                      </a:solidFill>
                      <a:latin typeface="Calibri" panose="020F0502020204030204" pitchFamily="34" charset="0"/>
                      <a:ea typeface="Tahoma"/>
                      <a:cs typeface="Calibri" panose="020F0502020204030204" pitchFamily="34" charset="0"/>
                    </a:defRPr>
                  </a:pPr>
                  <a:endParaRPr lang="el-GR"/>
                </a:p>
              </c:txPr>
              <c:dLblPos val="inEnd"/>
              <c:showLegendKey val="0"/>
              <c:showVal val="1"/>
              <c:showCatName val="0"/>
              <c:showSerName val="0"/>
              <c:showPercent val="0"/>
              <c:showBubbleSize val="0"/>
              <c:extLst>
                <c:ext xmlns:c16="http://schemas.microsoft.com/office/drawing/2014/chart" uri="{C3380CC4-5D6E-409C-BE32-E72D297353CC}">
                  <c16:uniqueId val="{00000010-1B0B-407A-9B2E-BBAA56C4E59E}"/>
                </c:ext>
              </c:extLst>
            </c:dLbl>
            <c:spPr>
              <a:noFill/>
              <a:ln w="14861">
                <a:noFill/>
              </a:ln>
            </c:spPr>
            <c:txPr>
              <a:bodyPr wrap="square" lIns="38100" tIns="19050" rIns="38100" bIns="19050" anchor="ctr" anchorCtr="0">
                <a:spAutoFit/>
              </a:bodyPr>
              <a:lstStyle/>
              <a:p>
                <a:pPr algn="ctr">
                  <a:defRPr lang="el-GR" sz="1400" b="1" i="0" u="none" strike="noStrike" kern="1200" baseline="0">
                    <a:solidFill>
                      <a:schemeClr val="bg1"/>
                    </a:solidFill>
                    <a:latin typeface="Calibri" panose="020F0502020204030204" pitchFamily="34" charset="0"/>
                    <a:ea typeface="Tahoma"/>
                    <a:cs typeface="Calibri" panose="020F050202020403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ΓΑΛΛΙΑ</c:v>
                </c:pt>
                <c:pt idx="1">
                  <c:v>ΗΠΑ</c:v>
                </c:pt>
                <c:pt idx="2">
                  <c:v>ΑΓΓΛΙΑ</c:v>
                </c:pt>
                <c:pt idx="3">
                  <c:v>ΚΙΝΑ</c:v>
                </c:pt>
                <c:pt idx="4">
                  <c:v>ΡΩΣΙΑ</c:v>
                </c:pt>
                <c:pt idx="5">
                  <c:v>ΓΕΡΜΑΝΙΑ</c:v>
                </c:pt>
                <c:pt idx="6">
                  <c:v>ΙΣΡΑΗΛ</c:v>
                </c:pt>
                <c:pt idx="7">
                  <c:v>ΤΟΥΡΚΙΑ</c:v>
                </c:pt>
              </c:strCache>
            </c:strRef>
          </c:cat>
          <c:val>
            <c:numRef>
              <c:f>Sheet1!$E$2:$E$9</c:f>
              <c:numCache>
                <c:formatCode>General</c:formatCode>
                <c:ptCount val="8"/>
                <c:pt idx="0">
                  <c:v>4.7</c:v>
                </c:pt>
                <c:pt idx="1">
                  <c:v>4.3</c:v>
                </c:pt>
                <c:pt idx="2">
                  <c:v>5.4</c:v>
                </c:pt>
                <c:pt idx="3">
                  <c:v>4.9000000000000004</c:v>
                </c:pt>
                <c:pt idx="4">
                  <c:v>4.5</c:v>
                </c:pt>
                <c:pt idx="5">
                  <c:v>4.9000000000000004</c:v>
                </c:pt>
                <c:pt idx="6">
                  <c:v>4.5999999999999996</c:v>
                </c:pt>
                <c:pt idx="7">
                  <c:v>3.3</c:v>
                </c:pt>
              </c:numCache>
            </c:numRef>
          </c:val>
          <c:extLst>
            <c:ext xmlns:c16="http://schemas.microsoft.com/office/drawing/2014/chart" uri="{C3380CC4-5D6E-409C-BE32-E72D297353CC}">
              <c16:uniqueId val="{00000014-1889-4BA2-9520-8A5344D4E35D}"/>
            </c:ext>
          </c:extLst>
        </c:ser>
        <c:dLbls>
          <c:showLegendKey val="0"/>
          <c:showVal val="1"/>
          <c:showCatName val="0"/>
          <c:showSerName val="0"/>
          <c:showPercent val="0"/>
          <c:showBubbleSize val="0"/>
        </c:dLbls>
        <c:gapWidth val="50"/>
        <c:overlap val="100"/>
        <c:axId val="303022000"/>
        <c:axId val="303018192"/>
      </c:barChart>
      <c:catAx>
        <c:axId val="303022000"/>
        <c:scaling>
          <c:orientation val="maxMin"/>
        </c:scaling>
        <c:delete val="0"/>
        <c:axPos val="l"/>
        <c:numFmt formatCode="General" sourceLinked="1"/>
        <c:majorTickMark val="out"/>
        <c:minorTickMark val="none"/>
        <c:tickLblPos val="nextTo"/>
        <c:spPr>
          <a:ln w="1858">
            <a:solidFill>
              <a:schemeClr val="tx1"/>
            </a:solidFill>
            <a:prstDash val="solid"/>
          </a:ln>
        </c:spPr>
        <c:txPr>
          <a:bodyPr rot="0" vert="horz"/>
          <a:lstStyle/>
          <a:p>
            <a:pPr>
              <a:defRPr sz="1200" b="1" i="0" u="none" strike="noStrike" baseline="0">
                <a:solidFill>
                  <a:schemeClr val="tx1">
                    <a:lumMod val="65000"/>
                    <a:lumOff val="35000"/>
                  </a:schemeClr>
                </a:solidFill>
                <a:latin typeface="Calibri" panose="020F0502020204030204" pitchFamily="34" charset="0"/>
                <a:ea typeface="Tahoma"/>
                <a:cs typeface="Calibri" panose="020F0502020204030204" pitchFamily="34" charset="0"/>
              </a:defRPr>
            </a:pPr>
            <a:endParaRPr lang="el-GR"/>
          </a:p>
        </c:txPr>
        <c:crossAx val="303018192"/>
        <c:crossesAt val="0"/>
        <c:auto val="0"/>
        <c:lblAlgn val="ctr"/>
        <c:lblOffset val="100"/>
        <c:tickLblSkip val="1"/>
        <c:tickMarkSkip val="1"/>
        <c:noMultiLvlLbl val="0"/>
      </c:catAx>
      <c:valAx>
        <c:axId val="303018192"/>
        <c:scaling>
          <c:orientation val="minMax"/>
          <c:max val="1"/>
        </c:scaling>
        <c:delete val="0"/>
        <c:axPos val="t"/>
        <c:numFmt formatCode="0%" sourceLinked="1"/>
        <c:majorTickMark val="out"/>
        <c:minorTickMark val="none"/>
        <c:tickLblPos val="nextTo"/>
        <c:spPr>
          <a:ln w="1858">
            <a:solidFill>
              <a:schemeClr val="tx1"/>
            </a:solidFill>
            <a:prstDash val="solid"/>
          </a:ln>
        </c:spPr>
        <c:txPr>
          <a:bodyPr rot="0" vert="horz"/>
          <a:lstStyle/>
          <a:p>
            <a:pPr>
              <a:defRPr sz="468" b="0" i="0" u="none" strike="noStrike" baseline="0">
                <a:solidFill>
                  <a:schemeClr val="tx1"/>
                </a:solidFill>
                <a:latin typeface="Tahoma"/>
                <a:ea typeface="Tahoma"/>
                <a:cs typeface="Tahoma"/>
              </a:defRPr>
            </a:pPr>
            <a:endParaRPr lang="el-GR"/>
          </a:p>
        </c:txPr>
        <c:crossAx val="303022000"/>
        <c:crosses val="autoZero"/>
        <c:crossBetween val="between"/>
        <c:majorUnit val="0.2"/>
        <c:minorUnit val="0.04"/>
      </c:valAx>
      <c:spPr>
        <a:noFill/>
        <a:ln w="14861">
          <a:noFill/>
        </a:ln>
      </c:spPr>
    </c:plotArea>
    <c:legend>
      <c:legendPos val="r"/>
      <c:layout>
        <c:manualLayout>
          <c:xMode val="edge"/>
          <c:yMode val="edge"/>
          <c:x val="0"/>
          <c:y val="2.1476353438385581E-2"/>
          <c:w val="0.98486041183198669"/>
          <c:h val="9.0297604455731956E-2"/>
        </c:manualLayout>
      </c:layout>
      <c:overlay val="0"/>
      <c:spPr>
        <a:noFill/>
        <a:ln w="14861">
          <a:noFill/>
        </a:ln>
      </c:spPr>
      <c:txPr>
        <a:bodyPr/>
        <a:lstStyle/>
        <a:p>
          <a:pPr>
            <a:defRPr sz="1100" b="1" i="0" u="none" strike="noStrike" baseline="0">
              <a:solidFill>
                <a:schemeClr val="tx1"/>
              </a:solidFill>
              <a:latin typeface="Calibri" panose="020F0502020204030204" pitchFamily="34" charset="0"/>
              <a:ea typeface="Tahoma"/>
              <a:cs typeface="Calibri" panose="020F0502020204030204" pitchFamily="34" charset="0"/>
            </a:defRPr>
          </a:pPr>
          <a:endParaRPr lang="el-GR"/>
        </a:p>
      </c:txPr>
    </c:legend>
    <c:plotVisOnly val="1"/>
    <c:dispBlanksAs val="gap"/>
    <c:showDLblsOverMax val="0"/>
  </c:chart>
  <c:spPr>
    <a:noFill/>
    <a:ln>
      <a:noFill/>
    </a:ln>
  </c:spPr>
  <c:txPr>
    <a:bodyPr/>
    <a:lstStyle/>
    <a:p>
      <a:pPr>
        <a:defRPr sz="804" b="1" i="0" u="none" strike="noStrike" baseline="0">
          <a:solidFill>
            <a:schemeClr val="tx1"/>
          </a:solidFill>
          <a:latin typeface="Tahoma"/>
          <a:ea typeface="Tahoma"/>
          <a:cs typeface="Tahoma"/>
        </a:defRPr>
      </a:pPr>
      <a:endParaRPr lang="el-G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80874824553198"/>
          <c:y val="0.11777233941591923"/>
          <c:w val="0.61526281578856024"/>
          <c:h val="0.86055924600898259"/>
        </c:manualLayout>
      </c:layout>
      <c:barChart>
        <c:barDir val="bar"/>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298E-4457-A22C-989ADF01AE5E}"/>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298E-4457-A22C-989ADF01AE5E}"/>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1-7706-45F0-9DC3-562A8C1D7D3D}"/>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3-7706-45F0-9DC3-562A8C1D7D3D}"/>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5-7706-45F0-9DC3-562A8C1D7D3D}"/>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Συμφωνώ</c:v>
                </c:pt>
                <c:pt idx="1">
                  <c:v>Μάλλον Συμφωνώ</c:v>
                </c:pt>
                <c:pt idx="2">
                  <c:v>Μάλλον Διαφωνώ</c:v>
                </c:pt>
                <c:pt idx="3">
                  <c:v>Σίγουρα Διαφωνώ</c:v>
                </c:pt>
                <c:pt idx="4">
                  <c:v>ΔΞ/ΔΑ</c:v>
                </c:pt>
              </c:strCache>
            </c:strRef>
          </c:cat>
          <c:val>
            <c:numRef>
              <c:f>Sheet1!$B$2:$B$6</c:f>
              <c:numCache>
                <c:formatCode>General</c:formatCode>
                <c:ptCount val="5"/>
                <c:pt idx="0">
                  <c:v>30.2</c:v>
                </c:pt>
                <c:pt idx="1">
                  <c:v>39.4</c:v>
                </c:pt>
                <c:pt idx="2">
                  <c:v>14.1</c:v>
                </c:pt>
                <c:pt idx="3">
                  <c:v>12.8</c:v>
                </c:pt>
                <c:pt idx="4">
                  <c:v>3.5</c:v>
                </c:pt>
              </c:numCache>
            </c:numRef>
          </c:val>
          <c:extLst>
            <c:ext xmlns:c16="http://schemas.microsoft.com/office/drawing/2014/chart" uri="{C3380CC4-5D6E-409C-BE32-E72D297353CC}">
              <c16:uniqueId val="{00000000-C3B8-4758-81C5-05FBA0ED6189}"/>
            </c:ext>
          </c:extLst>
        </c:ser>
        <c:dLbls>
          <c:showLegendKey val="0"/>
          <c:showVal val="0"/>
          <c:showCatName val="0"/>
          <c:showSerName val="0"/>
          <c:showPercent val="0"/>
          <c:showBubbleSize val="0"/>
        </c:dLbls>
        <c:gapWidth val="40"/>
        <c:overlap val="-51"/>
        <c:axId val="321538816"/>
        <c:axId val="321534464"/>
      </c:barChart>
      <c:catAx>
        <c:axId val="32153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321534464"/>
        <c:crosses val="autoZero"/>
        <c:auto val="1"/>
        <c:lblAlgn val="ctr"/>
        <c:lblOffset val="100"/>
        <c:noMultiLvlLbl val="0"/>
      </c:catAx>
      <c:valAx>
        <c:axId val="321534464"/>
        <c:scaling>
          <c:orientation val="minMax"/>
          <c:max val="100"/>
        </c:scaling>
        <c:delete val="0"/>
        <c:axPos val="t"/>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lumMod val="85000"/>
                  </a:schemeClr>
                </a:solidFill>
                <a:latin typeface="Calibri" panose="020F0502020204030204" pitchFamily="34" charset="0"/>
                <a:ea typeface="+mn-ea"/>
                <a:cs typeface="Calibri" panose="020F0502020204030204" pitchFamily="34" charset="0"/>
              </a:defRPr>
            </a:pPr>
            <a:endParaRPr lang="el-GR"/>
          </a:p>
        </c:txPr>
        <c:crossAx val="3215388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5" y="0"/>
            <a:ext cx="2945222" cy="498142"/>
          </a:xfrm>
          <a:prstGeom prst="rect">
            <a:avLst/>
          </a:prstGeom>
          <a:noFill/>
          <a:ln w="9525">
            <a:noFill/>
            <a:miter lim="800000"/>
            <a:headEnd/>
            <a:tailEnd/>
          </a:ln>
          <a:effectLst/>
        </p:spPr>
        <p:txBody>
          <a:bodyPr vert="horz" wrap="square" lIns="91367" tIns="45682" rIns="91367" bIns="45682" numCol="1" anchor="t" anchorCtr="0" compatLnSpc="1">
            <a:prstTxWarp prst="textNoShape">
              <a:avLst/>
            </a:prstTxWarp>
          </a:bodyPr>
          <a:lstStyle>
            <a:lvl1pPr defTabSz="913587" eaLnBrk="1" hangingPunct="1">
              <a:defRPr sz="1200"/>
            </a:lvl1pPr>
          </a:lstStyle>
          <a:p>
            <a:pPr>
              <a:defRPr/>
            </a:pPr>
            <a:endParaRPr lang="el-GR" altLang="en-US"/>
          </a:p>
        </p:txBody>
      </p:sp>
      <p:sp>
        <p:nvSpPr>
          <p:cNvPr id="10243" name="Rectangle 3"/>
          <p:cNvSpPr>
            <a:spLocks noGrp="1" noChangeArrowheads="1"/>
          </p:cNvSpPr>
          <p:nvPr>
            <p:ph type="dt" sz="quarter" idx="1"/>
          </p:nvPr>
        </p:nvSpPr>
        <p:spPr bwMode="auto">
          <a:xfrm>
            <a:off x="3849282" y="0"/>
            <a:ext cx="2945221" cy="498142"/>
          </a:xfrm>
          <a:prstGeom prst="rect">
            <a:avLst/>
          </a:prstGeom>
          <a:noFill/>
          <a:ln w="9525">
            <a:noFill/>
            <a:miter lim="800000"/>
            <a:headEnd/>
            <a:tailEnd/>
          </a:ln>
          <a:effectLst/>
        </p:spPr>
        <p:txBody>
          <a:bodyPr vert="horz" wrap="square" lIns="91367" tIns="45682" rIns="91367" bIns="45682" numCol="1" anchor="t" anchorCtr="0" compatLnSpc="1">
            <a:prstTxWarp prst="textNoShape">
              <a:avLst/>
            </a:prstTxWarp>
          </a:bodyPr>
          <a:lstStyle>
            <a:lvl1pPr algn="r" defTabSz="913587" eaLnBrk="1" hangingPunct="1">
              <a:defRPr sz="1200"/>
            </a:lvl1pPr>
          </a:lstStyle>
          <a:p>
            <a:pPr>
              <a:defRPr/>
            </a:pPr>
            <a:endParaRPr lang="el-GR" altLang="en-US"/>
          </a:p>
        </p:txBody>
      </p:sp>
      <p:sp>
        <p:nvSpPr>
          <p:cNvPr id="10244" name="Rectangle 4"/>
          <p:cNvSpPr>
            <a:spLocks noGrp="1" noChangeArrowheads="1"/>
          </p:cNvSpPr>
          <p:nvPr>
            <p:ph type="ftr" sz="quarter" idx="2"/>
          </p:nvPr>
        </p:nvSpPr>
        <p:spPr bwMode="auto">
          <a:xfrm>
            <a:off x="5" y="9433263"/>
            <a:ext cx="2945222" cy="498141"/>
          </a:xfrm>
          <a:prstGeom prst="rect">
            <a:avLst/>
          </a:prstGeom>
          <a:noFill/>
          <a:ln w="9525">
            <a:noFill/>
            <a:miter lim="800000"/>
            <a:headEnd/>
            <a:tailEnd/>
          </a:ln>
          <a:effectLst/>
        </p:spPr>
        <p:txBody>
          <a:bodyPr vert="horz" wrap="square" lIns="91367" tIns="45682" rIns="91367" bIns="45682" numCol="1" anchor="b" anchorCtr="0" compatLnSpc="1">
            <a:prstTxWarp prst="textNoShape">
              <a:avLst/>
            </a:prstTxWarp>
          </a:bodyPr>
          <a:lstStyle>
            <a:lvl1pPr defTabSz="913587" eaLnBrk="1" hangingPunct="1">
              <a:defRPr sz="1200"/>
            </a:lvl1pPr>
          </a:lstStyle>
          <a:p>
            <a:pPr>
              <a:defRPr/>
            </a:pPr>
            <a:endParaRPr lang="el-GR" altLang="en-US"/>
          </a:p>
        </p:txBody>
      </p:sp>
      <p:sp>
        <p:nvSpPr>
          <p:cNvPr id="10245" name="Rectangle 5"/>
          <p:cNvSpPr>
            <a:spLocks noGrp="1" noChangeArrowheads="1"/>
          </p:cNvSpPr>
          <p:nvPr>
            <p:ph type="sldNum" sz="quarter" idx="3"/>
          </p:nvPr>
        </p:nvSpPr>
        <p:spPr bwMode="auto">
          <a:xfrm>
            <a:off x="3849282" y="9433263"/>
            <a:ext cx="2945221" cy="498141"/>
          </a:xfrm>
          <a:prstGeom prst="rect">
            <a:avLst/>
          </a:prstGeom>
          <a:noFill/>
          <a:ln w="9525">
            <a:noFill/>
            <a:miter lim="800000"/>
            <a:headEnd/>
            <a:tailEnd/>
          </a:ln>
          <a:effectLst/>
        </p:spPr>
        <p:txBody>
          <a:bodyPr vert="horz" wrap="square" lIns="91367" tIns="45682" rIns="91367" bIns="45682" numCol="1" anchor="b" anchorCtr="0" compatLnSpc="1">
            <a:prstTxWarp prst="textNoShape">
              <a:avLst/>
            </a:prstTxWarp>
          </a:bodyPr>
          <a:lstStyle>
            <a:lvl1pPr algn="r" defTabSz="913587" eaLnBrk="1" hangingPunct="1">
              <a:defRPr sz="1200"/>
            </a:lvl1pPr>
          </a:lstStyle>
          <a:p>
            <a:pPr>
              <a:defRPr/>
            </a:pPr>
            <a:fld id="{8102CB57-4458-45D2-8A6A-70CE8B27C936}" type="slidenum">
              <a:rPr lang="en-GB" altLang="el-GR"/>
              <a:pPr>
                <a:defRPr/>
              </a:pPr>
              <a:t>‹#›</a:t>
            </a:fld>
            <a:endParaRPr lang="en-GB" altLang="el-GR"/>
          </a:p>
        </p:txBody>
      </p:sp>
    </p:spTree>
    <p:extLst>
      <p:ext uri="{BB962C8B-B14F-4D97-AF65-F5344CB8AC3E}">
        <p14:creationId xmlns:p14="http://schemas.microsoft.com/office/powerpoint/2010/main" val="3197891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 y="0"/>
            <a:ext cx="2945222" cy="498142"/>
          </a:xfrm>
          <a:prstGeom prst="rect">
            <a:avLst/>
          </a:prstGeom>
          <a:noFill/>
          <a:ln w="9525">
            <a:noFill/>
            <a:miter lim="800000"/>
            <a:headEnd/>
            <a:tailEnd/>
          </a:ln>
          <a:effectLst/>
        </p:spPr>
        <p:txBody>
          <a:bodyPr vert="horz" wrap="square" lIns="91367" tIns="45682" rIns="91367" bIns="45682" numCol="1" anchor="t" anchorCtr="0" compatLnSpc="1">
            <a:prstTxWarp prst="textNoShape">
              <a:avLst/>
            </a:prstTxWarp>
          </a:bodyPr>
          <a:lstStyle>
            <a:lvl1pPr defTabSz="913587" eaLnBrk="1" hangingPunct="1">
              <a:defRPr sz="1200"/>
            </a:lvl1pPr>
          </a:lstStyle>
          <a:p>
            <a:pPr>
              <a:defRPr/>
            </a:pPr>
            <a:endParaRPr lang="el-GR" altLang="en-US"/>
          </a:p>
        </p:txBody>
      </p:sp>
      <p:sp>
        <p:nvSpPr>
          <p:cNvPr id="5123" name="Rectangle 3"/>
          <p:cNvSpPr>
            <a:spLocks noGrp="1" noChangeArrowheads="1"/>
          </p:cNvSpPr>
          <p:nvPr>
            <p:ph type="dt" idx="1"/>
          </p:nvPr>
        </p:nvSpPr>
        <p:spPr bwMode="auto">
          <a:xfrm>
            <a:off x="3849282" y="0"/>
            <a:ext cx="2945221" cy="498142"/>
          </a:xfrm>
          <a:prstGeom prst="rect">
            <a:avLst/>
          </a:prstGeom>
          <a:noFill/>
          <a:ln w="9525">
            <a:noFill/>
            <a:miter lim="800000"/>
            <a:headEnd/>
            <a:tailEnd/>
          </a:ln>
          <a:effectLst/>
        </p:spPr>
        <p:txBody>
          <a:bodyPr vert="horz" wrap="square" lIns="91367" tIns="45682" rIns="91367" bIns="45682" numCol="1" anchor="t" anchorCtr="0" compatLnSpc="1">
            <a:prstTxWarp prst="textNoShape">
              <a:avLst/>
            </a:prstTxWarp>
          </a:bodyPr>
          <a:lstStyle>
            <a:lvl1pPr algn="r" defTabSz="913587" eaLnBrk="1" hangingPunct="1">
              <a:defRPr sz="1200"/>
            </a:lvl1pPr>
          </a:lstStyle>
          <a:p>
            <a:pPr>
              <a:defRPr/>
            </a:pPr>
            <a:endParaRPr lang="el-GR" altLang="en-US"/>
          </a:p>
        </p:txBody>
      </p:sp>
      <p:sp>
        <p:nvSpPr>
          <p:cNvPr id="4100"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05624" y="4715850"/>
            <a:ext cx="4983259" cy="4470701"/>
          </a:xfrm>
          <a:prstGeom prst="rect">
            <a:avLst/>
          </a:prstGeom>
          <a:noFill/>
          <a:ln w="9525">
            <a:noFill/>
            <a:miter lim="800000"/>
            <a:headEnd/>
            <a:tailEnd/>
          </a:ln>
          <a:effectLst/>
        </p:spPr>
        <p:txBody>
          <a:bodyPr vert="horz" wrap="square" lIns="91367" tIns="45682" rIns="91367" bIns="45682"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5126" name="Rectangle 6"/>
          <p:cNvSpPr>
            <a:spLocks noGrp="1" noChangeArrowheads="1"/>
          </p:cNvSpPr>
          <p:nvPr>
            <p:ph type="ftr" sz="quarter" idx="4"/>
          </p:nvPr>
        </p:nvSpPr>
        <p:spPr bwMode="auto">
          <a:xfrm>
            <a:off x="5" y="9433263"/>
            <a:ext cx="2945222" cy="498141"/>
          </a:xfrm>
          <a:prstGeom prst="rect">
            <a:avLst/>
          </a:prstGeom>
          <a:noFill/>
          <a:ln w="9525">
            <a:noFill/>
            <a:miter lim="800000"/>
            <a:headEnd/>
            <a:tailEnd/>
          </a:ln>
          <a:effectLst/>
        </p:spPr>
        <p:txBody>
          <a:bodyPr vert="horz" wrap="square" lIns="91367" tIns="45682" rIns="91367" bIns="45682" numCol="1" anchor="b" anchorCtr="0" compatLnSpc="1">
            <a:prstTxWarp prst="textNoShape">
              <a:avLst/>
            </a:prstTxWarp>
          </a:bodyPr>
          <a:lstStyle>
            <a:lvl1pPr defTabSz="913587" eaLnBrk="1" hangingPunct="1">
              <a:defRPr sz="1200"/>
            </a:lvl1pPr>
          </a:lstStyle>
          <a:p>
            <a:pPr>
              <a:defRPr/>
            </a:pPr>
            <a:endParaRPr lang="el-GR" altLang="en-US"/>
          </a:p>
        </p:txBody>
      </p:sp>
      <p:sp>
        <p:nvSpPr>
          <p:cNvPr id="5127" name="Rectangle 7"/>
          <p:cNvSpPr>
            <a:spLocks noGrp="1" noChangeArrowheads="1"/>
          </p:cNvSpPr>
          <p:nvPr>
            <p:ph type="sldNum" sz="quarter" idx="5"/>
          </p:nvPr>
        </p:nvSpPr>
        <p:spPr bwMode="auto">
          <a:xfrm>
            <a:off x="3849282" y="9433263"/>
            <a:ext cx="2945221" cy="498141"/>
          </a:xfrm>
          <a:prstGeom prst="rect">
            <a:avLst/>
          </a:prstGeom>
          <a:noFill/>
          <a:ln w="9525">
            <a:noFill/>
            <a:miter lim="800000"/>
            <a:headEnd/>
            <a:tailEnd/>
          </a:ln>
          <a:effectLst/>
        </p:spPr>
        <p:txBody>
          <a:bodyPr vert="horz" wrap="square" lIns="91367" tIns="45682" rIns="91367" bIns="45682" numCol="1" anchor="b" anchorCtr="0" compatLnSpc="1">
            <a:prstTxWarp prst="textNoShape">
              <a:avLst/>
            </a:prstTxWarp>
          </a:bodyPr>
          <a:lstStyle>
            <a:lvl1pPr algn="r" defTabSz="913587" eaLnBrk="1" hangingPunct="1">
              <a:defRPr sz="1200"/>
            </a:lvl1pPr>
          </a:lstStyle>
          <a:p>
            <a:pPr>
              <a:defRPr/>
            </a:pPr>
            <a:fld id="{C91A56CE-16EC-4D82-B7ED-D608368982B4}" type="slidenum">
              <a:rPr lang="en-GB" altLang="el-GR"/>
              <a:pPr>
                <a:defRPr/>
              </a:pPr>
              <a:t>‹#›</a:t>
            </a:fld>
            <a:endParaRPr lang="en-GB" altLang="el-GR"/>
          </a:p>
        </p:txBody>
      </p:sp>
    </p:spTree>
    <p:extLst>
      <p:ext uri="{BB962C8B-B14F-4D97-AF65-F5344CB8AC3E}">
        <p14:creationId xmlns:p14="http://schemas.microsoft.com/office/powerpoint/2010/main" val="3519354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302">
              <a:spcBef>
                <a:spcPct val="30000"/>
              </a:spcBef>
              <a:defRPr sz="1200">
                <a:solidFill>
                  <a:schemeClr val="tx1"/>
                </a:solidFill>
                <a:latin typeface="Calibri" panose="020F0502020204030204" pitchFamily="34" charset="0"/>
              </a:defRPr>
            </a:lvl1pPr>
            <a:lvl2pPr marL="747712" indent="-286858" defTabSz="912302">
              <a:spcBef>
                <a:spcPct val="30000"/>
              </a:spcBef>
              <a:defRPr sz="1200">
                <a:solidFill>
                  <a:schemeClr val="tx1"/>
                </a:solidFill>
                <a:latin typeface="Calibri" panose="020F0502020204030204" pitchFamily="34" charset="0"/>
              </a:defRPr>
            </a:lvl2pPr>
            <a:lvl3pPr marL="1150567" indent="-228859" defTabSz="912302">
              <a:spcBef>
                <a:spcPct val="30000"/>
              </a:spcBef>
              <a:defRPr sz="1200">
                <a:solidFill>
                  <a:schemeClr val="tx1"/>
                </a:solidFill>
                <a:latin typeface="Calibri" panose="020F0502020204030204" pitchFamily="34" charset="0"/>
              </a:defRPr>
            </a:lvl3pPr>
            <a:lvl4pPr marL="1611418" indent="-228859" defTabSz="912302">
              <a:spcBef>
                <a:spcPct val="30000"/>
              </a:spcBef>
              <a:defRPr sz="1200">
                <a:solidFill>
                  <a:schemeClr val="tx1"/>
                </a:solidFill>
                <a:latin typeface="Calibri" panose="020F0502020204030204" pitchFamily="34" charset="0"/>
              </a:defRPr>
            </a:lvl4pPr>
            <a:lvl5pPr marL="2072272" indent="-228859" defTabSz="912302">
              <a:spcBef>
                <a:spcPct val="30000"/>
              </a:spcBef>
              <a:defRPr sz="1200">
                <a:solidFill>
                  <a:schemeClr val="tx1"/>
                </a:solidFill>
                <a:latin typeface="Calibri" panose="020F0502020204030204" pitchFamily="34" charset="0"/>
              </a:defRPr>
            </a:lvl5pPr>
            <a:lvl6pPr marL="2523718" indent="-228859" defTabSz="912302" eaLnBrk="0" fontAlgn="base" hangingPunct="0">
              <a:spcBef>
                <a:spcPct val="30000"/>
              </a:spcBef>
              <a:spcAft>
                <a:spcPct val="0"/>
              </a:spcAft>
              <a:defRPr sz="1200">
                <a:solidFill>
                  <a:schemeClr val="tx1"/>
                </a:solidFill>
                <a:latin typeface="Calibri" panose="020F0502020204030204" pitchFamily="34" charset="0"/>
              </a:defRPr>
            </a:lvl6pPr>
            <a:lvl7pPr marL="2975169" indent="-228859" defTabSz="912302" eaLnBrk="0" fontAlgn="base" hangingPunct="0">
              <a:spcBef>
                <a:spcPct val="30000"/>
              </a:spcBef>
              <a:spcAft>
                <a:spcPct val="0"/>
              </a:spcAft>
              <a:defRPr sz="1200">
                <a:solidFill>
                  <a:schemeClr val="tx1"/>
                </a:solidFill>
                <a:latin typeface="Calibri" panose="020F0502020204030204" pitchFamily="34" charset="0"/>
              </a:defRPr>
            </a:lvl7pPr>
            <a:lvl8pPr marL="3426616" indent="-228859" defTabSz="912302" eaLnBrk="0" fontAlgn="base" hangingPunct="0">
              <a:spcBef>
                <a:spcPct val="30000"/>
              </a:spcBef>
              <a:spcAft>
                <a:spcPct val="0"/>
              </a:spcAft>
              <a:defRPr sz="1200">
                <a:solidFill>
                  <a:schemeClr val="tx1"/>
                </a:solidFill>
                <a:latin typeface="Calibri" panose="020F0502020204030204" pitchFamily="34" charset="0"/>
              </a:defRPr>
            </a:lvl8pPr>
            <a:lvl9pPr marL="3878064" indent="-228859" defTabSz="912302"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2302" rtl="0" eaLnBrk="1" fontAlgn="base" latinLnBrk="0" hangingPunct="1">
              <a:lnSpc>
                <a:spcPct val="100000"/>
              </a:lnSpc>
              <a:spcBef>
                <a:spcPct val="0"/>
              </a:spcBef>
              <a:spcAft>
                <a:spcPct val="0"/>
              </a:spcAft>
              <a:buClrTx/>
              <a:buSzTx/>
              <a:buFontTx/>
              <a:buNone/>
              <a:tabLst/>
              <a:defRPr/>
            </a:pPr>
            <a:fld id="{6DCDE00F-5A36-4975-8210-8583F0F64FA6}" type="slidenum">
              <a:rPr kumimoji="0" lang="en-GB" altLang="el-G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2302" rtl="0" eaLnBrk="1" fontAlgn="base" latinLnBrk="0" hangingPunct="1">
                <a:lnSpc>
                  <a:spcPct val="100000"/>
                </a:lnSpc>
                <a:spcBef>
                  <a:spcPct val="0"/>
                </a:spcBef>
                <a:spcAft>
                  <a:spcPct val="0"/>
                </a:spcAft>
                <a:buClrTx/>
                <a:buSzTx/>
                <a:buFontTx/>
                <a:buNone/>
                <a:tabLst/>
                <a:defRPr/>
              </a:pPr>
              <a:t>4</a:t>
            </a:fld>
            <a:endPar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2291" name="Rectangle 2"/>
          <p:cNvSpPr>
            <a:spLocks noGrp="1" noRot="1" noChangeAspect="1" noChangeArrowheads="1" noTextEdit="1"/>
          </p:cNvSpPr>
          <p:nvPr>
            <p:ph type="sldImg"/>
          </p:nvPr>
        </p:nvSpPr>
        <p:spPr>
          <a:xfrm>
            <a:off x="88900" y="742950"/>
            <a:ext cx="6618288" cy="3724275"/>
          </a:xfrm>
          <a:ln/>
        </p:spPr>
      </p:sp>
      <p:sp>
        <p:nvSpPr>
          <p:cNvPr id="12292" name="Rectangle 3"/>
          <p:cNvSpPr>
            <a:spLocks noGrp="1" noChangeArrowheads="1"/>
          </p:cNvSpPr>
          <p:nvPr>
            <p:ph type="body" idx="1"/>
          </p:nvPr>
        </p:nvSpPr>
        <p:spPr>
          <a:xfrm>
            <a:off x="905624" y="4717415"/>
            <a:ext cx="4983259" cy="44707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extLst>
      <p:ext uri="{BB962C8B-B14F-4D97-AF65-F5344CB8AC3E}">
        <p14:creationId xmlns:p14="http://schemas.microsoft.com/office/powerpoint/2010/main" val="1180562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47480" y="9437786"/>
            <a:ext cx="2943846" cy="49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nchor="b"/>
          <a:lstStyle>
            <a:lvl1pPr defTabSz="906463">
              <a:defRPr sz="2800" i="1" u="sng">
                <a:solidFill>
                  <a:schemeClr val="tx1"/>
                </a:solidFill>
                <a:latin typeface="Calibri" panose="020F0502020204030204" pitchFamily="34" charset="0"/>
              </a:defRPr>
            </a:lvl1pPr>
            <a:lvl2pPr marL="742950" indent="-285750" defTabSz="906463">
              <a:defRPr sz="2800" i="1" u="sng">
                <a:solidFill>
                  <a:schemeClr val="tx1"/>
                </a:solidFill>
                <a:latin typeface="Calibri" panose="020F0502020204030204" pitchFamily="34" charset="0"/>
              </a:defRPr>
            </a:lvl2pPr>
            <a:lvl3pPr marL="1143000" indent="-228600" defTabSz="906463">
              <a:defRPr sz="2800" i="1" u="sng">
                <a:solidFill>
                  <a:schemeClr val="tx1"/>
                </a:solidFill>
                <a:latin typeface="Calibri" panose="020F0502020204030204" pitchFamily="34" charset="0"/>
              </a:defRPr>
            </a:lvl3pPr>
            <a:lvl4pPr marL="1600200" indent="-228600" defTabSz="906463">
              <a:defRPr sz="2800" i="1" u="sng">
                <a:solidFill>
                  <a:schemeClr val="tx1"/>
                </a:solidFill>
                <a:latin typeface="Calibri" panose="020F0502020204030204" pitchFamily="34" charset="0"/>
              </a:defRPr>
            </a:lvl4pPr>
            <a:lvl5pPr marL="2057400" indent="-228600" defTabSz="906463">
              <a:defRPr sz="2800" i="1" u="sng">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sz="2800" i="1" u="sng">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sz="2800" i="1" u="sng">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sz="2800" i="1" u="sng">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sz="2800" i="1" u="sng">
                <a:solidFill>
                  <a:schemeClr val="tx1"/>
                </a:solidFill>
                <a:latin typeface="Calibri" panose="020F0502020204030204" pitchFamily="34" charset="0"/>
              </a:defRPr>
            </a:lvl9pPr>
          </a:lstStyle>
          <a:p>
            <a:pPr marL="0" marR="0" lvl="0" indent="0" algn="r" defTabSz="906463" rtl="0" eaLnBrk="1" fontAlgn="base" latinLnBrk="0" hangingPunct="1">
              <a:lnSpc>
                <a:spcPct val="100000"/>
              </a:lnSpc>
              <a:spcBef>
                <a:spcPct val="0"/>
              </a:spcBef>
              <a:spcAft>
                <a:spcPct val="0"/>
              </a:spcAft>
              <a:buClrTx/>
              <a:buSzTx/>
              <a:buFontTx/>
              <a:buNone/>
              <a:tabLst/>
              <a:defRPr/>
            </a:pPr>
            <a:fld id="{C92491D3-1532-474E-A289-3C0389E63F72}" type="slidenum">
              <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06463" rtl="0" eaLnBrk="1" fontAlgn="base" latinLnBrk="0" hangingPunct="1">
                <a:lnSpc>
                  <a:spcPct val="100000"/>
                </a:lnSpc>
                <a:spcBef>
                  <a:spcPct val="0"/>
                </a:spcBef>
                <a:spcAft>
                  <a:spcPct val="0"/>
                </a:spcAft>
                <a:buClrTx/>
                <a:buSzTx/>
                <a:buFontTx/>
                <a:buNone/>
                <a:tabLst/>
                <a:defRPr/>
              </a:pPr>
              <a:t>10</a:t>
            </a:fld>
            <a:endParaRPr kumimoji="0" lang="en-GB" altLang="el-G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8435" name="Rectangle 2"/>
          <p:cNvSpPr>
            <a:spLocks noGrp="1" noRot="1" noChangeAspect="1" noChangeArrowheads="1" noTextEdit="1"/>
          </p:cNvSpPr>
          <p:nvPr>
            <p:ph type="sldImg"/>
          </p:nvPr>
        </p:nvSpPr>
        <p:spPr>
          <a:xfrm>
            <a:off x="88900" y="744538"/>
            <a:ext cx="6618288" cy="3724275"/>
          </a:xfrm>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2" rIns="91388" bIns="45692"/>
          <a:lstStyle/>
          <a:p>
            <a:pPr eaLnBrk="1" hangingPunct="1"/>
            <a:endParaRPr lang="el-GR" altLang="el-GR"/>
          </a:p>
        </p:txBody>
      </p:sp>
    </p:spTree>
    <p:extLst>
      <p:ext uri="{BB962C8B-B14F-4D97-AF65-F5344CB8AC3E}">
        <p14:creationId xmlns:p14="http://schemas.microsoft.com/office/powerpoint/2010/main" val="302015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wmf"/><Relationship Id="rId1" Type="http://schemas.openxmlformats.org/officeDocument/2006/relationships/slideMaster" Target="../slideMasters/slideMaster5.xml"/><Relationship Id="rId4" Type="http://schemas.openxmlformats.org/officeDocument/2006/relationships/image" Target="../media/image2.w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wmf"/><Relationship Id="rId1" Type="http://schemas.openxmlformats.org/officeDocument/2006/relationships/slideMaster" Target="../slideMasters/slideMaster5.xml"/><Relationship Id="rId4" Type="http://schemas.openxmlformats.org/officeDocument/2006/relationships/image" Target="../media/image2.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l-GR"/>
          </a:p>
        </p:txBody>
      </p:sp>
      <p:sp>
        <p:nvSpPr>
          <p:cNvPr id="4" name="Rectangle 15"/>
          <p:cNvSpPr>
            <a:spLocks noGrp="1" noChangeArrowheads="1"/>
          </p:cNvSpPr>
          <p:nvPr>
            <p:ph type="sldNum" sz="quarter" idx="11"/>
          </p:nvPr>
        </p:nvSpPr>
        <p:spPr>
          <a:xfrm>
            <a:off x="9192344" y="6525344"/>
            <a:ext cx="2540000" cy="457200"/>
          </a:xfrm>
          <a:prstGeom prst="rect">
            <a:avLst/>
          </a:prstGeom>
          <a:ln/>
        </p:spPr>
        <p:txBody>
          <a:bodyPr/>
          <a:lstStyle>
            <a:lvl1pPr>
              <a:defRPr>
                <a:solidFill>
                  <a:schemeClr val="bg1"/>
                </a:solidFill>
              </a:defRPr>
            </a:lvl1pPr>
          </a:lstStyle>
          <a:p>
            <a:pPr>
              <a:defRPr/>
            </a:pPr>
            <a:fld id="{C82AD8FA-D1BC-43D4-BEC2-71622262AD4E}" type="slidenum">
              <a:rPr lang="en-GB" altLang="el-GR" smtClean="0"/>
              <a:pPr>
                <a:defRPr/>
              </a:pPr>
              <a:t>‹#›</a:t>
            </a:fld>
            <a:endParaRPr lang="en-GB" altLang="el-GR"/>
          </a:p>
        </p:txBody>
      </p:sp>
    </p:spTree>
    <p:extLst>
      <p:ext uri="{BB962C8B-B14F-4D97-AF65-F5344CB8AC3E}">
        <p14:creationId xmlns:p14="http://schemas.microsoft.com/office/powerpoint/2010/main" val="91598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Wednesday, December 17, 2025</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25593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Wednesday, December 17, 2025</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358216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Wednesday, December 17, 2025</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803995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Wednesday, December 17, 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642486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Wednesday, December 17, 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81622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l-GR"/>
          </a:p>
        </p:txBody>
      </p:sp>
      <p:sp>
        <p:nvSpPr>
          <p:cNvPr id="4" name="Rectangle 15"/>
          <p:cNvSpPr>
            <a:spLocks noGrp="1" noChangeArrowheads="1"/>
          </p:cNvSpPr>
          <p:nvPr>
            <p:ph type="sldNum" sz="quarter" idx="11"/>
          </p:nvPr>
        </p:nvSpPr>
        <p:spPr>
          <a:xfrm>
            <a:off x="9192344" y="6525344"/>
            <a:ext cx="2540000" cy="457200"/>
          </a:xfrm>
          <a:prstGeom prst="rect">
            <a:avLst/>
          </a:prstGeom>
          <a:ln/>
        </p:spPr>
        <p:txBody>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2AD8FA-D1BC-43D4-BEC2-71622262AD4E}" type="slidenum">
              <a:rPr kumimoji="0" lang="en-GB" altLang="el-GR"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l-G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98683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15"/>
          <p:cNvSpPr>
            <a:spLocks noGrp="1" noChangeArrowheads="1"/>
          </p:cNvSpPr>
          <p:nvPr>
            <p:ph type="sldNum" sz="quarter" idx="11"/>
          </p:nvPr>
        </p:nvSpPr>
        <p:spPr>
          <a:xfrm>
            <a:off x="9264352" y="6575598"/>
            <a:ext cx="2540000" cy="381000"/>
          </a:xfrm>
          <a:prstGeom prst="rect">
            <a:avLst/>
          </a:prstGeom>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299B7B-717D-409F-8AD3-1D71D29237F2}" type="slidenum">
              <a:rPr kumimoji="0" lang="en-GB" altLang="el-G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l-G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89542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l-GR"/>
          </a:p>
        </p:txBody>
      </p:sp>
      <p:sp>
        <p:nvSpPr>
          <p:cNvPr id="3" name="Chart Placeholder 2"/>
          <p:cNvSpPr>
            <a:spLocks noGrp="1"/>
          </p:cNvSpPr>
          <p:nvPr>
            <p:ph type="chart" idx="1"/>
          </p:nvPr>
        </p:nvSpPr>
        <p:spPr>
          <a:xfrm>
            <a:off x="609600" y="1600201"/>
            <a:ext cx="10972800" cy="4525963"/>
          </a:xfrm>
          <a:prstGeom prst="rect">
            <a:avLst/>
          </a:prstGeom>
        </p:spPr>
        <p:txBody>
          <a:bodyPr/>
          <a:lstStyle/>
          <a:p>
            <a:pPr lvl="0"/>
            <a:endParaRPr lang="el-GR" noProof="0"/>
          </a:p>
        </p:txBody>
      </p:sp>
      <p:sp>
        <p:nvSpPr>
          <p:cNvPr id="5" name="Rectangle 15"/>
          <p:cNvSpPr>
            <a:spLocks noGrp="1" noChangeArrowheads="1"/>
          </p:cNvSpPr>
          <p:nvPr>
            <p:ph type="sldNum" sz="quarter" idx="11"/>
          </p:nvPr>
        </p:nvSpPr>
        <p:spPr>
          <a:xfrm>
            <a:off x="9192344" y="6479059"/>
            <a:ext cx="2540000" cy="381000"/>
          </a:xfrm>
          <a:prstGeom prst="rect">
            <a:avLst/>
          </a:prstGeom>
          <a:ln/>
        </p:spPr>
        <p:txBody>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881241F-B400-4F6D-8185-D11836DDC9AE}" type="slidenum">
              <a:rPr kumimoji="0" lang="en-GB" altLang="el-GR"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l-GR"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06251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pPr marL="0" marR="0" lvl="0" indent="0" algn="l" defTabSz="914400" rtl="0" eaLnBrk="0" fontAlgn="base" latinLnBrk="0" hangingPunct="0">
              <a:lnSpc>
                <a:spcPct val="120000"/>
              </a:lnSpc>
              <a:spcBef>
                <a:spcPct val="0"/>
              </a:spcBef>
              <a:spcAft>
                <a:spcPct val="0"/>
              </a:spcAft>
              <a:buClrTx/>
              <a:buSzTx/>
              <a:buFontTx/>
              <a:buNone/>
              <a:tabLst/>
              <a:defRPr/>
            </a:pPr>
            <a:fld id="{2395C5C9-164C-46B3-A87E-7660D39D3106}" type="datetime2">
              <a:rPr kumimoji="0" lang="en-US" sz="1200" b="0" i="0" u="none" strike="noStrike" kern="1200" cap="none" spc="20" normalizeH="0" baseline="0" noProof="0" smtClean="0">
                <a:ln>
                  <a:noFill/>
                </a:ln>
                <a:solidFill>
                  <a:prstClr val="white"/>
                </a:solidFill>
                <a:effectLst/>
                <a:uLnTx/>
                <a:uFillTx/>
                <a:latin typeface="Avenir Next LT Pro"/>
                <a:ea typeface="+mn-ea"/>
                <a:cs typeface="+mn-cs"/>
              </a:rPr>
              <a:pPr marL="0" marR="0" lvl="0" indent="0" algn="l" defTabSz="914400" rtl="0" eaLnBrk="0" fontAlgn="base" latinLnBrk="0" hangingPunct="0">
                <a:lnSpc>
                  <a:spcPct val="120000"/>
                </a:lnSpc>
                <a:spcBef>
                  <a:spcPct val="0"/>
                </a:spcBef>
                <a:spcAft>
                  <a:spcPct val="0"/>
                </a:spcAft>
                <a:buClrTx/>
                <a:buSzTx/>
                <a:buFontTx/>
                <a:buNone/>
                <a:tabLst/>
                <a:defRPr/>
              </a:pPr>
              <a:t>Wednesday, December 17, 2025</a:t>
            </a:fld>
            <a:endParaRPr kumimoji="0" lang="en-US" sz="1200" b="0" i="0" u="none" strike="noStrike" kern="1200" cap="none" spc="20" normalizeH="0" baseline="0" noProof="0" dirty="0">
              <a:ln>
                <a:noFill/>
              </a:ln>
              <a:solidFill>
                <a:prstClr val="white"/>
              </a:solidFill>
              <a:effectLst/>
              <a:uLnTx/>
              <a:uFillTx/>
              <a:latin typeface="Avenir Next LT Pro"/>
              <a:ea typeface="+mn-ea"/>
              <a:cs typeface="+mn-cs"/>
            </a:endParaRPr>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sz="1200" b="0" i="0" u="none" strike="noStrike" kern="1200" cap="none" spc="20" normalizeH="0" baseline="0" noProof="0" dirty="0">
                <a:ln>
                  <a:noFill/>
                </a:ln>
                <a:solidFill>
                  <a:prstClr val="white"/>
                </a:solidFill>
                <a:effectLst/>
                <a:uLnTx/>
                <a:uFillTx/>
                <a:latin typeface="Avenir Next LT Pro"/>
                <a:ea typeface="+mn-ea"/>
                <a:cs typeface="+mn-cs"/>
              </a:rPr>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pPr marL="0" marR="0" lvl="0" indent="0" algn="r" defTabSz="914400" rtl="0" eaLnBrk="0" fontAlgn="base" latinLnBrk="0" hangingPunct="0">
              <a:lnSpc>
                <a:spcPct val="120000"/>
              </a:lnSpc>
              <a:spcBef>
                <a:spcPct val="0"/>
              </a:spcBef>
              <a:spcAft>
                <a:spcPct val="0"/>
              </a:spcAft>
              <a:buClrTx/>
              <a:buSzTx/>
              <a:buFontTx/>
              <a:buNone/>
              <a:tabLst/>
              <a:defRPr/>
            </a:pPr>
            <a:fld id="{1621B6DD-29C1-4FEA-923F-71EA1347694C}" type="slidenum">
              <a:rPr kumimoji="0" lang="en-US" sz="1200" b="0" i="0" u="none" strike="noStrike" kern="1200" cap="none" spc="20" normalizeH="0" baseline="0" noProof="0" smtClean="0">
                <a:ln>
                  <a:noFill/>
                </a:ln>
                <a:solidFill>
                  <a:prstClr val="white"/>
                </a:solidFill>
                <a:effectLst/>
                <a:uLnTx/>
                <a:uFillTx/>
                <a:latin typeface="Avenir Next LT Pro"/>
                <a:ea typeface="+mn-ea"/>
                <a:cs typeface="+mn-cs"/>
              </a:rPr>
              <a:pPr marL="0" marR="0" lvl="0" indent="0" algn="r" defTabSz="914400" rtl="0" eaLnBrk="0" fontAlgn="base" latinLnBrk="0" hangingPunct="0">
                <a:lnSpc>
                  <a:spcPct val="120000"/>
                </a:lnSpc>
                <a:spcBef>
                  <a:spcPct val="0"/>
                </a:spcBef>
                <a:spcAft>
                  <a:spcPct val="0"/>
                </a:spcAft>
                <a:buClrTx/>
                <a:buSzTx/>
                <a:buFontTx/>
                <a:buNone/>
                <a:tabLst/>
                <a:defRPr/>
              </a:pPr>
              <a:t>‹#›</a:t>
            </a:fld>
            <a:endParaRPr kumimoji="0" lang="en-US" sz="1200" b="0" i="0" u="none" strike="noStrike" kern="1200" cap="none" spc="2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3463982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6"/>
          <p:cNvSpPr>
            <a:spLocks noGrp="1" noChangeArrowheads="1"/>
          </p:cNvSpPr>
          <p:nvPr>
            <p:ph type="sldNum" sz="quarter" idx="11"/>
          </p:nvPr>
        </p:nvSpPr>
        <p:spPr>
          <a:xfrm>
            <a:off x="11424592" y="6597352"/>
            <a:ext cx="363017" cy="457200"/>
          </a:xfrm>
          <a:prstGeom prst="rect">
            <a:avLst/>
          </a:prstGeom>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80998D64-E2AE-4639-8F03-267DB9FD2974}" type="slidenum">
              <a:rPr kumimoji="0" lang="en-GB" altLang="en-US"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GB" altLang="en-US"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6598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15"/>
          <p:cNvSpPr>
            <a:spLocks noGrp="1" noChangeArrowheads="1"/>
          </p:cNvSpPr>
          <p:nvPr>
            <p:ph type="sldNum" sz="quarter" idx="11"/>
          </p:nvPr>
        </p:nvSpPr>
        <p:spPr>
          <a:xfrm>
            <a:off x="9264352" y="6575598"/>
            <a:ext cx="2540000" cy="381000"/>
          </a:xfrm>
          <a:prstGeom prst="rect">
            <a:avLst/>
          </a:prstGeom>
          <a:ln/>
        </p:spPr>
        <p:txBody>
          <a:bodyPr/>
          <a:lstStyle>
            <a:lvl1pPr>
              <a:defRPr/>
            </a:lvl1pPr>
          </a:lstStyle>
          <a:p>
            <a:pPr>
              <a:defRPr/>
            </a:pPr>
            <a:fld id="{E8299B7B-717D-409F-8AD3-1D71D29237F2}" type="slidenum">
              <a:rPr lang="en-GB" altLang="el-GR"/>
              <a:pPr>
                <a:defRPr/>
              </a:pPr>
              <a:t>‹#›</a:t>
            </a:fld>
            <a:endParaRPr lang="en-GB" altLang="el-GR"/>
          </a:p>
        </p:txBody>
      </p:sp>
    </p:spTree>
    <p:extLst>
      <p:ext uri="{BB962C8B-B14F-4D97-AF65-F5344CB8AC3E}">
        <p14:creationId xmlns:p14="http://schemas.microsoft.com/office/powerpoint/2010/main" val="2892936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4" name="Rectangle 6"/>
          <p:cNvSpPr>
            <a:spLocks noGrp="1" noChangeArrowheads="1"/>
          </p:cNvSpPr>
          <p:nvPr>
            <p:ph type="sldNum" sz="quarter" idx="11"/>
          </p:nvPr>
        </p:nvSpPr>
        <p:spPr>
          <a:xfrm>
            <a:off x="11424592" y="6553200"/>
            <a:ext cx="576065" cy="457200"/>
          </a:xfrm>
          <a:prstGeom prst="rect">
            <a:avLst/>
          </a:prstGeom>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E135957F-A2C6-4D06-A39C-2CF03C4C17DB}" type="slidenum">
              <a:rPr kumimoji="0" lang="en-GB" altLang="en-US"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GB" altLang="en-US"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25727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xfrm>
            <a:off x="11352584" y="6610709"/>
            <a:ext cx="523776" cy="457200"/>
          </a:xfrm>
          <a:prstGeom prst="rect">
            <a:avLst/>
          </a:prstGeom>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EF3E5831-5F11-4FA4-A164-95B9C382B088}" type="slidenum">
              <a:rPr kumimoji="0" lang="en-GB" altLang="en-US"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GB" altLang="en-US"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36173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l-GR"/>
          </a:p>
        </p:txBody>
      </p:sp>
      <p:sp>
        <p:nvSpPr>
          <p:cNvPr id="3" name="Chart Placeholder 2"/>
          <p:cNvSpPr>
            <a:spLocks noGrp="1"/>
          </p:cNvSpPr>
          <p:nvPr>
            <p:ph type="chart" idx="1"/>
          </p:nvPr>
        </p:nvSpPr>
        <p:spPr>
          <a:xfrm>
            <a:off x="914400" y="1981200"/>
            <a:ext cx="10363200" cy="4114800"/>
          </a:xfrm>
        </p:spPr>
        <p:txBody>
          <a:bodyPr/>
          <a:lstStyle/>
          <a:p>
            <a:pPr lvl="0"/>
            <a:endParaRPr lang="el-GR" noProof="0"/>
          </a:p>
        </p:txBody>
      </p:sp>
      <p:sp>
        <p:nvSpPr>
          <p:cNvPr id="5" name="Rectangle 6"/>
          <p:cNvSpPr>
            <a:spLocks noGrp="1" noChangeArrowheads="1"/>
          </p:cNvSpPr>
          <p:nvPr>
            <p:ph type="sldNum" sz="quarter" idx="11"/>
          </p:nvPr>
        </p:nvSpPr>
        <p:spPr>
          <a:xfrm>
            <a:off x="11277600" y="6525344"/>
            <a:ext cx="1415893" cy="457200"/>
          </a:xfrm>
          <a:prstGeom prst="rect">
            <a:avLst/>
          </a:prstGeom>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DA395B4-F519-418F-8378-6BE06D40F566}" type="slidenum">
              <a:rPr kumimoji="0" lang="en-GB" altLang="en-US"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GB" altLang="en-US"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43457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pic>
        <p:nvPicPr>
          <p:cNvPr id="6"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74400" y="1"/>
            <a:ext cx="98213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bwMode="auto">
          <a:xfrm>
            <a:off x="0" y="6525344"/>
            <a:ext cx="12192000" cy="341238"/>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3" name="Rectangle 6"/>
          <p:cNvSpPr>
            <a:spLocks noGrp="1" noChangeArrowheads="1"/>
          </p:cNvSpPr>
          <p:nvPr>
            <p:ph type="sldNum" sz="quarter" idx="4"/>
          </p:nvPr>
        </p:nvSpPr>
        <p:spPr bwMode="auto">
          <a:xfrm>
            <a:off x="9206503" y="6526015"/>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3C6839-5AEC-406A-AFF7-ED6FE105E1EB}" type="slidenum">
              <a:rPr kumimoji="0" lang="en-GB" altLang="en-US" sz="1200" b="0" i="0" u="none" strike="noStrike" kern="1200" cap="none" spc="0" normalizeH="0" baseline="0" noProof="0" smtClean="0">
                <a:ln>
                  <a:noFill/>
                </a:ln>
                <a:solidFill>
                  <a:srgbClr val="FFFFFF"/>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1200" b="0" i="0" u="none" strike="noStrike" kern="1200" cap="none" spc="0" normalizeH="0" baseline="0" noProof="0" dirty="0">
              <a:ln>
                <a:noFill/>
              </a:ln>
              <a:solidFill>
                <a:srgbClr val="FFFFFF"/>
              </a:solidFill>
              <a:effectLst/>
              <a:uLnTx/>
              <a:uFillTx/>
              <a:latin typeface="Tahoma"/>
              <a:ea typeface="+mn-ea"/>
              <a:cs typeface="+mn-cs"/>
            </a:endParaRPr>
          </a:p>
        </p:txBody>
      </p:sp>
      <p:graphicFrame>
        <p:nvGraphicFramePr>
          <p:cNvPr id="14" name="Object 11"/>
          <p:cNvGraphicFramePr>
            <a:graphicFrameLocks noChangeAspect="1"/>
          </p:cNvGraphicFramePr>
          <p:nvPr userDrawn="1"/>
        </p:nvGraphicFramePr>
        <p:xfrm>
          <a:off x="11747500" y="6505463"/>
          <a:ext cx="444500" cy="381000"/>
        </p:xfrm>
        <a:graphic>
          <a:graphicData uri="http://schemas.openxmlformats.org/presentationml/2006/ole">
            <mc:AlternateContent xmlns:mc="http://schemas.openxmlformats.org/markup-compatibility/2006">
              <mc:Choice xmlns:v="urn:schemas-microsoft-com:vml" Requires="v">
                <p:oleObj name="Picture" r:id="rId3" imgW="1249680" imgH="1249680" progId="Word.Picture.8">
                  <p:embed/>
                </p:oleObj>
              </mc:Choice>
              <mc:Fallback>
                <p:oleObj name="Picture" r:id="rId3" imgW="1249680" imgH="1249680" progId="Word.Picture.8">
                  <p:embed/>
                  <p:pic>
                    <p:nvPicPr>
                      <p:cNvPr id="14"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00" y="6505463"/>
                        <a:ext cx="444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8"/>
          <p:cNvSpPr txBox="1">
            <a:spLocks noChangeArrowheads="1"/>
          </p:cNvSpPr>
          <p:nvPr userDrawn="1"/>
        </p:nvSpPr>
        <p:spPr bwMode="auto">
          <a:xfrm>
            <a:off x="119336" y="6516052"/>
            <a:ext cx="609600" cy="369332"/>
          </a:xfrm>
          <a:prstGeom prst="rect">
            <a:avLst/>
          </a:prstGeom>
          <a:noFill/>
          <a:ln w="9525">
            <a:noFill/>
            <a:miter lim="800000"/>
            <a:headEnd/>
            <a:tailEnd/>
          </a:ln>
          <a:effectLst/>
        </p:spPr>
        <p:txBody>
          <a:bodyP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6</a:t>
            </a:r>
            <a:r>
              <a:rPr kumimoji="0" lang="en-US"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A</a:t>
            </a:r>
            <a:r>
              <a:rPr kumimoji="0" lang="el-GR"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a:t>
            </a:r>
            <a:endParaRPr kumimoji="0" lang="en-GB"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2" name="Text Box 16">
            <a:extLst>
              <a:ext uri="{FF2B5EF4-FFF2-40B4-BE49-F238E27FC236}">
                <a16:creationId xmlns:a16="http://schemas.microsoft.com/office/drawing/2014/main" id="{AD676114-D84F-A946-AD8C-6A0FA2FB232A}"/>
              </a:ext>
            </a:extLst>
          </p:cNvPr>
          <p:cNvSpPr txBox="1">
            <a:spLocks noChangeArrowheads="1"/>
          </p:cNvSpPr>
          <p:nvPr userDrawn="1"/>
        </p:nvSpPr>
        <p:spPr bwMode="auto">
          <a:xfrm>
            <a:off x="8760296" y="6495875"/>
            <a:ext cx="2641600" cy="336550"/>
          </a:xfrm>
          <a:prstGeom prst="rect">
            <a:avLst/>
          </a:prstGeom>
          <a:noFill/>
          <a:ln w="9525">
            <a:noFill/>
            <a:miter lim="800000"/>
            <a:headEnd/>
            <a:tailEnd/>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l-GR"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MRB, </a:t>
            </a:r>
            <a:r>
              <a:rPr kumimoji="0" lang="el-GR" altLang="el-GR"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Συλλογή στοιχείων:</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alt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11</a:t>
            </a:r>
            <a:r>
              <a:rPr kumimoji="0" lang="en-US" alt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l-GR" alt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–20 Ιουνίου 2025</a:t>
            </a:r>
          </a:p>
        </p:txBody>
      </p:sp>
    </p:spTree>
    <p:extLst>
      <p:ext uri="{BB962C8B-B14F-4D97-AF65-F5344CB8AC3E}">
        <p14:creationId xmlns:p14="http://schemas.microsoft.com/office/powerpoint/2010/main" val="1566318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D906F4B-72A9-45B0-A562-F671FBFB3EA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12/17/2025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lide Number Placeholder 4"/>
          <p:cNvSpPr>
            <a:spLocks noGrp="1"/>
          </p:cNvSpPr>
          <p:nvPr>
            <p:ph type="sldNum" sz="quarter" idx="4"/>
          </p:nvPr>
        </p:nvSpPr>
        <p:spPr>
          <a:xfrm>
            <a:off x="10379596" y="6492875"/>
            <a:ext cx="931963" cy="365125"/>
          </a:xfrm>
          <a:prstGeom prst="rect">
            <a:avLst/>
          </a:prstGeom>
        </p:spPr>
        <p:txBody>
          <a:bodyPr/>
          <a:lstStyle>
            <a:lvl1pPr>
              <a:defRPr sz="14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07AFB0D-D229-46BE-A277-42A9AAD27098}"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730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D906F4B-72A9-45B0-A562-F671FBFB3EA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12/17/2025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Slide Number Placeholder 4"/>
          <p:cNvSpPr>
            <a:spLocks noGrp="1"/>
          </p:cNvSpPr>
          <p:nvPr>
            <p:ph type="sldNum" sz="quarter" idx="4"/>
          </p:nvPr>
        </p:nvSpPr>
        <p:spPr>
          <a:xfrm>
            <a:off x="10501517" y="6478561"/>
            <a:ext cx="931963" cy="365125"/>
          </a:xfrm>
          <a:prstGeom prst="rect">
            <a:avLst/>
          </a:prstGeom>
        </p:spPr>
        <p:txBody>
          <a:bodyPr/>
          <a:lstStyle>
            <a:lvl1pPr>
              <a:defRPr sz="14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07AFB0D-D229-46BE-A277-42A9AAD27098}"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023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9_Title Only">
    <p:spTree>
      <p:nvGrpSpPr>
        <p:cNvPr id="1" name=""/>
        <p:cNvGrpSpPr/>
        <p:nvPr/>
      </p:nvGrpSpPr>
      <p:grpSpPr>
        <a:xfrm>
          <a:off x="0" y="0"/>
          <a:ext cx="0" cy="0"/>
          <a:chOff x="0" y="0"/>
          <a:chExt cx="0" cy="0"/>
        </a:xfrm>
      </p:grpSpPr>
      <p:pic>
        <p:nvPicPr>
          <p:cNvPr id="6"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74400" y="1"/>
            <a:ext cx="98213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bwMode="auto">
          <a:xfrm>
            <a:off x="0" y="6525344"/>
            <a:ext cx="12192000" cy="341238"/>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6" name="Rectangle 6"/>
          <p:cNvSpPr>
            <a:spLocks noGrp="1" noChangeArrowheads="1"/>
          </p:cNvSpPr>
          <p:nvPr>
            <p:ph type="sldNum" sz="quarter" idx="4"/>
          </p:nvPr>
        </p:nvSpPr>
        <p:spPr bwMode="auto">
          <a:xfrm>
            <a:off x="9206503" y="6526015"/>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B3C6839-5AEC-406A-AFF7-ED6FE105E1EB}" type="slidenum">
              <a:rPr kumimoji="0" lang="en-GB"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aphicFrame>
        <p:nvGraphicFramePr>
          <p:cNvPr id="17" name="Object 16"/>
          <p:cNvGraphicFramePr>
            <a:graphicFrameLocks noChangeAspect="1"/>
          </p:cNvGraphicFramePr>
          <p:nvPr userDrawn="1"/>
        </p:nvGraphicFramePr>
        <p:xfrm>
          <a:off x="11747500" y="6505463"/>
          <a:ext cx="444500" cy="381000"/>
        </p:xfrm>
        <a:graphic>
          <a:graphicData uri="http://schemas.openxmlformats.org/presentationml/2006/ole">
            <mc:AlternateContent xmlns:mc="http://schemas.openxmlformats.org/markup-compatibility/2006">
              <mc:Choice xmlns:v="urn:schemas-microsoft-com:vml" Requires="v">
                <p:oleObj name="Picture" r:id="rId3" imgW="1249680" imgH="1249680" progId="Word.Picture.8">
                  <p:embed/>
                </p:oleObj>
              </mc:Choice>
              <mc:Fallback>
                <p:oleObj name="Picture" r:id="rId3" imgW="1249680" imgH="1249680" progId="Word.Picture.8">
                  <p:embed/>
                  <p:pic>
                    <p:nvPicPr>
                      <p:cNvPr id="17"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00" y="6505463"/>
                        <a:ext cx="444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 Box 8"/>
          <p:cNvSpPr txBox="1">
            <a:spLocks noChangeArrowheads="1"/>
          </p:cNvSpPr>
          <p:nvPr userDrawn="1"/>
        </p:nvSpPr>
        <p:spPr bwMode="auto">
          <a:xfrm>
            <a:off x="119336" y="6516052"/>
            <a:ext cx="609600" cy="369332"/>
          </a:xfrm>
          <a:prstGeom prst="rect">
            <a:avLst/>
          </a:prstGeom>
          <a:noFill/>
          <a:ln w="9525">
            <a:noFill/>
            <a:miter lim="800000"/>
            <a:headEnd/>
            <a:tailEnd/>
          </a:ln>
          <a:effectLst/>
        </p:spPr>
        <p:txBody>
          <a:bodyP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9.</a:t>
            </a:r>
            <a:endParaRPr kumimoji="0" lang="en-GB"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1" name="Text Box 16"/>
          <p:cNvSpPr txBox="1">
            <a:spLocks noChangeArrowheads="1"/>
          </p:cNvSpPr>
          <p:nvPr userDrawn="1"/>
        </p:nvSpPr>
        <p:spPr bwMode="auto">
          <a:xfrm>
            <a:off x="8760296" y="6495875"/>
            <a:ext cx="2641600" cy="336550"/>
          </a:xfrm>
          <a:prstGeom prst="rect">
            <a:avLst/>
          </a:prstGeom>
          <a:noFill/>
          <a:ln w="9525">
            <a:noFill/>
            <a:miter lim="800000"/>
            <a:headEnd/>
            <a:tailEnd/>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l-GR"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MRB, </a:t>
            </a:r>
            <a:r>
              <a:rPr kumimoji="0" lang="el-GR" altLang="el-GR"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Συλλογή στοιχείων:</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alt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11</a:t>
            </a:r>
            <a:r>
              <a:rPr kumimoji="0" lang="en-US" alt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l-GR" alt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–20 Ιουνίου 2025</a:t>
            </a:r>
          </a:p>
        </p:txBody>
      </p:sp>
    </p:spTree>
    <p:extLst>
      <p:ext uri="{BB962C8B-B14F-4D97-AF65-F5344CB8AC3E}">
        <p14:creationId xmlns:p14="http://schemas.microsoft.com/office/powerpoint/2010/main" val="21133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l-GR"/>
          </a:p>
        </p:txBody>
      </p:sp>
      <p:sp>
        <p:nvSpPr>
          <p:cNvPr id="3" name="Chart Placeholder 2"/>
          <p:cNvSpPr>
            <a:spLocks noGrp="1"/>
          </p:cNvSpPr>
          <p:nvPr>
            <p:ph type="chart" idx="1"/>
          </p:nvPr>
        </p:nvSpPr>
        <p:spPr>
          <a:xfrm>
            <a:off x="609600" y="1600201"/>
            <a:ext cx="10972800" cy="4525963"/>
          </a:xfrm>
          <a:prstGeom prst="rect">
            <a:avLst/>
          </a:prstGeom>
        </p:spPr>
        <p:txBody>
          <a:bodyPr/>
          <a:lstStyle/>
          <a:p>
            <a:pPr lvl="0"/>
            <a:endParaRPr lang="el-GR" noProof="0"/>
          </a:p>
        </p:txBody>
      </p:sp>
      <p:sp>
        <p:nvSpPr>
          <p:cNvPr id="5" name="Rectangle 15"/>
          <p:cNvSpPr>
            <a:spLocks noGrp="1" noChangeArrowheads="1"/>
          </p:cNvSpPr>
          <p:nvPr>
            <p:ph type="sldNum" sz="quarter" idx="11"/>
          </p:nvPr>
        </p:nvSpPr>
        <p:spPr>
          <a:xfrm>
            <a:off x="9192344" y="6479059"/>
            <a:ext cx="2540000" cy="381000"/>
          </a:xfrm>
          <a:prstGeom prst="rect">
            <a:avLst/>
          </a:prstGeom>
          <a:ln/>
        </p:spPr>
        <p:txBody>
          <a:bodyPr/>
          <a:lstStyle>
            <a:lvl1pPr>
              <a:defRPr>
                <a:solidFill>
                  <a:schemeClr val="bg1"/>
                </a:solidFill>
              </a:defRPr>
            </a:lvl1pPr>
          </a:lstStyle>
          <a:p>
            <a:pPr>
              <a:defRPr/>
            </a:pPr>
            <a:fld id="{4881241F-B400-4F6D-8185-D11836DDC9AE}" type="slidenum">
              <a:rPr lang="en-GB" altLang="el-GR" smtClean="0"/>
              <a:pPr>
                <a:defRPr/>
              </a:pPr>
              <a:t>‹#›</a:t>
            </a:fld>
            <a:endParaRPr lang="en-GB" altLang="el-GR" dirty="0"/>
          </a:p>
        </p:txBody>
      </p:sp>
    </p:spTree>
    <p:extLst>
      <p:ext uri="{BB962C8B-B14F-4D97-AF65-F5344CB8AC3E}">
        <p14:creationId xmlns:p14="http://schemas.microsoft.com/office/powerpoint/2010/main" val="357249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Wednesday, December 17, 2025</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962454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Wednesday, December 17, 2025</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124061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Wednesday, December 17, 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06015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Wednesday, December 17, 2025</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32700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Wednesday, December 17, 2025</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49308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Wednesday, December 17, 2025</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662303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1.w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w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oleObject" Target="../embeddings/oleObject1.bin"/><Relationship Id="rId5" Type="http://schemas.openxmlformats.org/officeDocument/2006/relationships/image" Target="../media/image1.w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w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oleObject" Target="../embeddings/oleObject1.bin"/><Relationship Id="rId5" Type="http://schemas.openxmlformats.org/officeDocument/2006/relationships/slideLayout" Target="../slideLayouts/slideLayout23.xml"/><Relationship Id="rId10" Type="http://schemas.openxmlformats.org/officeDocument/2006/relationships/image" Target="../media/image1.wmf"/><Relationship Id="rId4" Type="http://schemas.openxmlformats.org/officeDocument/2006/relationships/slideLayout" Target="../slideLayouts/slideLayout22.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18"/>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074400" y="1"/>
            <a:ext cx="98213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bwMode="auto">
          <a:xfrm>
            <a:off x="0" y="6525344"/>
            <a:ext cx="12192000" cy="341238"/>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a:ln>
                <a:noFill/>
              </a:ln>
              <a:solidFill>
                <a:schemeClr val="tx1"/>
              </a:solidFill>
              <a:effectLst/>
              <a:latin typeface="Calibri" panose="020F0502020204030204" pitchFamily="34" charset="0"/>
            </a:endParaRPr>
          </a:p>
        </p:txBody>
      </p:sp>
      <p:sp>
        <p:nvSpPr>
          <p:cNvPr id="11" name="Rectangle 6"/>
          <p:cNvSpPr>
            <a:spLocks noGrp="1" noChangeArrowheads="1"/>
          </p:cNvSpPr>
          <p:nvPr>
            <p:ph type="sldNum" sz="quarter" idx="4"/>
          </p:nvPr>
        </p:nvSpPr>
        <p:spPr bwMode="auto">
          <a:xfrm>
            <a:off x="9206503" y="6526015"/>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bg1"/>
                </a:solidFill>
              </a:defRPr>
            </a:lvl1pPr>
          </a:lstStyle>
          <a:p>
            <a:pPr>
              <a:defRPr/>
            </a:pPr>
            <a:fld id="{9B3C6839-5AEC-406A-AFF7-ED6FE105E1EB}" type="slidenum">
              <a:rPr lang="en-GB" altLang="en-US" smtClean="0"/>
              <a:pPr>
                <a:defRPr/>
              </a:pPr>
              <a:t>‹#›</a:t>
            </a:fld>
            <a:endParaRPr lang="en-GB" altLang="en-US" dirty="0"/>
          </a:p>
        </p:txBody>
      </p:sp>
      <p:graphicFrame>
        <p:nvGraphicFramePr>
          <p:cNvPr id="12" name="Object 11"/>
          <p:cNvGraphicFramePr>
            <a:graphicFrameLocks noChangeAspect="1"/>
          </p:cNvGraphicFramePr>
          <p:nvPr userDrawn="1">
            <p:extLst>
              <p:ext uri="{D42A27DB-BD31-4B8C-83A1-F6EECF244321}">
                <p14:modId xmlns:p14="http://schemas.microsoft.com/office/powerpoint/2010/main" val="2875447809"/>
              </p:ext>
            </p:extLst>
          </p:nvPr>
        </p:nvGraphicFramePr>
        <p:xfrm>
          <a:off x="11747500" y="6505463"/>
          <a:ext cx="444500" cy="381000"/>
        </p:xfrm>
        <a:graphic>
          <a:graphicData uri="http://schemas.openxmlformats.org/presentationml/2006/ole">
            <mc:AlternateContent xmlns:mc="http://schemas.openxmlformats.org/markup-compatibility/2006">
              <mc:Choice xmlns:v="urn:schemas-microsoft-com:vml" Requires="v">
                <p:oleObj name="Picture" r:id="rId6" imgW="1249680" imgH="1249680" progId="Word.Picture.8">
                  <p:embed/>
                </p:oleObj>
              </mc:Choice>
              <mc:Fallback>
                <p:oleObj name="Picture" r:id="rId6" imgW="1249680" imgH="1249680" progId="Word.Picture.8">
                  <p:embed/>
                  <p:pic>
                    <p:nvPicPr>
                      <p:cNvPr id="12"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47500" y="6505463"/>
                        <a:ext cx="444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 Box 16"/>
          <p:cNvSpPr txBox="1">
            <a:spLocks noChangeArrowheads="1"/>
          </p:cNvSpPr>
          <p:nvPr userDrawn="1"/>
        </p:nvSpPr>
        <p:spPr bwMode="auto">
          <a:xfrm>
            <a:off x="8760296" y="6495875"/>
            <a:ext cx="2641600" cy="336550"/>
          </a:xfrm>
          <a:prstGeom prst="rect">
            <a:avLst/>
          </a:prstGeom>
          <a:noFill/>
          <a:ln w="9525">
            <a:noFill/>
            <a:miter lim="800000"/>
            <a:headEnd/>
            <a:tailEnd/>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spcBef>
                <a:spcPct val="50000"/>
              </a:spcBef>
              <a:defRPr/>
            </a:pPr>
            <a:r>
              <a:rPr lang="en-US" altLang="el-GR" sz="800" i="0" u="none" dirty="0">
                <a:solidFill>
                  <a:schemeClr val="bg1"/>
                </a:solidFill>
              </a:rPr>
              <a:t>MRB, </a:t>
            </a:r>
            <a:r>
              <a:rPr lang="el-GR" altLang="el-GR" sz="800" i="0" u="none" dirty="0">
                <a:solidFill>
                  <a:schemeClr val="bg1"/>
                </a:solidFill>
              </a:rPr>
              <a:t>Συλλογή στοιχείων:</a:t>
            </a:r>
          </a:p>
          <a:p>
            <a:pPr algn="r" eaLnBrk="1" hangingPunct="1">
              <a:defRPr/>
            </a:pPr>
            <a:r>
              <a:rPr lang="en-US" altLang="en-US" sz="800" b="0" i="0" u="none" baseline="0" dirty="0">
                <a:solidFill>
                  <a:schemeClr val="bg1"/>
                </a:solidFill>
              </a:rPr>
              <a:t>4 </a:t>
            </a:r>
            <a:r>
              <a:rPr lang="el-GR" altLang="en-US" sz="800" b="0" i="0" u="none" baseline="0" dirty="0">
                <a:solidFill>
                  <a:schemeClr val="bg1"/>
                </a:solidFill>
              </a:rPr>
              <a:t>–</a:t>
            </a:r>
            <a:r>
              <a:rPr lang="en-US" altLang="en-US" sz="800" b="0" i="0" u="none" baseline="0" dirty="0">
                <a:solidFill>
                  <a:schemeClr val="bg1"/>
                </a:solidFill>
              </a:rPr>
              <a:t>12 </a:t>
            </a:r>
            <a:r>
              <a:rPr lang="el-GR" altLang="en-US" sz="800" b="0" i="0" u="none" baseline="0" dirty="0">
                <a:solidFill>
                  <a:schemeClr val="bg1"/>
                </a:solidFill>
              </a:rPr>
              <a:t>Δεκεμβρίου 2025</a:t>
            </a:r>
            <a:endParaRPr lang="el-GR" altLang="en-US" sz="800" b="0" i="0" u="none" dirty="0">
              <a:solidFill>
                <a:schemeClr val="bg1"/>
              </a:solidFill>
            </a:endParaRPr>
          </a:p>
        </p:txBody>
      </p:sp>
      <p:sp>
        <p:nvSpPr>
          <p:cNvPr id="14" name="Text Box 8"/>
          <p:cNvSpPr txBox="1">
            <a:spLocks noChangeArrowheads="1"/>
          </p:cNvSpPr>
          <p:nvPr userDrawn="1"/>
        </p:nvSpPr>
        <p:spPr bwMode="auto">
          <a:xfrm>
            <a:off x="119336" y="6516052"/>
            <a:ext cx="609600" cy="369332"/>
          </a:xfrm>
          <a:prstGeom prst="rect">
            <a:avLst/>
          </a:prstGeom>
          <a:noFill/>
          <a:ln w="9525">
            <a:noFill/>
            <a:miter lim="800000"/>
            <a:headEnd/>
            <a:tailEnd/>
          </a:ln>
          <a:effectLst/>
        </p:spPr>
        <p:txBody>
          <a:bodyP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spcBef>
                <a:spcPct val="50000"/>
              </a:spcBef>
              <a:defRPr/>
            </a:pPr>
            <a:r>
              <a:rPr lang="el-GR" altLang="el-GR" sz="1800" b="1" dirty="0">
                <a:solidFill>
                  <a:srgbClr val="FFFF00"/>
                </a:solidFill>
              </a:rPr>
              <a:t>9.</a:t>
            </a:r>
            <a:endParaRPr lang="en-GB" altLang="el-GR" sz="18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4" r:id="rId3"/>
  </p:sldLayoutIdLst>
  <p:hf hdr="0" dt="0"/>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Wednesday, December 17, 2025</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247769990"/>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18"/>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074400" y="1"/>
            <a:ext cx="98213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bwMode="auto">
          <a:xfrm>
            <a:off x="0" y="6525344"/>
            <a:ext cx="12192000" cy="341238"/>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 name="Rectangle 6"/>
          <p:cNvSpPr>
            <a:spLocks noGrp="1" noChangeArrowheads="1"/>
          </p:cNvSpPr>
          <p:nvPr>
            <p:ph type="sldNum" sz="quarter" idx="4"/>
          </p:nvPr>
        </p:nvSpPr>
        <p:spPr bwMode="auto">
          <a:xfrm>
            <a:off x="9206503" y="6526015"/>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B3C6839-5AEC-406A-AFF7-ED6FE105E1EB}" type="slidenum">
              <a:rPr kumimoji="0" lang="en-GB"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aphicFrame>
        <p:nvGraphicFramePr>
          <p:cNvPr id="12" name="Object 11"/>
          <p:cNvGraphicFramePr>
            <a:graphicFrameLocks noChangeAspect="1"/>
          </p:cNvGraphicFramePr>
          <p:nvPr userDrawn="1"/>
        </p:nvGraphicFramePr>
        <p:xfrm>
          <a:off x="11747500" y="6505463"/>
          <a:ext cx="444500" cy="381000"/>
        </p:xfrm>
        <a:graphic>
          <a:graphicData uri="http://schemas.openxmlformats.org/presentationml/2006/ole">
            <mc:AlternateContent xmlns:mc="http://schemas.openxmlformats.org/markup-compatibility/2006">
              <mc:Choice xmlns:v="urn:schemas-microsoft-com:vml" Requires="v">
                <p:oleObj name="Picture" r:id="rId6" imgW="1249680" imgH="1249680" progId="Word.Picture.8">
                  <p:embed/>
                </p:oleObj>
              </mc:Choice>
              <mc:Fallback>
                <p:oleObj name="Picture" r:id="rId6" imgW="1249680" imgH="1249680" progId="Word.Picture.8">
                  <p:embed/>
                  <p:pic>
                    <p:nvPicPr>
                      <p:cNvPr id="12"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47500" y="6505463"/>
                        <a:ext cx="444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 Box 16"/>
          <p:cNvSpPr txBox="1">
            <a:spLocks noChangeArrowheads="1"/>
          </p:cNvSpPr>
          <p:nvPr userDrawn="1"/>
        </p:nvSpPr>
        <p:spPr bwMode="auto">
          <a:xfrm>
            <a:off x="8760296" y="6495875"/>
            <a:ext cx="2641600" cy="336550"/>
          </a:xfrm>
          <a:prstGeom prst="rect">
            <a:avLst/>
          </a:prstGeom>
          <a:noFill/>
          <a:ln w="9525">
            <a:noFill/>
            <a:miter lim="800000"/>
            <a:headEnd/>
            <a:tailEnd/>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l-GR"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MRB, </a:t>
            </a:r>
            <a:r>
              <a:rPr kumimoji="0" lang="el-GR" altLang="el-GR"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Συλλογή στοιχείων:</a:t>
            </a:r>
          </a:p>
          <a:p>
            <a:pPr algn="r" eaLnBrk="1" hangingPunct="1">
              <a:defRPr/>
            </a:pPr>
            <a:r>
              <a:rPr lang="en-US" altLang="en-US" sz="800" b="0" i="0" u="none" baseline="0" dirty="0">
                <a:solidFill>
                  <a:schemeClr val="bg1"/>
                </a:solidFill>
              </a:rPr>
              <a:t>4 </a:t>
            </a:r>
            <a:r>
              <a:rPr lang="el-GR" altLang="en-US" sz="800" b="0" i="0" u="none" baseline="0" dirty="0">
                <a:solidFill>
                  <a:schemeClr val="bg1"/>
                </a:solidFill>
              </a:rPr>
              <a:t>–</a:t>
            </a:r>
            <a:r>
              <a:rPr lang="en-US" altLang="en-US" sz="800" b="0" i="0" u="none" baseline="0" dirty="0">
                <a:solidFill>
                  <a:schemeClr val="bg1"/>
                </a:solidFill>
              </a:rPr>
              <a:t>12 </a:t>
            </a:r>
            <a:r>
              <a:rPr lang="el-GR" altLang="en-US" sz="800" b="0" i="0" u="none" baseline="0" dirty="0">
                <a:solidFill>
                  <a:schemeClr val="bg1"/>
                </a:solidFill>
              </a:rPr>
              <a:t>Δεκεμβρίου 2025</a:t>
            </a:r>
            <a:endParaRPr lang="el-GR" altLang="en-US" sz="800" b="0" i="0" u="none" dirty="0">
              <a:solidFill>
                <a:schemeClr val="bg1"/>
              </a:solidFill>
            </a:endParaRPr>
          </a:p>
        </p:txBody>
      </p:sp>
      <p:sp>
        <p:nvSpPr>
          <p:cNvPr id="14" name="Text Box 8"/>
          <p:cNvSpPr txBox="1">
            <a:spLocks noChangeArrowheads="1"/>
          </p:cNvSpPr>
          <p:nvPr userDrawn="1"/>
        </p:nvSpPr>
        <p:spPr bwMode="auto">
          <a:xfrm>
            <a:off x="119336" y="6516052"/>
            <a:ext cx="609600" cy="369332"/>
          </a:xfrm>
          <a:prstGeom prst="rect">
            <a:avLst/>
          </a:prstGeom>
          <a:noFill/>
          <a:ln w="9525">
            <a:noFill/>
            <a:miter lim="800000"/>
            <a:headEnd/>
            <a:tailEnd/>
          </a:ln>
          <a:effectLst/>
        </p:spPr>
        <p:txBody>
          <a:bodyP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9.</a:t>
            </a:r>
            <a:endParaRPr kumimoji="0" lang="en-GB"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5229334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p:hf hdr="0" dt="0"/>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pPr marL="0" marR="0" lvl="0" indent="0" algn="l" defTabSz="914400" rtl="0" eaLnBrk="0" fontAlgn="base" latinLnBrk="0" hangingPunct="0">
              <a:lnSpc>
                <a:spcPct val="120000"/>
              </a:lnSpc>
              <a:spcBef>
                <a:spcPct val="0"/>
              </a:spcBef>
              <a:spcAft>
                <a:spcPct val="0"/>
              </a:spcAft>
              <a:buClrTx/>
              <a:buSzTx/>
              <a:buFontTx/>
              <a:buNone/>
              <a:tabLst/>
              <a:defRPr/>
            </a:pPr>
            <a:fld id="{8DEA2CF1-0EB2-4673-802D-3371233E4A77}" type="datetime2">
              <a:rPr kumimoji="0" lang="en-US" sz="1200" b="0" i="0" u="none" strike="noStrike" kern="1200" cap="none" spc="20" normalizeH="0" baseline="0" noProof="0" smtClean="0">
                <a:ln>
                  <a:noFill/>
                </a:ln>
                <a:solidFill>
                  <a:prstClr val="white"/>
                </a:solidFill>
                <a:effectLst/>
                <a:uLnTx/>
                <a:uFillTx/>
                <a:latin typeface="Avenir Next LT Pro"/>
                <a:ea typeface="+mn-ea"/>
                <a:cs typeface="+mn-cs"/>
              </a:rPr>
              <a:pPr marL="0" marR="0" lvl="0" indent="0" algn="l" defTabSz="914400" rtl="0" eaLnBrk="0" fontAlgn="base" latinLnBrk="0" hangingPunct="0">
                <a:lnSpc>
                  <a:spcPct val="120000"/>
                </a:lnSpc>
                <a:spcBef>
                  <a:spcPct val="0"/>
                </a:spcBef>
                <a:spcAft>
                  <a:spcPct val="0"/>
                </a:spcAft>
                <a:buClrTx/>
                <a:buSzTx/>
                <a:buFontTx/>
                <a:buNone/>
                <a:tabLst/>
                <a:defRPr/>
              </a:pPr>
              <a:t>Wednesday, December 17, 2025</a:t>
            </a:fld>
            <a:endParaRPr kumimoji="0" lang="en-US" sz="1200" b="0" i="0" u="none" strike="noStrike" kern="1200" cap="none" spc="20" normalizeH="0" baseline="0" noProof="0" dirty="0">
              <a:ln>
                <a:noFill/>
              </a:ln>
              <a:solidFill>
                <a:prstClr val="white"/>
              </a:solidFill>
              <a:effectLst/>
              <a:uLnTx/>
              <a:uFillTx/>
              <a:latin typeface="Avenir Next LT Pro"/>
              <a:ea typeface="+mn-ea"/>
              <a:cs typeface="+mn-cs"/>
            </a:endParaRPr>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sz="1200" b="0" i="0" u="none" strike="noStrike" kern="1200" cap="none" spc="20" normalizeH="0" baseline="0" noProof="0">
                <a:ln>
                  <a:noFill/>
                </a:ln>
                <a:solidFill>
                  <a:prstClr val="white"/>
                </a:solidFill>
                <a:effectLst/>
                <a:uLnTx/>
                <a:uFillTx/>
                <a:latin typeface="Avenir Next LT Pro"/>
                <a:ea typeface="+mn-ea"/>
                <a:cs typeface="+mn-cs"/>
              </a:rPr>
              <a:t>Sample Footer Text</a:t>
            </a:r>
            <a:endParaRPr kumimoji="0" lang="en-US" sz="1200" b="0" i="0" u="none" strike="noStrike" kern="1200" cap="none" spc="20" normalizeH="0" baseline="0" noProof="0" dirty="0">
              <a:ln>
                <a:noFill/>
              </a:ln>
              <a:solidFill>
                <a:prstClr val="white"/>
              </a:solidFill>
              <a:effectLst/>
              <a:uLnTx/>
              <a:uFillTx/>
              <a:latin typeface="Avenir Next LT Pro"/>
              <a:ea typeface="+mn-ea"/>
              <a:cs typeface="+mn-cs"/>
            </a:endParaRPr>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pPr marL="0" marR="0" lvl="0" indent="0" algn="r" defTabSz="914400" rtl="0" eaLnBrk="0" fontAlgn="base" latinLnBrk="0" hangingPunct="0">
              <a:lnSpc>
                <a:spcPct val="120000"/>
              </a:lnSpc>
              <a:spcBef>
                <a:spcPct val="0"/>
              </a:spcBef>
              <a:spcAft>
                <a:spcPct val="0"/>
              </a:spcAft>
              <a:buClrTx/>
              <a:buSzTx/>
              <a:buFontTx/>
              <a:buNone/>
              <a:tabLst/>
              <a:defRPr/>
            </a:pPr>
            <a:fld id="{1621B6DD-29C1-4FEA-923F-71EA1347694C}" type="slidenum">
              <a:rPr kumimoji="0" lang="en-US" sz="1200" b="0" i="0" u="none" strike="noStrike" kern="1200" cap="none" spc="20" normalizeH="0" baseline="0" noProof="0" smtClean="0">
                <a:ln>
                  <a:noFill/>
                </a:ln>
                <a:solidFill>
                  <a:prstClr val="white"/>
                </a:solidFill>
                <a:effectLst/>
                <a:uLnTx/>
                <a:uFillTx/>
                <a:latin typeface="Avenir Next LT Pro"/>
                <a:ea typeface="+mn-ea"/>
                <a:cs typeface="+mn-cs"/>
              </a:rPr>
              <a:pPr marL="0" marR="0" lvl="0" indent="0" algn="r" defTabSz="914400" rtl="0" eaLnBrk="0" fontAlgn="base" latinLnBrk="0" hangingPunct="0">
                <a:lnSpc>
                  <a:spcPct val="120000"/>
                </a:lnSpc>
                <a:spcBef>
                  <a:spcPct val="0"/>
                </a:spcBef>
                <a:spcAft>
                  <a:spcPct val="0"/>
                </a:spcAft>
                <a:buClrTx/>
                <a:buSzTx/>
                <a:buFontTx/>
                <a:buNone/>
                <a:tabLst/>
                <a:defRPr/>
              </a:pPr>
              <a:t>‹#›</a:t>
            </a:fld>
            <a:endParaRPr kumimoji="0" lang="en-US" sz="1200" b="0" i="0" u="none" strike="noStrike" kern="1200" cap="none" spc="20" normalizeH="0" baseline="0" noProof="0" dirty="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4190767458"/>
      </p:ext>
    </p:extLst>
  </p:cSld>
  <p:clrMap bg1="dk1" tx1="lt1" bg2="dk2" tx2="lt2" accent1="accent1" accent2="accent2" accent3="accent3" accent4="accent4" accent5="accent5" accent6="accent6" hlink="hlink" folHlink="folHlink"/>
  <p:sldLayoutIdLst>
    <p:sldLayoutId id="2147483717" r:id="rId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l-GR"/>
              <a:t>Click to edit Master text styles</a:t>
            </a:r>
          </a:p>
          <a:p>
            <a:pPr lvl="1"/>
            <a:r>
              <a:rPr lang="en-GB" altLang="el-GR"/>
              <a:t>Second level</a:t>
            </a:r>
          </a:p>
          <a:p>
            <a:pPr lvl="2"/>
            <a:r>
              <a:rPr lang="en-GB" altLang="el-GR"/>
              <a:t>Third level</a:t>
            </a:r>
          </a:p>
          <a:p>
            <a:pPr lvl="3"/>
            <a:r>
              <a:rPr lang="en-GB" altLang="el-GR"/>
              <a:t>Fourth level</a:t>
            </a:r>
          </a:p>
          <a:p>
            <a:pPr lvl="4"/>
            <a:r>
              <a:rPr lang="en-GB" altLang="el-GR"/>
              <a:t>Fifth level</a:t>
            </a:r>
          </a:p>
        </p:txBody>
      </p:sp>
      <p:sp>
        <p:nvSpPr>
          <p:cNvPr id="2" name="Rectangle 5"/>
          <p:cNvSpPr>
            <a:spLocks noGrp="1" noChangeArrowheads="1"/>
          </p:cNvSpPr>
          <p:nvPr>
            <p:ph type="ftr" sz="quarter" idx="3"/>
          </p:nvPr>
        </p:nvSpPr>
        <p:spPr bwMode="auto">
          <a:xfrm>
            <a:off x="-69851" y="6553200"/>
            <a:ext cx="559011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a:solidFill>
                  <a:schemeClr val="bg2"/>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900" b="0"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Δείκτες στάσης πολίτη (Εισόδημα, Εργασία) </a:t>
            </a:r>
            <a:endParaRPr kumimoji="0" lang="en-GB" altLang="en-US" sz="900" b="0" i="0" u="none" strike="noStrike" kern="1200" cap="none" spc="0" normalizeH="0" baseline="0" noProof="0" dirty="0">
              <a:ln>
                <a:noFill/>
              </a:ln>
              <a:solidFill>
                <a:srgbClr val="808080"/>
              </a:solidFill>
              <a:effectLst/>
              <a:uLnTx/>
              <a:uFillTx/>
              <a:latin typeface="Calibri" panose="020F0502020204030204" pitchFamily="34" charset="0"/>
              <a:ea typeface="+mn-ea"/>
              <a:cs typeface="+mn-cs"/>
            </a:endParaRPr>
          </a:p>
        </p:txBody>
      </p:sp>
      <p:pic>
        <p:nvPicPr>
          <p:cNvPr id="1033" name="Picture 13"/>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1074400" y="1"/>
            <a:ext cx="98213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bwMode="auto">
          <a:xfrm>
            <a:off x="0" y="6525344"/>
            <a:ext cx="12192000" cy="341238"/>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aphicFrame>
        <p:nvGraphicFramePr>
          <p:cNvPr id="13" name="Object 11"/>
          <p:cNvGraphicFramePr>
            <a:graphicFrameLocks noChangeAspect="1"/>
          </p:cNvGraphicFramePr>
          <p:nvPr userDrawn="1"/>
        </p:nvGraphicFramePr>
        <p:xfrm>
          <a:off x="11747500" y="6505463"/>
          <a:ext cx="444500" cy="381000"/>
        </p:xfrm>
        <a:graphic>
          <a:graphicData uri="http://schemas.openxmlformats.org/presentationml/2006/ole">
            <mc:AlternateContent xmlns:mc="http://schemas.openxmlformats.org/markup-compatibility/2006">
              <mc:Choice xmlns:v="urn:schemas-microsoft-com:vml" Requires="v">
                <p:oleObj name="Picture" r:id="rId11" imgW="1249680" imgH="1249680" progId="Word.Picture.8">
                  <p:embed/>
                </p:oleObj>
              </mc:Choice>
              <mc:Fallback>
                <p:oleObj name="Picture" r:id="rId11" imgW="1249680" imgH="1249680" progId="Word.Picture.8">
                  <p:embed/>
                  <p:pic>
                    <p:nvPicPr>
                      <p:cNvPr id="1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47500" y="6505463"/>
                        <a:ext cx="444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 Box 16"/>
          <p:cNvSpPr txBox="1">
            <a:spLocks noChangeArrowheads="1"/>
          </p:cNvSpPr>
          <p:nvPr userDrawn="1"/>
        </p:nvSpPr>
        <p:spPr bwMode="auto">
          <a:xfrm>
            <a:off x="8760296" y="6495875"/>
            <a:ext cx="2641600" cy="336550"/>
          </a:xfrm>
          <a:prstGeom prst="rect">
            <a:avLst/>
          </a:prstGeom>
          <a:noFill/>
          <a:ln w="9525">
            <a:noFill/>
            <a:miter lim="800000"/>
            <a:headEnd/>
            <a:tailEnd/>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l-GR"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MRB, </a:t>
            </a:r>
            <a:r>
              <a:rPr kumimoji="0" lang="el-GR" altLang="el-GR"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Συλλογή στοιχείων:</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alt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11</a:t>
            </a:r>
            <a:r>
              <a:rPr kumimoji="0" lang="en-US" alt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l-GR" alt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–20 Ιουνίου 2025</a:t>
            </a:r>
          </a:p>
        </p:txBody>
      </p:sp>
      <p:sp>
        <p:nvSpPr>
          <p:cNvPr id="16" name="Text Box 8"/>
          <p:cNvSpPr txBox="1">
            <a:spLocks noChangeArrowheads="1"/>
          </p:cNvSpPr>
          <p:nvPr userDrawn="1"/>
        </p:nvSpPr>
        <p:spPr bwMode="auto">
          <a:xfrm>
            <a:off x="119336" y="6516052"/>
            <a:ext cx="609600" cy="369332"/>
          </a:xfrm>
          <a:prstGeom prst="rect">
            <a:avLst/>
          </a:prstGeom>
          <a:noFill/>
          <a:ln w="9525">
            <a:noFill/>
            <a:miter lim="800000"/>
            <a:headEnd/>
            <a:tailEnd/>
          </a:ln>
          <a:effectLst/>
        </p:spPr>
        <p:txBody>
          <a:bodyP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6Α.</a:t>
            </a:r>
            <a:endParaRPr kumimoji="0" lang="en-GB" altLang="el-GR"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7" name="Slide Number Placeholder 4"/>
          <p:cNvSpPr>
            <a:spLocks noGrp="1"/>
          </p:cNvSpPr>
          <p:nvPr>
            <p:ph type="sldNum" sz="quarter" idx="4"/>
          </p:nvPr>
        </p:nvSpPr>
        <p:spPr>
          <a:xfrm>
            <a:off x="11339870" y="6525344"/>
            <a:ext cx="430314" cy="365125"/>
          </a:xfrm>
          <a:prstGeom prst="rect">
            <a:avLst/>
          </a:prstGeom>
          <a:noFill/>
        </p:spPr>
        <p:txBody>
          <a:bodyPr/>
          <a:lstStyle>
            <a:lvl1pPr>
              <a:defRPr sz="11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B07AFB0D-D229-46BE-A277-42A9AAD27098}" type="slidenum">
              <a:rPr kumimoji="0" lang="en-US" sz="11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9064746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Lst>
  <p:hf hdr="0" dt="0"/>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chart" Target="../charts/chart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2" name="Text Box 4">
            <a:extLst>
              <a:ext uri="{FF2B5EF4-FFF2-40B4-BE49-F238E27FC236}">
                <a16:creationId xmlns:a16="http://schemas.microsoft.com/office/drawing/2014/main" id="{73242E43-FCDD-AF85-7D52-C7EDD7DEB450}"/>
              </a:ext>
            </a:extLst>
          </p:cNvPr>
          <p:cNvSpPr txBox="1">
            <a:spLocks noChangeArrowheads="1"/>
          </p:cNvSpPr>
          <p:nvPr/>
        </p:nvSpPr>
        <p:spPr bwMode="auto">
          <a:xfrm>
            <a:off x="66090" y="2559777"/>
            <a:ext cx="6300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9.</a:t>
            </a:r>
            <a:endParaRPr kumimoji="0" lang="en-GB"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3" name="Line 5">
            <a:extLst>
              <a:ext uri="{FF2B5EF4-FFF2-40B4-BE49-F238E27FC236}">
                <a16:creationId xmlns:a16="http://schemas.microsoft.com/office/drawing/2014/main" id="{B525BAC0-937A-53DD-0ADE-EEEE0077C6ED}"/>
              </a:ext>
            </a:extLst>
          </p:cNvPr>
          <p:cNvSpPr>
            <a:spLocks noChangeShapeType="1"/>
          </p:cNvSpPr>
          <p:nvPr/>
        </p:nvSpPr>
        <p:spPr bwMode="auto">
          <a:xfrm>
            <a:off x="30099" y="3140968"/>
            <a:ext cx="833012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4" name="Text Box 6">
            <a:extLst>
              <a:ext uri="{FF2B5EF4-FFF2-40B4-BE49-F238E27FC236}">
                <a16:creationId xmlns:a16="http://schemas.microsoft.com/office/drawing/2014/main" id="{46E4E4F0-1EEA-FFB3-DCA1-F20E8F67ACAE}"/>
              </a:ext>
            </a:extLst>
          </p:cNvPr>
          <p:cNvSpPr txBox="1">
            <a:spLocks noChangeArrowheads="1"/>
          </p:cNvSpPr>
          <p:nvPr/>
        </p:nvSpPr>
        <p:spPr bwMode="auto">
          <a:xfrm>
            <a:off x="588679" y="2697951"/>
            <a:ext cx="788750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ΕΜΠΙΣΤΟΣΥΝΗ ΣΕ ΘΕΣΜΟΥΣ </a:t>
            </a:r>
            <a:r>
              <a:rPr kumimoji="0" lang="en-US"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r>
              <a:rPr kumimoji="0" lang="el-GR"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ΟΡΓΑΝΙΣΜΟΥΣ/ ΧΩΡΕΣ.</a:t>
            </a:r>
            <a:endParaRPr kumimoji="0" lang="en-GB"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altLang="el-GR"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l-GR" sz="14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5" name="Text Box 11">
            <a:extLst>
              <a:ext uri="{FF2B5EF4-FFF2-40B4-BE49-F238E27FC236}">
                <a16:creationId xmlns:a16="http://schemas.microsoft.com/office/drawing/2014/main" id="{5E8B5F05-AEB4-607A-FAE8-E6C36D655018}"/>
              </a:ext>
            </a:extLst>
          </p:cNvPr>
          <p:cNvSpPr txBox="1">
            <a:spLocks noChangeArrowheads="1"/>
          </p:cNvSpPr>
          <p:nvPr/>
        </p:nvSpPr>
        <p:spPr bwMode="auto">
          <a:xfrm>
            <a:off x="118611" y="3267663"/>
            <a:ext cx="3440262" cy="707886"/>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1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Οι ερωτήσεις του βαθμού εμπιστοσύνης στους θεσμούς/ οργανισμούς</a:t>
            </a:r>
            <a:r>
              <a:rPr kumimoji="0" lang="en-US" altLang="el-GR" sz="1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l-GR" altLang="el-GR" sz="1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χώρες έχουν ερωτηθεί  εκ περιτροπής στο μισό δείγμα των ερωτηθέντων  που συμμετείχαν στην έρευνα.</a:t>
            </a:r>
          </a:p>
        </p:txBody>
      </p:sp>
      <p:pic>
        <p:nvPicPr>
          <p:cNvPr id="8" name="Picture 2" descr="Η άδικη δικαιοσύνη μας – 24h.com.cy">
            <a:extLst>
              <a:ext uri="{FF2B5EF4-FFF2-40B4-BE49-F238E27FC236}">
                <a16:creationId xmlns:a16="http://schemas.microsoft.com/office/drawing/2014/main" id="{A94D894B-5D45-DD28-6DCB-3FC051F48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00" r="25604" b="1"/>
          <a:stretch/>
        </p:blipFill>
        <p:spPr bwMode="auto">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0A05B0A-0DC1-EB35-7303-C251A91AEEAF}"/>
              </a:ext>
            </a:extLst>
          </p:cNvPr>
          <p:cNvSpPr txBox="1">
            <a:spLocks noChangeArrowheads="1"/>
          </p:cNvSpPr>
          <p:nvPr/>
        </p:nvSpPr>
        <p:spPr bwMode="auto">
          <a:xfrm>
            <a:off x="381095" y="263955"/>
            <a:ext cx="6070714" cy="1477328"/>
          </a:xfrm>
          <a:prstGeom prst="rect">
            <a:avLst/>
          </a:prstGeom>
          <a:solidFill>
            <a:srgbClr val="FF9900"/>
          </a:solidFill>
          <a:ln>
            <a:noFill/>
          </a:ln>
        </p:spPr>
        <p:txBody>
          <a:bodyPr wrap="square">
            <a:spAutoFit/>
          </a:bodyPr>
          <a:lstStyle>
            <a:defPPr>
              <a:defRPr lang="en-GB"/>
            </a:defPPr>
            <a:lvl1pPr algn="l" rtl="0" eaLnBrk="0" fontAlgn="base" hangingPunct="0">
              <a:spcBef>
                <a:spcPct val="0"/>
              </a:spcBef>
              <a:spcAft>
                <a:spcPct val="0"/>
              </a:spcAft>
              <a:defRPr sz="2400" i="1"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sz="2400" i="1"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sz="2400" i="1"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sz="2400" i="1"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sz="2400" i="1" kern="1200">
                <a:solidFill>
                  <a:schemeClr val="tx1"/>
                </a:solidFill>
                <a:latin typeface="Calibri" panose="020F0502020204030204" pitchFamily="34" charset="0"/>
                <a:ea typeface="+mn-ea"/>
                <a:cs typeface="+mn-cs"/>
              </a:defRPr>
            </a:lvl5pPr>
            <a:lvl6pPr marL="2286000" algn="l" defTabSz="914400" rtl="0" eaLnBrk="1" latinLnBrk="0" hangingPunct="1">
              <a:defRPr sz="2400" i="1" kern="1200">
                <a:solidFill>
                  <a:schemeClr val="tx1"/>
                </a:solidFill>
                <a:latin typeface="Calibri" panose="020F0502020204030204" pitchFamily="34" charset="0"/>
                <a:ea typeface="+mn-ea"/>
                <a:cs typeface="+mn-cs"/>
              </a:defRPr>
            </a:lvl6pPr>
            <a:lvl7pPr marL="2743200" algn="l" defTabSz="914400" rtl="0" eaLnBrk="1" latinLnBrk="0" hangingPunct="1">
              <a:defRPr sz="2400" i="1" kern="1200">
                <a:solidFill>
                  <a:schemeClr val="tx1"/>
                </a:solidFill>
                <a:latin typeface="Calibri" panose="020F0502020204030204" pitchFamily="34" charset="0"/>
                <a:ea typeface="+mn-ea"/>
                <a:cs typeface="+mn-cs"/>
              </a:defRPr>
            </a:lvl7pPr>
            <a:lvl8pPr marL="3200400" algn="l" defTabSz="914400" rtl="0" eaLnBrk="1" latinLnBrk="0" hangingPunct="1">
              <a:defRPr sz="2400" i="1" kern="1200">
                <a:solidFill>
                  <a:schemeClr val="tx1"/>
                </a:solidFill>
                <a:latin typeface="Calibri" panose="020F0502020204030204" pitchFamily="34" charset="0"/>
                <a:ea typeface="+mn-ea"/>
                <a:cs typeface="+mn-cs"/>
              </a:defRPr>
            </a:lvl8pPr>
            <a:lvl9pPr marL="3657600" algn="l" defTabSz="914400" rtl="0" eaLnBrk="1" latinLnBrk="0" hangingPunct="1">
              <a:defRPr sz="2400" i="1" kern="1200">
                <a:solidFill>
                  <a:schemeClr val="tx1"/>
                </a:solidFill>
                <a:latin typeface="Calibri" panose="020F0502020204030204" pitchFamily="34" charset="0"/>
                <a:ea typeface="+mn-ea"/>
                <a:cs typeface="+mn-cs"/>
              </a:defRPr>
            </a:lvl9pPr>
          </a:lstStyle>
          <a:p>
            <a:pPr algn="ctr"/>
            <a:r>
              <a:rPr lang="el-GR" altLang="en-US" sz="1800" i="0" dirty="0"/>
              <a:t>Τα αποτελέσματα παρουσιάζονται σε επίπεδο συνολικού δείγματος. Τα διαχρονικά στοιχεία, οι αναλύσεις σε σημαντικά υποκοινά (πχ δημογραφικά στοιχεία, ψηφοφόροι κομμάτων </a:t>
            </a:r>
            <a:r>
              <a:rPr lang="el-GR" altLang="en-US" sz="1800" i="0" dirty="0" err="1"/>
              <a:t>κλπ</a:t>
            </a:r>
            <a:r>
              <a:rPr lang="el-GR" altLang="en-US" sz="1800" i="0" dirty="0"/>
              <a:t>)</a:t>
            </a:r>
            <a:r>
              <a:rPr lang="en-US" altLang="en-US" sz="1800" i="0" dirty="0"/>
              <a:t> </a:t>
            </a:r>
            <a:r>
              <a:rPr lang="el-GR" altLang="en-US" sz="1800" i="0" dirty="0"/>
              <a:t>και συγκεκριμένες ερωτήσεις συμπεριλαμβάνονται στην πλήρη έκθεση της έρευνας/μελέτης	</a:t>
            </a:r>
          </a:p>
        </p:txBody>
      </p:sp>
    </p:spTree>
    <p:extLst>
      <p:ext uri="{BB962C8B-B14F-4D97-AF65-F5344CB8AC3E}">
        <p14:creationId xmlns:p14="http://schemas.microsoft.com/office/powerpoint/2010/main" val="1190207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3"/>
          <p:cNvSpPr txBox="1">
            <a:spLocks noGrp="1"/>
          </p:cNvSpPr>
          <p:nvPr/>
        </p:nvSpPr>
        <p:spPr bwMode="auto">
          <a:xfrm>
            <a:off x="9696400" y="655755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defRPr/>
            </a:pPr>
            <a:fld id="{F447FED4-7101-49D0-AEB3-18161ED68477}" type="slidenum">
              <a:rPr kumimoji="0" lang="en-GB" altLang="el-G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342900" marR="0" lvl="0" indent="-342900" algn="r" defTabSz="914400" rtl="0" eaLnBrk="1" fontAlgn="base" latinLnBrk="0" hangingPunct="1">
                <a:lnSpc>
                  <a:spcPct val="100000"/>
                </a:lnSpc>
                <a:spcBef>
                  <a:spcPct val="0"/>
                </a:spcBef>
                <a:spcAft>
                  <a:spcPct val="0"/>
                </a:spcAft>
                <a:buClrTx/>
                <a:buSzTx/>
                <a:buFontTx/>
                <a:buNone/>
                <a:tabLst/>
                <a:defRPr/>
              </a:pPr>
              <a:t>10</a:t>
            </a:fld>
            <a:endParaRPr kumimoji="0" lang="en-GB" altLang="el-GR"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413" name="Text Box 3"/>
          <p:cNvSpPr txBox="1">
            <a:spLocks noChangeArrowheads="1"/>
          </p:cNvSpPr>
          <p:nvPr/>
        </p:nvSpPr>
        <p:spPr bwMode="auto">
          <a:xfrm>
            <a:off x="0" y="4860"/>
            <a:ext cx="10704512" cy="738664"/>
          </a:xfrm>
          <a:prstGeom prst="rect">
            <a:avLst/>
          </a:prstGeom>
          <a:solidFill>
            <a:schemeClr val="bg1"/>
          </a:solidFill>
          <a:ln>
            <a:noFill/>
          </a:ln>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I</a:t>
            </a:r>
            <a:r>
              <a:rPr kumimoji="0" lang="el-GR" altLang="el-GR" sz="1800" b="1" i="0" u="none" strike="noStrike" kern="1200" cap="none" spc="0" normalizeH="0" baseline="0" noProof="0" dirty="0">
                <a:ln>
                  <a:noFill/>
                </a:ln>
                <a:solidFill>
                  <a:srgbClr val="990000"/>
                </a:solidFill>
                <a:effectLst/>
                <a:uLnTx/>
                <a:uFillTx/>
                <a:latin typeface="Calibri" panose="020F0502020204030204" pitchFamily="34" charset="0"/>
                <a:ea typeface="+mn-ea"/>
                <a:cs typeface="+mn-cs"/>
              </a:rPr>
              <a:t>.</a:t>
            </a:r>
            <a:r>
              <a:rPr kumimoji="0" lang="el-GR" altLang="el-G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Βαθμός συμφωνίας με την άποψη «</a:t>
            </a:r>
            <a:r>
              <a:rPr kumimoji="0" lang="el-GR" altLang="el-GR"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Θεωρώ τον εαυτό μου Ευρωπαίο πολίτη</a:t>
            </a:r>
            <a:r>
              <a:rPr kumimoji="0" lang="el-GR" altLang="el-G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alt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Θα ήθελα να μου πείτε πόσο συμφωνείτε ή διαφωνείτε με την άποψη  «</a:t>
            </a:r>
            <a:r>
              <a:rPr kumimoji="0" lang="el-G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Θεωρώ τον εαυτό μου Ευρωπαίο πολίτη»</a:t>
            </a:r>
            <a:r>
              <a:rPr kumimoji="0" lang="el-GR" alt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 </a:t>
            </a:r>
            <a:endParaRPr kumimoji="0" lang="en-US" altLang="el-GR"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altLang="el-GR" sz="12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Σύνολο ερωτηθέντων (Ν=2000)</a:t>
            </a:r>
          </a:p>
        </p:txBody>
      </p:sp>
      <p:sp>
        <p:nvSpPr>
          <p:cNvPr id="17414" name="Text Box 4"/>
          <p:cNvSpPr txBox="1">
            <a:spLocks noChangeArrowheads="1"/>
          </p:cNvSpPr>
          <p:nvPr/>
        </p:nvSpPr>
        <p:spPr bwMode="auto">
          <a:xfrm>
            <a:off x="5808664" y="6092825"/>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GB" altLang="el-GR"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 name="Rectangle 1"/>
          <p:cNvSpPr/>
          <p:nvPr/>
        </p:nvSpPr>
        <p:spPr>
          <a:xfrm>
            <a:off x="3215680" y="3907040"/>
            <a:ext cx="6030416" cy="30777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altLang="el-GR" sz="14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Ψηφοφόροι Ευρωεκλογών Ιουνίου 2024</a:t>
            </a:r>
            <a:endParaRPr kumimoji="0" lang="el-G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cxnSp>
        <p:nvCxnSpPr>
          <p:cNvPr id="9" name="Straight Connector 8"/>
          <p:cNvCxnSpPr/>
          <p:nvPr/>
        </p:nvCxnSpPr>
        <p:spPr bwMode="auto">
          <a:xfrm>
            <a:off x="0" y="3789040"/>
            <a:ext cx="121920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7" name="Chart 16"/>
          <p:cNvGraphicFramePr/>
          <p:nvPr/>
        </p:nvGraphicFramePr>
        <p:xfrm>
          <a:off x="983432" y="363535"/>
          <a:ext cx="7173827" cy="3425505"/>
        </p:xfrm>
        <a:graphic>
          <a:graphicData uri="http://schemas.openxmlformats.org/drawingml/2006/chart">
            <c:chart xmlns:c="http://schemas.openxmlformats.org/drawingml/2006/chart" xmlns:r="http://schemas.openxmlformats.org/officeDocument/2006/relationships" r:id="rId3"/>
          </a:graphicData>
        </a:graphic>
      </p:graphicFrame>
      <p:sp>
        <p:nvSpPr>
          <p:cNvPr id="18" name="AutoShape 4"/>
          <p:cNvSpPr>
            <a:spLocks/>
          </p:cNvSpPr>
          <p:nvPr/>
        </p:nvSpPr>
        <p:spPr bwMode="auto">
          <a:xfrm>
            <a:off x="5735960" y="773546"/>
            <a:ext cx="81698" cy="834150"/>
          </a:xfrm>
          <a:prstGeom prst="rightBrace">
            <a:avLst>
              <a:gd name="adj1" fmla="val 3715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0" name="AutoShape 6"/>
          <p:cNvSpPr>
            <a:spLocks/>
          </p:cNvSpPr>
          <p:nvPr/>
        </p:nvSpPr>
        <p:spPr bwMode="auto">
          <a:xfrm>
            <a:off x="4864495" y="2019030"/>
            <a:ext cx="86296" cy="973174"/>
          </a:xfrm>
          <a:prstGeom prst="rightBrace">
            <a:avLst>
              <a:gd name="adj1" fmla="val 433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4" name="Rectangle 11"/>
          <p:cNvSpPr>
            <a:spLocks noChangeArrowheads="1"/>
          </p:cNvSpPr>
          <p:nvPr/>
        </p:nvSpPr>
        <p:spPr bwMode="auto">
          <a:xfrm>
            <a:off x="5927676" y="984797"/>
            <a:ext cx="1092455" cy="414373"/>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69,6%</a:t>
            </a:r>
          </a:p>
        </p:txBody>
      </p:sp>
      <p:sp>
        <p:nvSpPr>
          <p:cNvPr id="35" name="Rectangle 12"/>
          <p:cNvSpPr>
            <a:spLocks noChangeArrowheads="1"/>
          </p:cNvSpPr>
          <p:nvPr/>
        </p:nvSpPr>
        <p:spPr bwMode="auto">
          <a:xfrm>
            <a:off x="5087888" y="2314953"/>
            <a:ext cx="1080120" cy="37658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26,9%</a:t>
            </a:r>
          </a:p>
        </p:txBody>
      </p:sp>
      <p:sp>
        <p:nvSpPr>
          <p:cNvPr id="15" name="TextBox 14"/>
          <p:cNvSpPr txBox="1"/>
          <p:nvPr/>
        </p:nvSpPr>
        <p:spPr>
          <a:xfrm>
            <a:off x="9787434" y="6295948"/>
            <a:ext cx="1834156"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*Ενδεικτική Βάση Ανάλυσης </a:t>
            </a:r>
          </a:p>
        </p:txBody>
      </p:sp>
      <p:graphicFrame>
        <p:nvGraphicFramePr>
          <p:cNvPr id="19" name="Table 18"/>
          <p:cNvGraphicFramePr>
            <a:graphicFrameLocks noGrp="1"/>
          </p:cNvGraphicFramePr>
          <p:nvPr/>
        </p:nvGraphicFramePr>
        <p:xfrm>
          <a:off x="136076" y="4198018"/>
          <a:ext cx="11792572" cy="1987416"/>
        </p:xfrm>
        <a:graphic>
          <a:graphicData uri="http://schemas.openxmlformats.org/drawingml/2006/table">
            <a:tbl>
              <a:tblPr/>
              <a:tblGrid>
                <a:gridCol w="2939311">
                  <a:extLst>
                    <a:ext uri="{9D8B030D-6E8A-4147-A177-3AD203B41FA5}">
                      <a16:colId xmlns:a16="http://schemas.microsoft.com/office/drawing/2014/main" val="20000"/>
                    </a:ext>
                  </a:extLst>
                </a:gridCol>
                <a:gridCol w="1049755">
                  <a:extLst>
                    <a:ext uri="{9D8B030D-6E8A-4147-A177-3AD203B41FA5}">
                      <a16:colId xmlns:a16="http://schemas.microsoft.com/office/drawing/2014/main" val="20001"/>
                    </a:ext>
                  </a:extLst>
                </a:gridCol>
                <a:gridCol w="839803">
                  <a:extLst>
                    <a:ext uri="{9D8B030D-6E8A-4147-A177-3AD203B41FA5}">
                      <a16:colId xmlns:a16="http://schemas.microsoft.com/office/drawing/2014/main" val="20002"/>
                    </a:ext>
                  </a:extLst>
                </a:gridCol>
                <a:gridCol w="839803">
                  <a:extLst>
                    <a:ext uri="{9D8B030D-6E8A-4147-A177-3AD203B41FA5}">
                      <a16:colId xmlns:a16="http://schemas.microsoft.com/office/drawing/2014/main" val="20003"/>
                    </a:ext>
                  </a:extLst>
                </a:gridCol>
                <a:gridCol w="909786">
                  <a:extLst>
                    <a:ext uri="{9D8B030D-6E8A-4147-A177-3AD203B41FA5}">
                      <a16:colId xmlns:a16="http://schemas.microsoft.com/office/drawing/2014/main" val="20004"/>
                    </a:ext>
                  </a:extLst>
                </a:gridCol>
                <a:gridCol w="783165">
                  <a:extLst>
                    <a:ext uri="{9D8B030D-6E8A-4147-A177-3AD203B41FA5}">
                      <a16:colId xmlns:a16="http://schemas.microsoft.com/office/drawing/2014/main" val="1449168932"/>
                    </a:ext>
                  </a:extLst>
                </a:gridCol>
                <a:gridCol w="718797">
                  <a:extLst>
                    <a:ext uri="{9D8B030D-6E8A-4147-A177-3AD203B41FA5}">
                      <a16:colId xmlns:a16="http://schemas.microsoft.com/office/drawing/2014/main" val="3837482003"/>
                    </a:ext>
                  </a:extLst>
                </a:gridCol>
                <a:gridCol w="718797">
                  <a:extLst>
                    <a:ext uri="{9D8B030D-6E8A-4147-A177-3AD203B41FA5}">
                      <a16:colId xmlns:a16="http://schemas.microsoft.com/office/drawing/2014/main" val="20005"/>
                    </a:ext>
                  </a:extLst>
                </a:gridCol>
                <a:gridCol w="1015100">
                  <a:extLst>
                    <a:ext uri="{9D8B030D-6E8A-4147-A177-3AD203B41FA5}">
                      <a16:colId xmlns:a16="http://schemas.microsoft.com/office/drawing/2014/main" val="246552504"/>
                    </a:ext>
                  </a:extLst>
                </a:gridCol>
                <a:gridCol w="1015100">
                  <a:extLst>
                    <a:ext uri="{9D8B030D-6E8A-4147-A177-3AD203B41FA5}">
                      <a16:colId xmlns:a16="http://schemas.microsoft.com/office/drawing/2014/main" val="2195803035"/>
                    </a:ext>
                  </a:extLst>
                </a:gridCol>
                <a:gridCol w="963155">
                  <a:extLst>
                    <a:ext uri="{9D8B030D-6E8A-4147-A177-3AD203B41FA5}">
                      <a16:colId xmlns:a16="http://schemas.microsoft.com/office/drawing/2014/main" val="20008"/>
                    </a:ext>
                  </a:extLst>
                </a:gridCol>
              </a:tblGrid>
              <a:tr h="697931">
                <a:tc>
                  <a:txBody>
                    <a:bodyPr/>
                    <a:lstStyle/>
                    <a:p>
                      <a:pPr algn="l" fontAlgn="b"/>
                      <a:endParaRPr kumimoji="0" lang="en-US"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ΕΡΩΤΗΘΕΝΤ</a:t>
                      </a:r>
                      <a:r>
                        <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a:t>
                      </a: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Ν</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72" marR="91472" marT="45708" marB="4570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N</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Δ</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ΣΥΡΙΖΑ</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ΠΑΣΟΚ</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ΕΛΛ.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ΛΥΣΗ</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ΚΚΕ</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ΝΙΚΗ</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ΠΛ. ΕΛΕΥΘΕΡΙΑΣ </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ΦΩΝΗ ΛΟΓΙΚΗΣ </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Αδιευκρίνιστη</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Ψήφος</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Βουλευτικών</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7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Εκλογών  σήμερα</a:t>
                      </a:r>
                    </a:p>
                  </a:txBody>
                  <a:tcPr marL="91456" marR="91456" marT="45709" marB="45709"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92248">
                <a:tc>
                  <a:txBody>
                    <a:bodyPr/>
                    <a:lstStyle/>
                    <a:p>
                      <a:pPr algn="ctr" fontAlgn="b"/>
                      <a:r>
                        <a:rPr lang="el-GR" sz="1400" b="1" i="0" u="none" strike="noStrike" dirty="0">
                          <a:solidFill>
                            <a:srgbClr val="000000"/>
                          </a:solidFill>
                          <a:effectLst/>
                          <a:latin typeface="Calibri" panose="020F0502020204030204" pitchFamily="34" charset="0"/>
                          <a:cs typeface="Calibri" panose="020F0502020204030204" pitchFamily="34" charset="0"/>
                        </a:rPr>
                        <a:t>Σίγουρα/Μάλλον Συμφωνώ</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1" i="0" u="none" strike="noStrike" dirty="0">
                          <a:solidFill>
                            <a:srgbClr val="000000"/>
                          </a:solidFill>
                          <a:effectLst/>
                          <a:latin typeface="Calibri" panose="020F0502020204030204" pitchFamily="34" charset="0"/>
                          <a:cs typeface="Calibri" panose="020F0502020204030204" pitchFamily="34" charset="0"/>
                        </a:rPr>
                        <a:t>69,6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86,4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71,2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75,7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61,7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57,6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42,9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59,5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69,4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56,9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20107">
                <a:tc>
                  <a:txBody>
                    <a:bodyPr/>
                    <a:lstStyle/>
                    <a:p>
                      <a:pPr algn="ctr" fontAlgn="b"/>
                      <a:r>
                        <a:rPr lang="el-GR" sz="1400" b="1" i="0" u="none" strike="noStrike" dirty="0">
                          <a:solidFill>
                            <a:srgbClr val="000000"/>
                          </a:solidFill>
                          <a:effectLst/>
                          <a:latin typeface="Calibri" panose="020F0502020204030204" pitchFamily="34" charset="0"/>
                          <a:cs typeface="Calibri" panose="020F0502020204030204" pitchFamily="34" charset="0"/>
                        </a:rPr>
                        <a:t>Μάλλον/Σίγουρα Διαφωνώ</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1" i="0" u="none" strike="noStrike" dirty="0">
                          <a:solidFill>
                            <a:srgbClr val="000000"/>
                          </a:solidFill>
                          <a:effectLst/>
                          <a:latin typeface="Calibri" panose="020F0502020204030204" pitchFamily="34" charset="0"/>
                          <a:cs typeface="Calibri" panose="020F0502020204030204" pitchFamily="34" charset="0"/>
                        </a:rPr>
                        <a:t>26,9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12,2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41,2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54,9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273977">
                <a:tc>
                  <a:txBody>
                    <a:bodyPr/>
                    <a:lstStyle/>
                    <a:p>
                      <a:pPr algn="ctr" fontAlgn="b"/>
                      <a:r>
                        <a:rPr lang="el-GR" sz="1400" b="1" i="0" u="none" strike="noStrike" dirty="0">
                          <a:solidFill>
                            <a:srgbClr val="000000"/>
                          </a:solidFill>
                          <a:effectLst/>
                          <a:latin typeface="Calibri" panose="020F0502020204030204" pitchFamily="34" charset="0"/>
                          <a:cs typeface="Calibri" panose="020F050202020403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1" i="0" u="none" strike="noStrike" dirty="0">
                          <a:solidFill>
                            <a:srgbClr val="000000"/>
                          </a:solidFill>
                          <a:effectLst/>
                          <a:latin typeface="Calibri" panose="020F0502020204030204" pitchFamily="34" charset="0"/>
                          <a:cs typeface="Calibri" panose="020F0502020204030204" pitchFamily="34" charset="0"/>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cs typeface="Calibri" panose="020F0502020204030204" pitchFamily="34" charset="0"/>
                        </a:rPr>
                        <a:t>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dirty="0">
                          <a:solidFill>
                            <a:srgbClr val="000000"/>
                          </a:solidFill>
                          <a:effectLst/>
                          <a:latin typeface="Calibri" panose="020F0502020204030204" pitchFamily="34" charset="0"/>
                          <a:cs typeface="Calibri" panose="020F0502020204030204" pitchFamily="34" charset="0"/>
                        </a:rPr>
                        <a:t>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51475682"/>
                  </a:ext>
                </a:extLst>
              </a:tr>
            </a:tbl>
          </a:graphicData>
        </a:graphic>
      </p:graphicFrame>
    </p:spTree>
    <p:extLst>
      <p:ext uri="{BB962C8B-B14F-4D97-AF65-F5344CB8AC3E}">
        <p14:creationId xmlns:p14="http://schemas.microsoft.com/office/powerpoint/2010/main" val="252571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026" name="Picture 2" descr="Η άδικη δικαιοσύνη μας – 24h.com.cy">
            <a:extLst>
              <a:ext uri="{FF2B5EF4-FFF2-40B4-BE49-F238E27FC236}">
                <a16:creationId xmlns:a16="http://schemas.microsoft.com/office/drawing/2014/main" id="{A94D894B-5D45-DD28-6DCB-3FC051F48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00" r="25604" b="1"/>
          <a:stretch/>
        </p:blipFill>
        <p:spPr bwMode="auto">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a:noFill/>
          <a:extLst>
            <a:ext uri="{909E8E84-426E-40DD-AFC4-6F175D3DCCD1}">
              <a14:hiddenFill xmlns:a14="http://schemas.microsoft.com/office/drawing/2010/main">
                <a:solidFill>
                  <a:srgbClr val="FFFFFF"/>
                </a:solidFill>
              </a14:hiddenFill>
            </a:ext>
          </a:extLst>
        </p:spPr>
      </p:pic>
      <p:sp>
        <p:nvSpPr>
          <p:cNvPr id="12" name="Text Box 4">
            <a:extLst>
              <a:ext uri="{FF2B5EF4-FFF2-40B4-BE49-F238E27FC236}">
                <a16:creationId xmlns:a16="http://schemas.microsoft.com/office/drawing/2014/main" id="{73242E43-FCDD-AF85-7D52-C7EDD7DEB450}"/>
              </a:ext>
            </a:extLst>
          </p:cNvPr>
          <p:cNvSpPr txBox="1">
            <a:spLocks noChangeArrowheads="1"/>
          </p:cNvSpPr>
          <p:nvPr/>
        </p:nvSpPr>
        <p:spPr bwMode="auto">
          <a:xfrm>
            <a:off x="66090" y="2559777"/>
            <a:ext cx="6300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9.</a:t>
            </a:r>
            <a:endParaRPr kumimoji="0" lang="en-GB"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4" name="Text Box 6">
            <a:extLst>
              <a:ext uri="{FF2B5EF4-FFF2-40B4-BE49-F238E27FC236}">
                <a16:creationId xmlns:a16="http://schemas.microsoft.com/office/drawing/2014/main" id="{46E4E4F0-1EEA-FFB3-DCA1-F20E8F67ACAE}"/>
              </a:ext>
            </a:extLst>
          </p:cNvPr>
          <p:cNvSpPr txBox="1">
            <a:spLocks noChangeArrowheads="1"/>
          </p:cNvSpPr>
          <p:nvPr/>
        </p:nvSpPr>
        <p:spPr bwMode="auto">
          <a:xfrm>
            <a:off x="551384" y="2813447"/>
            <a:ext cx="788750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ΕΜΠΙΣΤΟΣΥΝΗ ΣΕ ΘΕΣΜΟΥΣ </a:t>
            </a:r>
            <a:r>
              <a:rPr kumimoji="0" lang="en-US"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r>
              <a:rPr kumimoji="0" lang="el-GR"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ΟΡΓΑΝΙΣΜΟΥΣ</a:t>
            </a:r>
            <a:r>
              <a:rPr kumimoji="0" lang="el-GR" altLang="el-GR" sz="20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 ΧΩΡΕΣ</a:t>
            </a:r>
            <a:endParaRPr kumimoji="0" lang="el-GR" altLang="el-GR"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l-GR" sz="14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5434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026" name="Picture 2" descr="Η άδικη δικαιοσύνη μας – 24h.com.cy">
            <a:extLst>
              <a:ext uri="{FF2B5EF4-FFF2-40B4-BE49-F238E27FC236}">
                <a16:creationId xmlns:a16="http://schemas.microsoft.com/office/drawing/2014/main" id="{A94D894B-5D45-DD28-6DCB-3FC051F48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00" r="25604" b="1"/>
          <a:stretch/>
        </p:blipFill>
        <p:spPr bwMode="auto">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a:noFill/>
          <a:extLst>
            <a:ext uri="{909E8E84-426E-40DD-AFC4-6F175D3DCCD1}">
              <a14:hiddenFill xmlns:a14="http://schemas.microsoft.com/office/drawing/2010/main">
                <a:solidFill>
                  <a:srgbClr val="FFFFFF"/>
                </a:solidFill>
              </a14:hiddenFill>
            </a:ext>
          </a:extLst>
        </p:spPr>
      </p:pic>
      <p:sp>
        <p:nvSpPr>
          <p:cNvPr id="12" name="Text Box 4">
            <a:extLst>
              <a:ext uri="{FF2B5EF4-FFF2-40B4-BE49-F238E27FC236}">
                <a16:creationId xmlns:a16="http://schemas.microsoft.com/office/drawing/2014/main" id="{73242E43-FCDD-AF85-7D52-C7EDD7DEB450}"/>
              </a:ext>
            </a:extLst>
          </p:cNvPr>
          <p:cNvSpPr txBox="1">
            <a:spLocks noChangeArrowheads="1"/>
          </p:cNvSpPr>
          <p:nvPr/>
        </p:nvSpPr>
        <p:spPr bwMode="auto">
          <a:xfrm>
            <a:off x="100854" y="2433082"/>
            <a:ext cx="6300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9.</a:t>
            </a:r>
            <a:endParaRPr kumimoji="0" lang="en-GB"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4" name="Text Box 6">
            <a:extLst>
              <a:ext uri="{FF2B5EF4-FFF2-40B4-BE49-F238E27FC236}">
                <a16:creationId xmlns:a16="http://schemas.microsoft.com/office/drawing/2014/main" id="{46E4E4F0-1EEA-FFB3-DCA1-F20E8F67ACAE}"/>
              </a:ext>
            </a:extLst>
          </p:cNvPr>
          <p:cNvSpPr txBox="1">
            <a:spLocks noChangeArrowheads="1"/>
          </p:cNvSpPr>
          <p:nvPr/>
        </p:nvSpPr>
        <p:spPr bwMode="auto">
          <a:xfrm>
            <a:off x="551384" y="2618524"/>
            <a:ext cx="788750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ΕΜΠΙΣΤΟΣΥΝΗ ΣΕ ΘΕΣΜΟΥΣ </a:t>
            </a:r>
            <a:r>
              <a:rPr kumimoji="0" lang="en-US"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r>
              <a:rPr kumimoji="0" lang="el-GR"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ΟΡΓΑΝΙΣΜΟΥΣ/ ΧΩΡΕΣ</a:t>
            </a:r>
            <a:endParaRPr kumimoji="0" lang="el-GR" altLang="el-GR"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l-GR" sz="14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Text Box 4">
            <a:extLst>
              <a:ext uri="{FF2B5EF4-FFF2-40B4-BE49-F238E27FC236}">
                <a16:creationId xmlns:a16="http://schemas.microsoft.com/office/drawing/2014/main" id="{8CFE499B-6CB3-330E-E750-BA9EAD42A8BE}"/>
              </a:ext>
            </a:extLst>
          </p:cNvPr>
          <p:cNvSpPr txBox="1">
            <a:spLocks noChangeArrowheads="1"/>
          </p:cNvSpPr>
          <p:nvPr/>
        </p:nvSpPr>
        <p:spPr bwMode="auto">
          <a:xfrm>
            <a:off x="30100" y="3704922"/>
            <a:ext cx="81700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Ι</a:t>
            </a:r>
            <a:r>
              <a:rPr kumimoji="0" lang="el-GR" altLang="el-GR" sz="16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a:t>
            </a:r>
            <a:r>
              <a:rPr kumimoji="0" lang="el-GR" altLang="el-G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Βαθμός εμπιστοσύνης σε </a:t>
            </a: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θεσμούς / οργανισμούς </a:t>
            </a:r>
            <a:r>
              <a:rPr kumimoji="0" lang="el-GR" altLang="el-G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στην εξέλιξη των πραγμάτων στη χώρα</a:t>
            </a:r>
            <a:endParaRPr kumimoji="0" lang="en-GB" altLang="el-G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7" name="Text Box 4">
            <a:extLst>
              <a:ext uri="{FF2B5EF4-FFF2-40B4-BE49-F238E27FC236}">
                <a16:creationId xmlns:a16="http://schemas.microsoft.com/office/drawing/2014/main" id="{4798FC9C-21E6-2137-0190-78D56AB91033}"/>
              </a:ext>
            </a:extLst>
          </p:cNvPr>
          <p:cNvSpPr txBox="1">
            <a:spLocks noChangeArrowheads="1"/>
          </p:cNvSpPr>
          <p:nvPr/>
        </p:nvSpPr>
        <p:spPr bwMode="auto">
          <a:xfrm>
            <a:off x="31913" y="4229695"/>
            <a:ext cx="67055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ΙΙ</a:t>
            </a:r>
            <a:r>
              <a:rPr kumimoji="0" lang="el-GR" altLang="el-GR" sz="16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a:t>
            </a:r>
            <a:r>
              <a:rPr kumimoji="0" lang="el-GR" altLang="el-G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Βαθμός εμπιστοσύνης σε </a:t>
            </a: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χώρες</a:t>
            </a:r>
            <a:r>
              <a:rPr kumimoji="0" lang="el-GR" altLang="el-GR"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 </a:t>
            </a:r>
            <a:r>
              <a:rPr kumimoji="0" lang="el-GR" altLang="el-G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στην εξέλιξη των πραγμάτων στη χώρα</a:t>
            </a:r>
            <a:endParaRPr kumimoji="0" lang="en-GB" altLang="el-G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Rectangle 1"/>
          <p:cNvSpPr/>
          <p:nvPr/>
        </p:nvSpPr>
        <p:spPr>
          <a:xfrm>
            <a:off x="30100" y="4649420"/>
            <a:ext cx="6096000" cy="492443"/>
          </a:xfrm>
          <a:prstGeom prst="rect">
            <a:avLst/>
          </a:prstGeom>
        </p:spPr>
        <p:txBody>
          <a:bodyPr>
            <a:spAutoFit/>
          </a:bodyPr>
          <a:lstStyle/>
          <a:p>
            <a:pPr marL="0" indent="0">
              <a:buNone/>
            </a:pPr>
            <a:r>
              <a:rPr lang="el-GR" sz="1600" b="1" dirty="0">
                <a:solidFill>
                  <a:srgbClr val="FFFF00"/>
                </a:solidFill>
              </a:rPr>
              <a:t>ΙΙΙ. </a:t>
            </a:r>
            <a:r>
              <a:rPr lang="el-GR" sz="1600" b="1" dirty="0">
                <a:solidFill>
                  <a:prstClr val="white"/>
                </a:solidFill>
              </a:rPr>
              <a:t>Στάση απέναντι στην Ευρώπη – Ε.Ε. &gt; </a:t>
            </a:r>
            <a:r>
              <a:rPr lang="el-GR" b="1" dirty="0">
                <a:solidFill>
                  <a:srgbClr val="FFFF00"/>
                </a:solidFill>
              </a:rPr>
              <a:t> </a:t>
            </a:r>
            <a:r>
              <a:rPr lang="el-GR" b="1" dirty="0">
                <a:solidFill>
                  <a:prstClr val="white"/>
                </a:solidFill>
              </a:rPr>
              <a:t>Βαθμός συμφωνίας με την άποψη «Θεωρώ τον εαυτό μου Ευρωπαίο πολίτη»</a:t>
            </a:r>
          </a:p>
        </p:txBody>
      </p:sp>
    </p:spTree>
    <p:extLst>
      <p:ext uri="{BB962C8B-B14F-4D97-AF65-F5344CB8AC3E}">
        <p14:creationId xmlns:p14="http://schemas.microsoft.com/office/powerpoint/2010/main" val="3810497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026" name="Picture 2" descr="Η άδικη δικαιοσύνη μας – 24h.com.cy">
            <a:extLst>
              <a:ext uri="{FF2B5EF4-FFF2-40B4-BE49-F238E27FC236}">
                <a16:creationId xmlns:a16="http://schemas.microsoft.com/office/drawing/2014/main" id="{A94D894B-5D45-DD28-6DCB-3FC051F48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00" r="25604" b="1"/>
          <a:stretch/>
        </p:blipFill>
        <p:spPr bwMode="auto">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a:noFill/>
          <a:extLst>
            <a:ext uri="{909E8E84-426E-40DD-AFC4-6F175D3DCCD1}">
              <a14:hiddenFill xmlns:a14="http://schemas.microsoft.com/office/drawing/2010/main">
                <a:solidFill>
                  <a:srgbClr val="FFFFFF"/>
                </a:solidFill>
              </a14:hiddenFill>
            </a:ext>
          </a:extLst>
        </p:spPr>
      </p:pic>
      <p:sp>
        <p:nvSpPr>
          <p:cNvPr id="12" name="Text Box 4">
            <a:extLst>
              <a:ext uri="{FF2B5EF4-FFF2-40B4-BE49-F238E27FC236}">
                <a16:creationId xmlns:a16="http://schemas.microsoft.com/office/drawing/2014/main" id="{73242E43-FCDD-AF85-7D52-C7EDD7DEB450}"/>
              </a:ext>
            </a:extLst>
          </p:cNvPr>
          <p:cNvSpPr txBox="1">
            <a:spLocks noChangeArrowheads="1"/>
          </p:cNvSpPr>
          <p:nvPr/>
        </p:nvSpPr>
        <p:spPr bwMode="auto">
          <a:xfrm>
            <a:off x="100854" y="2433082"/>
            <a:ext cx="6300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9.</a:t>
            </a:r>
            <a:endParaRPr kumimoji="0" lang="en-GB"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4" name="Text Box 6">
            <a:extLst>
              <a:ext uri="{FF2B5EF4-FFF2-40B4-BE49-F238E27FC236}">
                <a16:creationId xmlns:a16="http://schemas.microsoft.com/office/drawing/2014/main" id="{46E4E4F0-1EEA-FFB3-DCA1-F20E8F67ACAE}"/>
              </a:ext>
            </a:extLst>
          </p:cNvPr>
          <p:cNvSpPr txBox="1">
            <a:spLocks noChangeArrowheads="1"/>
          </p:cNvSpPr>
          <p:nvPr/>
        </p:nvSpPr>
        <p:spPr bwMode="auto">
          <a:xfrm>
            <a:off x="588679" y="2697951"/>
            <a:ext cx="73075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ΕΜΠΙΣΤΟΣΥΝΗ ΣΕ ΘΕΣΜΟΥΣ </a:t>
            </a:r>
            <a:r>
              <a:rPr kumimoji="0" lang="en-US"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r>
              <a:rPr kumimoji="0" lang="el-GR"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ΟΡΓΑΝΙΣΜΟΥΣ/ ΧΩΡΕΣ</a:t>
            </a:r>
            <a:endParaRPr kumimoji="0" lang="el-GR" altLang="el-GR"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l-GR" sz="14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5" name="Text Box 11">
            <a:extLst>
              <a:ext uri="{FF2B5EF4-FFF2-40B4-BE49-F238E27FC236}">
                <a16:creationId xmlns:a16="http://schemas.microsoft.com/office/drawing/2014/main" id="{5E8B5F05-AEB4-607A-FAE8-E6C36D655018}"/>
              </a:ext>
            </a:extLst>
          </p:cNvPr>
          <p:cNvSpPr txBox="1">
            <a:spLocks noChangeArrowheads="1"/>
          </p:cNvSpPr>
          <p:nvPr/>
        </p:nvSpPr>
        <p:spPr bwMode="auto">
          <a:xfrm>
            <a:off x="100854" y="3140968"/>
            <a:ext cx="7003258"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10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Οι ερωτήσεις του βαθμού εμπιστοσύνης στους θεσμούς/ οργανισμούς</a:t>
            </a:r>
            <a:r>
              <a:rPr kumimoji="0" lang="en-US" altLang="el-GR" sz="10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l-GR" altLang="el-GR" sz="10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χώρες έχουν ερωτηθεί  εκ περιτροπής στο μισό δείγμα των ερωτηθέντων  που συμμετείχαν στην έρευνα.</a:t>
            </a:r>
          </a:p>
        </p:txBody>
      </p:sp>
      <p:sp>
        <p:nvSpPr>
          <p:cNvPr id="16" name="Text Box 4">
            <a:extLst>
              <a:ext uri="{FF2B5EF4-FFF2-40B4-BE49-F238E27FC236}">
                <a16:creationId xmlns:a16="http://schemas.microsoft.com/office/drawing/2014/main" id="{8CFE499B-6CB3-330E-E750-BA9EAD42A8BE}"/>
              </a:ext>
            </a:extLst>
          </p:cNvPr>
          <p:cNvSpPr txBox="1">
            <a:spLocks noChangeArrowheads="1"/>
          </p:cNvSpPr>
          <p:nvPr/>
        </p:nvSpPr>
        <p:spPr bwMode="auto">
          <a:xfrm>
            <a:off x="30100" y="3774520"/>
            <a:ext cx="67859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Ι</a:t>
            </a:r>
            <a:r>
              <a:rPr kumimoji="0" lang="el-GR" altLang="el-GR" sz="16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a:t>
            </a:r>
            <a:r>
              <a:rPr kumimoji="0" lang="el-GR" altLang="el-G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Βαθμός εμπιστοσύνης σε </a:t>
            </a: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θεσμούς / οργανισμούς </a:t>
            </a:r>
            <a:r>
              <a:rPr kumimoji="0" lang="el-GR" altLang="el-G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στην εξέλιξη των πραγμάτων στη χώρα</a:t>
            </a:r>
            <a:endParaRPr kumimoji="0" lang="en-GB" altLang="el-G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88510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title" idx="4294967295"/>
          </p:nvPr>
        </p:nvSpPr>
        <p:spPr bwMode="auto">
          <a:xfrm>
            <a:off x="1992313" y="0"/>
            <a:ext cx="7772400" cy="11430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en-US" altLang="el-GR" sz="1800" b="1" dirty="0">
                <a:solidFill>
                  <a:srgbClr val="800000"/>
                </a:solidFill>
              </a:rPr>
              <a:t>I</a:t>
            </a:r>
            <a:r>
              <a:rPr lang="el-GR" altLang="el-GR" sz="1800" b="1" dirty="0">
                <a:solidFill>
                  <a:srgbClr val="800000"/>
                </a:solidFill>
              </a:rPr>
              <a:t>. </a:t>
            </a:r>
            <a:r>
              <a:rPr lang="el-GR" altLang="el-GR" sz="1800" b="1" dirty="0">
                <a:solidFill>
                  <a:schemeClr val="tx1"/>
                </a:solidFill>
              </a:rPr>
              <a:t>Βαθμός εμπιστοσύνης σε </a:t>
            </a:r>
            <a:r>
              <a:rPr lang="el-GR" altLang="el-GR" sz="1800" b="1" dirty="0">
                <a:solidFill>
                  <a:srgbClr val="C00000"/>
                </a:solidFill>
              </a:rPr>
              <a:t>θεσμούς/οργανισμούς </a:t>
            </a:r>
            <a:br>
              <a:rPr lang="el-GR" altLang="el-GR" sz="1800" b="1" dirty="0">
                <a:solidFill>
                  <a:schemeClr val="tx1"/>
                </a:solidFill>
              </a:rPr>
            </a:br>
            <a:r>
              <a:rPr lang="el-GR" altLang="el-GR" sz="1800" i="1" dirty="0">
                <a:solidFill>
                  <a:schemeClr val="tx1"/>
                </a:solidFill>
              </a:rPr>
              <a:t>Μέσος βαθμός εμπιστοσύνης </a:t>
            </a:r>
            <a:r>
              <a:rPr lang="en-US" altLang="el-GR" sz="1800" i="1" dirty="0">
                <a:solidFill>
                  <a:schemeClr val="tx1"/>
                </a:solidFill>
              </a:rPr>
              <a:t>&amp;</a:t>
            </a:r>
            <a:r>
              <a:rPr lang="el-GR" altLang="el-GR" sz="1800" i="1" dirty="0">
                <a:solidFill>
                  <a:schemeClr val="tx1"/>
                </a:solidFill>
              </a:rPr>
              <a:t> μέσος βαθμός μη εμπιστοσύνης</a:t>
            </a:r>
            <a:br>
              <a:rPr lang="el-GR" altLang="el-GR" sz="1800" i="1" dirty="0">
                <a:solidFill>
                  <a:schemeClr val="tx1"/>
                </a:solidFill>
              </a:rPr>
            </a:br>
            <a:r>
              <a:rPr lang="el-GR" altLang="el-GR" sz="1800" i="1" dirty="0">
                <a:solidFill>
                  <a:srgbClr val="C00000"/>
                </a:solidFill>
              </a:rPr>
              <a:t>Διαχρονικά στοιχεία</a:t>
            </a:r>
            <a:r>
              <a:rPr lang="en-US" altLang="el-GR" sz="1800" i="1" dirty="0">
                <a:solidFill>
                  <a:srgbClr val="C00000"/>
                </a:solidFill>
              </a:rPr>
              <a:t> – </a:t>
            </a:r>
            <a:r>
              <a:rPr lang="el-GR" altLang="el-GR" sz="1800" i="1" dirty="0">
                <a:solidFill>
                  <a:srgbClr val="C00000"/>
                </a:solidFill>
              </a:rPr>
              <a:t>Δεκέμβριος 2019 – Δεκέμβριος 2025</a:t>
            </a:r>
            <a:br>
              <a:rPr lang="el-GR" altLang="el-GR" sz="1800" i="1" dirty="0">
                <a:solidFill>
                  <a:srgbClr val="C00000"/>
                </a:solidFill>
              </a:rPr>
            </a:br>
            <a:r>
              <a:rPr lang="el-GR" altLang="el-GR" sz="1200" b="1" dirty="0">
                <a:solidFill>
                  <a:schemeClr val="bg2"/>
                </a:solidFill>
              </a:rPr>
              <a:t>Σύνολο ερωτηθέντων</a:t>
            </a:r>
            <a:endParaRPr lang="en-GB" altLang="el-GR" sz="1200" b="1" dirty="0">
              <a:solidFill>
                <a:schemeClr val="bg2"/>
              </a:solidFill>
            </a:endParaRPr>
          </a:p>
        </p:txBody>
      </p:sp>
      <p:graphicFrame>
        <p:nvGraphicFramePr>
          <p:cNvPr id="2" name="Chart 5"/>
          <p:cNvGraphicFramePr>
            <a:graphicFrameLocks/>
          </p:cNvGraphicFramePr>
          <p:nvPr>
            <p:extLst>
              <p:ext uri="{D42A27DB-BD31-4B8C-83A1-F6EECF244321}">
                <p14:modId xmlns:p14="http://schemas.microsoft.com/office/powerpoint/2010/main" val="96221980"/>
              </p:ext>
            </p:extLst>
          </p:nvPr>
        </p:nvGraphicFramePr>
        <p:xfrm>
          <a:off x="263352" y="1412777"/>
          <a:ext cx="11665296"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299B7B-717D-409F-8AD3-1D71D29237F2}" type="slidenum">
              <a:rPr kumimoji="0" lang="en-GB" altLang="el-GR"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l-G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15503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9F62F-EE2D-4BA0-10DB-8B28C8AFF675}"/>
            </a:ext>
          </a:extLst>
        </p:cNvPr>
        <p:cNvGrpSpPr/>
        <p:nvPr/>
      </p:nvGrpSpPr>
      <p:grpSpPr>
        <a:xfrm>
          <a:off x="0" y="0"/>
          <a:ext cx="0" cy="0"/>
          <a:chOff x="0" y="0"/>
          <a:chExt cx="0" cy="0"/>
        </a:xfrm>
      </p:grpSpPr>
      <p:sp>
        <p:nvSpPr>
          <p:cNvPr id="8195" name="Slide Number Placeholder 4">
            <a:extLst>
              <a:ext uri="{FF2B5EF4-FFF2-40B4-BE49-F238E27FC236}">
                <a16:creationId xmlns:a16="http://schemas.microsoft.com/office/drawing/2014/main" id="{8A32FE21-8800-8137-F320-B1C657B652EF}"/>
              </a:ext>
            </a:extLst>
          </p:cNvPr>
          <p:cNvSpPr>
            <a:spLocks noGrp="1"/>
          </p:cNvSpPr>
          <p:nvPr>
            <p:ph type="sldNum" sz="quarter" idx="11"/>
          </p:nvPr>
        </p:nvSpPr>
        <p:spPr>
          <a:xfrm>
            <a:off x="9120336" y="6537872"/>
            <a:ext cx="25400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ECF778-1CFD-4C25-A4AC-E9E199F0CA7A}" type="slidenum">
              <a:rPr kumimoji="0" lang="en-GB" altLang="el-G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l-GR"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196" name="Rectangle 2">
            <a:extLst>
              <a:ext uri="{FF2B5EF4-FFF2-40B4-BE49-F238E27FC236}">
                <a16:creationId xmlns:a16="http://schemas.microsoft.com/office/drawing/2014/main" id="{A21107F3-AEC9-E5F6-720D-7394B790A775}"/>
              </a:ext>
            </a:extLst>
          </p:cNvPr>
          <p:cNvSpPr>
            <a:spLocks noGrp="1" noChangeArrowheads="1"/>
          </p:cNvSpPr>
          <p:nvPr>
            <p:ph type="title"/>
          </p:nvPr>
        </p:nvSpPr>
        <p:spPr bwMode="auto">
          <a:xfrm>
            <a:off x="0" y="0"/>
            <a:ext cx="8388424" cy="1143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l-GR" altLang="el-GR" sz="1600" b="1" dirty="0">
                <a:solidFill>
                  <a:srgbClr val="800000"/>
                </a:solidFill>
              </a:rPr>
              <a:t>I. </a:t>
            </a:r>
            <a:r>
              <a:rPr lang="el-GR" altLang="el-GR" sz="1600" b="1" dirty="0">
                <a:solidFill>
                  <a:schemeClr val="tx1"/>
                </a:solidFill>
              </a:rPr>
              <a:t>Βαθμός εμπιστοσύνης σε </a:t>
            </a:r>
            <a:r>
              <a:rPr lang="el-GR" altLang="el-GR" sz="1600" b="1" dirty="0">
                <a:solidFill>
                  <a:srgbClr val="C00000"/>
                </a:solidFill>
              </a:rPr>
              <a:t>θεσμούς/οργανισμούς</a:t>
            </a:r>
            <a:r>
              <a:rPr lang="el-GR" altLang="el-GR" sz="1600" b="1" dirty="0">
                <a:solidFill>
                  <a:schemeClr val="tx1"/>
                </a:solidFill>
              </a:rPr>
              <a:t> στην εξέλιξη των πραγμάτων στην Ελλάδα </a:t>
            </a:r>
            <a:br>
              <a:rPr lang="el-GR" altLang="el-GR" sz="1800" b="1" dirty="0">
                <a:solidFill>
                  <a:schemeClr val="tx1"/>
                </a:solidFill>
              </a:rPr>
            </a:br>
            <a:r>
              <a:rPr lang="el-GR" altLang="el-GR" sz="1200" i="1" dirty="0">
                <a:solidFill>
                  <a:schemeClr val="bg2"/>
                </a:solidFill>
              </a:rPr>
              <a:t>Θα σας διαβάσω μία σειρά από οργανισμούς / θεσμούς. Θα ήθελα να μου πείτε </a:t>
            </a:r>
            <a:r>
              <a:rPr lang="el-GR" altLang="el-GR" sz="1400" b="1" i="1" dirty="0">
                <a:solidFill>
                  <a:srgbClr val="800000"/>
                </a:solidFill>
              </a:rPr>
              <a:t>πόσο εμπιστεύεστε</a:t>
            </a:r>
            <a:r>
              <a:rPr lang="el-GR" altLang="el-GR" sz="1200" i="1" dirty="0">
                <a:solidFill>
                  <a:schemeClr val="bg2"/>
                </a:solidFill>
              </a:rPr>
              <a:t> κάθε έναν από αυτούς τους οργανισμούς / θεσμούς για την καλή εξέλιξη των πραγμάτων στη χώρα</a:t>
            </a:r>
            <a:br>
              <a:rPr lang="el-GR" altLang="el-GR" sz="1200" i="1" dirty="0">
                <a:solidFill>
                  <a:schemeClr val="bg2"/>
                </a:solidFill>
              </a:rPr>
            </a:br>
            <a:r>
              <a:rPr lang="el-GR" altLang="el-GR" sz="1200" b="1" dirty="0">
                <a:solidFill>
                  <a:schemeClr val="bg2"/>
                </a:solidFill>
              </a:rPr>
              <a:t>Σύνολο ερωτηθέντων </a:t>
            </a:r>
            <a:endParaRPr lang="en-GB" altLang="el-GR" sz="1200" dirty="0">
              <a:solidFill>
                <a:schemeClr val="bg2"/>
              </a:solidFill>
            </a:endParaRPr>
          </a:p>
        </p:txBody>
      </p:sp>
      <p:graphicFrame>
        <p:nvGraphicFramePr>
          <p:cNvPr id="2" name="Object 1078">
            <a:extLst>
              <a:ext uri="{FF2B5EF4-FFF2-40B4-BE49-F238E27FC236}">
                <a16:creationId xmlns:a16="http://schemas.microsoft.com/office/drawing/2014/main" id="{2492A9C3-50A2-C006-3705-370F499DD85F}"/>
              </a:ext>
            </a:extLst>
          </p:cNvPr>
          <p:cNvGraphicFramePr>
            <a:graphicFrameLocks noGrp="1"/>
          </p:cNvGraphicFramePr>
          <p:nvPr>
            <p:ph idx="1"/>
            <p:extLst>
              <p:ext uri="{D42A27DB-BD31-4B8C-83A1-F6EECF244321}">
                <p14:modId xmlns:p14="http://schemas.microsoft.com/office/powerpoint/2010/main" val="2846544006"/>
              </p:ext>
            </p:extLst>
          </p:nvPr>
        </p:nvGraphicFramePr>
        <p:xfrm>
          <a:off x="1487488" y="451087"/>
          <a:ext cx="10044608"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Box 6">
            <a:extLst>
              <a:ext uri="{FF2B5EF4-FFF2-40B4-BE49-F238E27FC236}">
                <a16:creationId xmlns:a16="http://schemas.microsoft.com/office/drawing/2014/main" id="{78CEEC14-5245-2FD7-187A-58E4D9380DA8}"/>
              </a:ext>
            </a:extLst>
          </p:cNvPr>
          <p:cNvSpPr txBox="1">
            <a:spLocks noChangeArrowheads="1"/>
          </p:cNvSpPr>
          <p:nvPr/>
        </p:nvSpPr>
        <p:spPr bwMode="auto">
          <a:xfrm>
            <a:off x="5669634" y="6154722"/>
            <a:ext cx="1134890" cy="366575"/>
          </a:xfrm>
          <a:prstGeom prst="rect">
            <a:avLst/>
          </a:prstGeom>
          <a:solidFill>
            <a:srgbClr val="0B11F5"/>
          </a:solidFill>
          <a:ln>
            <a:noFill/>
          </a:ln>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l-GR" altLang="en-US" sz="1100" b="1" i="0" u="none" strike="noStrike" kern="1200" cap="none" spc="0" normalizeH="0" baseline="0" noProof="0" dirty="0">
                <a:ln>
                  <a:noFill/>
                </a:ln>
                <a:solidFill>
                  <a:srgbClr val="F8F8F8"/>
                </a:solidFill>
                <a:effectLst>
                  <a:outerShdw blurRad="38100" dist="38100" dir="2700000" algn="tl">
                    <a:srgbClr val="000000"/>
                  </a:outerShdw>
                </a:effectLst>
                <a:uLnTx/>
                <a:uFillTx/>
                <a:latin typeface="Calibri" panose="020F0502020204030204" pitchFamily="34" charset="0"/>
                <a:ea typeface="+mn-ea"/>
                <a:cs typeface="+mn-cs"/>
              </a:rPr>
              <a:t>Μέσος βαθμός </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l-GR" altLang="en-US" sz="1100" b="1" i="0" u="none" strike="noStrike" kern="1200" cap="none" spc="0" normalizeH="0" baseline="0" noProof="0" dirty="0">
                <a:ln>
                  <a:noFill/>
                </a:ln>
                <a:solidFill>
                  <a:srgbClr val="F8F8F8"/>
                </a:solidFill>
                <a:effectLst>
                  <a:outerShdw blurRad="38100" dist="38100" dir="2700000" algn="tl">
                    <a:srgbClr val="000000"/>
                  </a:outerShdw>
                </a:effectLst>
                <a:uLnTx/>
                <a:uFillTx/>
                <a:latin typeface="Calibri" panose="020F0502020204030204" pitchFamily="34" charset="0"/>
                <a:ea typeface="+mn-ea"/>
                <a:cs typeface="+mn-cs"/>
              </a:rPr>
              <a:t>εμπιστοσύνης</a:t>
            </a:r>
            <a:endParaRPr kumimoji="0" lang="en-GB" altLang="en-US" sz="1600" b="1" i="0" u="none" strike="noStrike" kern="1200" cap="none" spc="0" normalizeH="0" baseline="0" noProof="0" dirty="0">
              <a:ln>
                <a:noFill/>
              </a:ln>
              <a:solidFill>
                <a:srgbClr val="F8F8F8"/>
              </a:solidFill>
              <a:effectLst>
                <a:outerShdw blurRad="38100" dist="38100" dir="2700000" algn="tl">
                  <a:srgbClr val="000000"/>
                </a:outerShdw>
              </a:effectLst>
              <a:uLnTx/>
              <a:uFillTx/>
              <a:latin typeface="Calibri" panose="020F0502020204030204" pitchFamily="34" charset="0"/>
              <a:ea typeface="+mn-ea"/>
              <a:cs typeface="+mn-cs"/>
            </a:endParaRPr>
          </a:p>
        </p:txBody>
      </p:sp>
      <p:sp>
        <p:nvSpPr>
          <p:cNvPr id="15" name="AutoShape 8">
            <a:extLst>
              <a:ext uri="{FF2B5EF4-FFF2-40B4-BE49-F238E27FC236}">
                <a16:creationId xmlns:a16="http://schemas.microsoft.com/office/drawing/2014/main" id="{9ADD074A-632D-C0D9-7FC0-7FD2617AD5BB}"/>
              </a:ext>
            </a:extLst>
          </p:cNvPr>
          <p:cNvSpPr>
            <a:spLocks noChangeArrowheads="1"/>
          </p:cNvSpPr>
          <p:nvPr/>
        </p:nvSpPr>
        <p:spPr bwMode="auto">
          <a:xfrm>
            <a:off x="7214143" y="5838079"/>
            <a:ext cx="381000" cy="300037"/>
          </a:xfrm>
          <a:prstGeom prst="downArrow">
            <a:avLst>
              <a:gd name="adj1" fmla="val 50000"/>
              <a:gd name="adj2" fmla="val 25000"/>
            </a:avLst>
          </a:prstGeom>
          <a:solidFill>
            <a:srgbClr val="0B11F5"/>
          </a:solidFill>
          <a:ln w="9525">
            <a:solidFill>
              <a:schemeClr val="tx1"/>
            </a:solidFill>
            <a:miter lim="800000"/>
            <a:headEnd/>
            <a:tailEnd/>
          </a:ln>
        </p:spPr>
        <p:txBody>
          <a:bodyPr wrap="none" anchor="ct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altLang="en-US" sz="2400" b="0" i="0" u="none" strike="noStrike" kern="1200" cap="none" spc="0" normalizeH="0" baseline="0" noProof="0">
              <a:ln>
                <a:noFill/>
              </a:ln>
              <a:solidFill>
                <a:srgbClr val="F8F8F8"/>
              </a:solidFill>
              <a:effectLst>
                <a:outerShdw blurRad="38100" dist="38100" dir="2700000" algn="tl">
                  <a:srgbClr val="000000"/>
                </a:outerShdw>
              </a:effectLst>
              <a:uLnTx/>
              <a:uFillTx/>
              <a:latin typeface="Calibri" panose="020F0502020204030204" pitchFamily="34" charset="0"/>
              <a:ea typeface="+mn-ea"/>
              <a:cs typeface="+mn-cs"/>
            </a:endParaRPr>
          </a:p>
        </p:txBody>
      </p:sp>
      <p:sp>
        <p:nvSpPr>
          <p:cNvPr id="16" name="Text Box 9">
            <a:extLst>
              <a:ext uri="{FF2B5EF4-FFF2-40B4-BE49-F238E27FC236}">
                <a16:creationId xmlns:a16="http://schemas.microsoft.com/office/drawing/2014/main" id="{B5578CE7-E97E-24BC-768D-7ECD6FEF53EA}"/>
              </a:ext>
            </a:extLst>
          </p:cNvPr>
          <p:cNvSpPr txBox="1">
            <a:spLocks noChangeArrowheads="1"/>
          </p:cNvSpPr>
          <p:nvPr/>
        </p:nvSpPr>
        <p:spPr bwMode="auto">
          <a:xfrm>
            <a:off x="9398681" y="6125644"/>
            <a:ext cx="1264309" cy="424732"/>
          </a:xfrm>
          <a:prstGeom prst="rect">
            <a:avLst/>
          </a:prstGeom>
          <a:solidFill>
            <a:srgbClr val="FF0000"/>
          </a:solidFill>
          <a:ln w="9525">
            <a:noFill/>
            <a:miter lim="800000"/>
            <a:headEnd/>
            <a:tailEnd/>
          </a:ln>
          <a:effec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l-GR" altLang="en-US" sz="1100" b="1" i="0" u="none" strike="noStrike" kern="1200" cap="none" spc="0" normalizeH="0" baseline="0" noProof="0" dirty="0">
                <a:ln>
                  <a:noFill/>
                </a:ln>
                <a:solidFill>
                  <a:srgbClr val="F8F8F8"/>
                </a:solidFill>
                <a:effectLst>
                  <a:outerShdw blurRad="38100" dist="38100" dir="2700000" algn="tl">
                    <a:srgbClr val="000000"/>
                  </a:outerShdw>
                </a:effectLst>
                <a:uLnTx/>
                <a:uFillTx/>
                <a:latin typeface="Calibri" panose="020F0502020204030204" pitchFamily="34" charset="0"/>
                <a:ea typeface="+mn-ea"/>
                <a:cs typeface="+mn-cs"/>
              </a:rPr>
              <a:t>Μέσος βαθμός </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l-GR" altLang="en-US" sz="1100" b="1" i="0" u="none" strike="noStrike" kern="1200" cap="none" spc="0" normalizeH="0" baseline="0" noProof="0" dirty="0">
                <a:ln>
                  <a:noFill/>
                </a:ln>
                <a:solidFill>
                  <a:srgbClr val="F8F8F8"/>
                </a:solidFill>
                <a:effectLst>
                  <a:outerShdw blurRad="38100" dist="38100" dir="2700000" algn="tl">
                    <a:srgbClr val="000000"/>
                  </a:outerShdw>
                </a:effectLst>
                <a:uLnTx/>
                <a:uFillTx/>
                <a:latin typeface="Calibri" panose="020F0502020204030204" pitchFamily="34" charset="0"/>
                <a:ea typeface="+mn-ea"/>
                <a:cs typeface="+mn-cs"/>
              </a:rPr>
              <a:t>Μη εμπιστοσύνης</a:t>
            </a:r>
            <a:r>
              <a:rPr kumimoji="0" lang="el-GR" altLang="en-US" sz="1600" b="1" i="0" u="none" strike="noStrike" kern="1200" cap="none" spc="0" normalizeH="0" baseline="0" noProof="0" dirty="0">
                <a:ln>
                  <a:noFill/>
                </a:ln>
                <a:solidFill>
                  <a:srgbClr val="F8F8F8"/>
                </a:solidFill>
                <a:effectLst>
                  <a:outerShdw blurRad="38100" dist="38100" dir="2700000" algn="tl">
                    <a:srgbClr val="000000"/>
                  </a:outerShdw>
                </a:effectLst>
                <a:uLnTx/>
                <a:uFillTx/>
                <a:latin typeface="Calibri" panose="020F0502020204030204" pitchFamily="34" charset="0"/>
                <a:ea typeface="+mn-ea"/>
                <a:cs typeface="+mn-cs"/>
              </a:rPr>
              <a:t> </a:t>
            </a:r>
            <a:endParaRPr kumimoji="0" lang="en-GB" altLang="en-US" sz="1600" b="1" i="0" u="none" strike="noStrike" kern="1200" cap="none" spc="0" normalizeH="0" baseline="0" noProof="0" dirty="0">
              <a:ln>
                <a:noFill/>
              </a:ln>
              <a:solidFill>
                <a:srgbClr val="F8F8F8"/>
              </a:solidFill>
              <a:effectLst>
                <a:outerShdw blurRad="38100" dist="38100" dir="2700000" algn="tl">
                  <a:srgbClr val="000000"/>
                </a:outerShdw>
              </a:effectLst>
              <a:uLnTx/>
              <a:uFillTx/>
              <a:latin typeface="Calibri" panose="020F0502020204030204" pitchFamily="34" charset="0"/>
              <a:ea typeface="+mn-ea"/>
              <a:cs typeface="+mn-cs"/>
            </a:endParaRPr>
          </a:p>
        </p:txBody>
      </p:sp>
      <p:sp>
        <p:nvSpPr>
          <p:cNvPr id="17" name="Text Box 10">
            <a:extLst>
              <a:ext uri="{FF2B5EF4-FFF2-40B4-BE49-F238E27FC236}">
                <a16:creationId xmlns:a16="http://schemas.microsoft.com/office/drawing/2014/main" id="{1E6D68CE-0B24-83ED-7C11-C50CADD3C548}"/>
              </a:ext>
            </a:extLst>
          </p:cNvPr>
          <p:cNvSpPr txBox="1">
            <a:spLocks noChangeArrowheads="1"/>
          </p:cNvSpPr>
          <p:nvPr/>
        </p:nvSpPr>
        <p:spPr bwMode="auto">
          <a:xfrm>
            <a:off x="8578017" y="6191053"/>
            <a:ext cx="756702" cy="338554"/>
          </a:xfrm>
          <a:prstGeom prst="rect">
            <a:avLst/>
          </a:prstGeom>
          <a:solidFill>
            <a:srgbClr val="FF0000"/>
          </a:solidFill>
          <a:ln w="9525">
            <a:noFill/>
            <a:miter lim="800000"/>
            <a:headEnd/>
            <a:tailEnd/>
          </a:ln>
          <a:effec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1600" b="1" i="0" u="none" strike="noStrike" kern="1200" cap="none" spc="0" normalizeH="0" baseline="0" noProof="0" dirty="0">
                <a:ln>
                  <a:noFill/>
                </a:ln>
                <a:solidFill>
                  <a:srgbClr val="F8F8F8"/>
                </a:solidFill>
                <a:effectLst>
                  <a:outerShdw blurRad="38100" dist="38100" dir="2700000" algn="tl">
                    <a:srgbClr val="000000"/>
                  </a:outerShdw>
                </a:effectLst>
                <a:uLnTx/>
                <a:uFillTx/>
                <a:latin typeface="Calibri" panose="020F0502020204030204" pitchFamily="34" charset="0"/>
                <a:ea typeface="+mn-ea"/>
                <a:cs typeface="+mn-cs"/>
              </a:rPr>
              <a:t>37</a:t>
            </a:r>
            <a:r>
              <a:rPr kumimoji="0" lang="el-GR" altLang="el-GR" sz="1600" b="1" i="0" u="none" strike="noStrike" kern="1200" cap="none" spc="0" normalizeH="0" baseline="0" noProof="0" dirty="0">
                <a:ln>
                  <a:noFill/>
                </a:ln>
                <a:solidFill>
                  <a:srgbClr val="F8F8F8"/>
                </a:solidFill>
                <a:effectLst>
                  <a:outerShdw blurRad="38100" dist="38100" dir="2700000" algn="tl">
                    <a:srgbClr val="000000"/>
                  </a:outerShdw>
                </a:effectLst>
                <a:uLnTx/>
                <a:uFillTx/>
                <a:latin typeface="Calibri" panose="020F0502020204030204" pitchFamily="34" charset="0"/>
                <a:ea typeface="+mn-ea"/>
                <a:cs typeface="+mn-cs"/>
              </a:rPr>
              <a:t>%</a:t>
            </a:r>
            <a:endParaRPr kumimoji="0" lang="en-GB" altLang="el-GR" sz="1600" b="1" i="0" u="none" strike="noStrike" kern="1200" cap="none" spc="0" normalizeH="0" baseline="0" noProof="0" dirty="0">
              <a:ln>
                <a:noFill/>
              </a:ln>
              <a:solidFill>
                <a:srgbClr val="F8F8F8"/>
              </a:solidFill>
              <a:effectLst>
                <a:outerShdw blurRad="38100" dist="38100" dir="2700000" algn="tl">
                  <a:srgbClr val="000000"/>
                </a:outerShdw>
              </a:effectLst>
              <a:uLnTx/>
              <a:uFillTx/>
              <a:latin typeface="Calibri" panose="020F0502020204030204" pitchFamily="34" charset="0"/>
              <a:ea typeface="+mn-ea"/>
              <a:cs typeface="+mn-cs"/>
            </a:endParaRPr>
          </a:p>
        </p:txBody>
      </p:sp>
      <p:sp>
        <p:nvSpPr>
          <p:cNvPr id="18" name="AutoShape 11">
            <a:extLst>
              <a:ext uri="{FF2B5EF4-FFF2-40B4-BE49-F238E27FC236}">
                <a16:creationId xmlns:a16="http://schemas.microsoft.com/office/drawing/2014/main" id="{74EC8E44-3CE0-0CA8-02DC-223AAA85ADEB}"/>
              </a:ext>
            </a:extLst>
          </p:cNvPr>
          <p:cNvSpPr>
            <a:spLocks noChangeArrowheads="1"/>
          </p:cNvSpPr>
          <p:nvPr/>
        </p:nvSpPr>
        <p:spPr bwMode="auto">
          <a:xfrm>
            <a:off x="8765868" y="5862402"/>
            <a:ext cx="381000" cy="304800"/>
          </a:xfrm>
          <a:prstGeom prst="downArrow">
            <a:avLst>
              <a:gd name="adj1" fmla="val 50000"/>
              <a:gd name="adj2" fmla="val 25000"/>
            </a:avLst>
          </a:prstGeom>
          <a:solidFill>
            <a:srgbClr val="FF0000"/>
          </a:solidFill>
          <a:ln w="9525">
            <a:noFill/>
            <a:miter lim="800000"/>
            <a:headEnd/>
            <a:tailEnd/>
          </a:ln>
          <a:effectLst/>
        </p:spPr>
        <p:txBody>
          <a:bodyPr wrap="none" anchor="ct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altLang="en-US" sz="2400" b="0" i="0" u="none" strike="noStrike" kern="1200" cap="none" spc="0" normalizeH="0" baseline="0" noProof="0">
              <a:ln>
                <a:noFill/>
              </a:ln>
              <a:solidFill>
                <a:srgbClr val="F8F8F8"/>
              </a:solidFill>
              <a:effectLst>
                <a:outerShdw blurRad="38100" dist="38100" dir="2700000" algn="tl">
                  <a:srgbClr val="000000"/>
                </a:outerShdw>
              </a:effectLst>
              <a:uLnTx/>
              <a:uFillTx/>
              <a:latin typeface="Calibri" panose="020F0502020204030204" pitchFamily="34" charset="0"/>
              <a:ea typeface="+mn-ea"/>
              <a:cs typeface="+mn-cs"/>
            </a:endParaRPr>
          </a:p>
        </p:txBody>
      </p:sp>
      <p:sp>
        <p:nvSpPr>
          <p:cNvPr id="12" name="Text Box 7">
            <a:extLst>
              <a:ext uri="{FF2B5EF4-FFF2-40B4-BE49-F238E27FC236}">
                <a16:creationId xmlns:a16="http://schemas.microsoft.com/office/drawing/2014/main" id="{FBB2C860-6BF7-F630-55E1-0E0F9378F0D2}"/>
              </a:ext>
            </a:extLst>
          </p:cNvPr>
          <p:cNvSpPr txBox="1">
            <a:spLocks noChangeArrowheads="1"/>
          </p:cNvSpPr>
          <p:nvPr/>
        </p:nvSpPr>
        <p:spPr bwMode="auto">
          <a:xfrm>
            <a:off x="7056337" y="6191053"/>
            <a:ext cx="696612" cy="338554"/>
          </a:xfrm>
          <a:prstGeom prst="rect">
            <a:avLst/>
          </a:prstGeom>
          <a:solidFill>
            <a:srgbClr val="0B11F5"/>
          </a:solidFill>
          <a:ln>
            <a:noFill/>
          </a:ln>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1600" b="1" i="0" u="none" strike="noStrike" kern="1200" cap="none" spc="0" normalizeH="0" baseline="0" noProof="0" dirty="0">
                <a:ln>
                  <a:noFill/>
                </a:ln>
                <a:solidFill>
                  <a:srgbClr val="F8F8F8"/>
                </a:solidFill>
                <a:effectLst>
                  <a:outerShdw blurRad="38100" dist="38100" dir="2700000" algn="tl">
                    <a:srgbClr val="000000"/>
                  </a:outerShdw>
                </a:effectLst>
                <a:uLnTx/>
                <a:uFillTx/>
                <a:latin typeface="Calibri" panose="020F0502020204030204" pitchFamily="34" charset="0"/>
                <a:ea typeface="+mn-ea"/>
                <a:cs typeface="+mn-cs"/>
              </a:rPr>
              <a:t>35</a:t>
            </a:r>
            <a:r>
              <a:rPr kumimoji="0" lang="el-GR" altLang="el-GR" sz="1600" b="1" i="0" u="none" strike="noStrike" kern="1200" cap="none" spc="0" normalizeH="0" baseline="0" noProof="0" dirty="0">
                <a:ln>
                  <a:noFill/>
                </a:ln>
                <a:solidFill>
                  <a:srgbClr val="F8F8F8"/>
                </a:solidFill>
                <a:effectLst>
                  <a:outerShdw blurRad="38100" dist="38100" dir="2700000" algn="tl">
                    <a:srgbClr val="000000"/>
                  </a:outerShdw>
                </a:effectLst>
                <a:uLnTx/>
                <a:uFillTx/>
                <a:latin typeface="Calibri" panose="020F0502020204030204" pitchFamily="34" charset="0"/>
                <a:ea typeface="+mn-ea"/>
                <a:cs typeface="+mn-cs"/>
              </a:rPr>
              <a:t>%</a:t>
            </a:r>
            <a:endParaRPr kumimoji="0" lang="en-GB" altLang="el-GR" sz="1600" b="1" i="0" u="none" strike="noStrike" kern="1200" cap="none" spc="0" normalizeH="0" baseline="0" noProof="0" dirty="0">
              <a:ln>
                <a:noFill/>
              </a:ln>
              <a:solidFill>
                <a:srgbClr val="F8F8F8"/>
              </a:solidFill>
              <a:effectLst>
                <a:outerShdw blurRad="38100" dist="38100" dir="2700000" algn="tl">
                  <a:srgbClr val="000000"/>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49945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026" name="Picture 2" descr="Η άδικη δικαιοσύνη μας – 24h.com.cy">
            <a:extLst>
              <a:ext uri="{FF2B5EF4-FFF2-40B4-BE49-F238E27FC236}">
                <a16:creationId xmlns:a16="http://schemas.microsoft.com/office/drawing/2014/main" id="{A94D894B-5D45-DD28-6DCB-3FC051F48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00" r="25604" b="1"/>
          <a:stretch/>
        </p:blipFill>
        <p:spPr bwMode="auto">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a:noFill/>
          <a:extLst>
            <a:ext uri="{909E8E84-426E-40DD-AFC4-6F175D3DCCD1}">
              <a14:hiddenFill xmlns:a14="http://schemas.microsoft.com/office/drawing/2010/main">
                <a:solidFill>
                  <a:srgbClr val="FFFFFF"/>
                </a:solidFill>
              </a14:hiddenFill>
            </a:ext>
          </a:extLst>
        </p:spPr>
      </p:pic>
      <p:sp>
        <p:nvSpPr>
          <p:cNvPr id="12" name="Text Box 4">
            <a:extLst>
              <a:ext uri="{FF2B5EF4-FFF2-40B4-BE49-F238E27FC236}">
                <a16:creationId xmlns:a16="http://schemas.microsoft.com/office/drawing/2014/main" id="{73242E43-FCDD-AF85-7D52-C7EDD7DEB450}"/>
              </a:ext>
            </a:extLst>
          </p:cNvPr>
          <p:cNvSpPr txBox="1">
            <a:spLocks noChangeArrowheads="1"/>
          </p:cNvSpPr>
          <p:nvPr/>
        </p:nvSpPr>
        <p:spPr bwMode="auto">
          <a:xfrm>
            <a:off x="100854" y="2433082"/>
            <a:ext cx="6300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9.</a:t>
            </a:r>
            <a:endParaRPr kumimoji="0" lang="en-GB"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4" name="Text Box 6">
            <a:extLst>
              <a:ext uri="{FF2B5EF4-FFF2-40B4-BE49-F238E27FC236}">
                <a16:creationId xmlns:a16="http://schemas.microsoft.com/office/drawing/2014/main" id="{46E4E4F0-1EEA-FFB3-DCA1-F20E8F67ACAE}"/>
              </a:ext>
            </a:extLst>
          </p:cNvPr>
          <p:cNvSpPr txBox="1">
            <a:spLocks noChangeArrowheads="1"/>
          </p:cNvSpPr>
          <p:nvPr/>
        </p:nvSpPr>
        <p:spPr bwMode="auto">
          <a:xfrm>
            <a:off x="551384" y="2673480"/>
            <a:ext cx="788750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ΕΜΠΙΣΤΟΣΥΝΗ ΣΕ ΘΕΣΜΟΥΣ </a:t>
            </a:r>
            <a:r>
              <a:rPr kumimoji="0" lang="en-US"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r>
              <a:rPr kumimoji="0" lang="el-GR"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ΟΡΓΑΝΙΣΜΟΥΣ/ ΧΩΡΕΣ</a:t>
            </a:r>
            <a:endParaRPr kumimoji="0" lang="el-GR" altLang="el-GR"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l-GR" sz="14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7" name="Text Box 4">
            <a:extLst>
              <a:ext uri="{FF2B5EF4-FFF2-40B4-BE49-F238E27FC236}">
                <a16:creationId xmlns:a16="http://schemas.microsoft.com/office/drawing/2014/main" id="{4798FC9C-21E6-2137-0190-78D56AB91033}"/>
              </a:ext>
            </a:extLst>
          </p:cNvPr>
          <p:cNvSpPr txBox="1">
            <a:spLocks noChangeArrowheads="1"/>
          </p:cNvSpPr>
          <p:nvPr/>
        </p:nvSpPr>
        <p:spPr bwMode="auto">
          <a:xfrm>
            <a:off x="100854" y="3259723"/>
            <a:ext cx="67055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ΙΙ</a:t>
            </a:r>
            <a:r>
              <a:rPr kumimoji="0" lang="el-GR" altLang="el-GR" sz="1600" b="0"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 </a:t>
            </a:r>
            <a:r>
              <a:rPr kumimoji="0" lang="el-GR" altLang="el-G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Βαθμός εμπιστοσύνης σε </a:t>
            </a:r>
            <a:r>
              <a:rPr kumimoji="0" lang="el-GR" altLang="el-GR" sz="16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χώρες</a:t>
            </a:r>
            <a:r>
              <a:rPr kumimoji="0" lang="el-GR" altLang="el-GR"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 </a:t>
            </a:r>
            <a:r>
              <a:rPr kumimoji="0" lang="el-GR" altLang="el-G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στην εξέλιξη των πραγμάτων στη χώρα</a:t>
            </a:r>
            <a:endParaRPr kumimoji="0" lang="en-GB" altLang="el-G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6951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fld id="{50601DE5-C92D-4BCA-B793-8A1D1D2C1F28}" type="slidenum">
              <a:rPr lang="en-GB" altLang="el-GR" sz="1200">
                <a:solidFill>
                  <a:schemeClr val="bg1"/>
                </a:solidFill>
              </a:rPr>
              <a:pPr/>
              <a:t>7</a:t>
            </a:fld>
            <a:endParaRPr lang="en-GB" altLang="el-GR" sz="1200">
              <a:solidFill>
                <a:schemeClr val="bg1"/>
              </a:solidFill>
            </a:endParaRPr>
          </a:p>
        </p:txBody>
      </p:sp>
      <p:sp>
        <p:nvSpPr>
          <p:cNvPr id="9220" name="Rectangle 2"/>
          <p:cNvSpPr>
            <a:spLocks noGrp="1" noChangeArrowheads="1"/>
          </p:cNvSpPr>
          <p:nvPr>
            <p:ph type="title"/>
          </p:nvPr>
        </p:nvSpPr>
        <p:spPr bwMode="auto">
          <a:xfrm>
            <a:off x="9412" y="17905"/>
            <a:ext cx="8083624" cy="1143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l-GR" altLang="el-GR" sz="1600" b="1" dirty="0">
                <a:solidFill>
                  <a:srgbClr val="800000"/>
                </a:solidFill>
              </a:rPr>
              <a:t>IΙ. </a:t>
            </a:r>
            <a:r>
              <a:rPr lang="el-GR" altLang="el-GR" sz="1600" b="1" dirty="0">
                <a:solidFill>
                  <a:schemeClr val="tx1"/>
                </a:solidFill>
              </a:rPr>
              <a:t>Βαθμός εμπιστοσύνης σε </a:t>
            </a:r>
            <a:r>
              <a:rPr lang="el-GR" altLang="el-GR" sz="1600" b="1" dirty="0">
                <a:solidFill>
                  <a:srgbClr val="C00000"/>
                </a:solidFill>
              </a:rPr>
              <a:t>χώρες</a:t>
            </a:r>
            <a:r>
              <a:rPr lang="el-GR" altLang="el-GR" sz="1600" b="1" dirty="0">
                <a:solidFill>
                  <a:srgbClr val="FF0000"/>
                </a:solidFill>
              </a:rPr>
              <a:t> </a:t>
            </a:r>
            <a:r>
              <a:rPr lang="el-GR" altLang="el-GR" sz="1600" b="1" dirty="0">
                <a:solidFill>
                  <a:schemeClr val="tx1"/>
                </a:solidFill>
              </a:rPr>
              <a:t>στην εξέλιξη των πραγμάτων στην Ελλάδα </a:t>
            </a:r>
            <a:br>
              <a:rPr lang="el-GR" altLang="el-GR" sz="1800" b="1" dirty="0">
                <a:solidFill>
                  <a:schemeClr val="tx1"/>
                </a:solidFill>
              </a:rPr>
            </a:br>
            <a:r>
              <a:rPr lang="el-GR" altLang="el-GR" sz="1200" i="1" dirty="0">
                <a:solidFill>
                  <a:schemeClr val="bg2"/>
                </a:solidFill>
              </a:rPr>
              <a:t>Θα σας διαβάσω μία σειρά από χώρες. Θα ήθελα να μου πείτε </a:t>
            </a:r>
            <a:r>
              <a:rPr lang="el-GR" altLang="el-GR" sz="1400" b="1" i="1" dirty="0">
                <a:solidFill>
                  <a:srgbClr val="800000"/>
                </a:solidFill>
              </a:rPr>
              <a:t>πόσο εμπιστεύεστε</a:t>
            </a:r>
            <a:r>
              <a:rPr lang="el-GR" altLang="el-GR" sz="1200" i="1" dirty="0">
                <a:solidFill>
                  <a:schemeClr val="bg2"/>
                </a:solidFill>
              </a:rPr>
              <a:t> κάθε μία από αυτές τις χώρες για την καλή εξέλιξη των πραγμάτων στην Ελλάδα</a:t>
            </a:r>
            <a:br>
              <a:rPr lang="el-GR" altLang="el-GR" sz="1200" i="1" dirty="0">
                <a:solidFill>
                  <a:schemeClr val="bg2"/>
                </a:solidFill>
              </a:rPr>
            </a:br>
            <a:r>
              <a:rPr lang="el-GR" altLang="el-GR" sz="1200" b="1" dirty="0">
                <a:solidFill>
                  <a:schemeClr val="bg2"/>
                </a:solidFill>
              </a:rPr>
              <a:t>Σύνολο ερωτηθέντων </a:t>
            </a:r>
            <a:endParaRPr lang="en-GB" altLang="el-GR" sz="1200" dirty="0">
              <a:solidFill>
                <a:schemeClr val="bg2"/>
              </a:solidFill>
            </a:endParaRPr>
          </a:p>
        </p:txBody>
      </p:sp>
      <p:graphicFrame>
        <p:nvGraphicFramePr>
          <p:cNvPr id="2" name="Object 1078"/>
          <p:cNvGraphicFramePr>
            <a:graphicFrameLocks noGrp="1"/>
          </p:cNvGraphicFramePr>
          <p:nvPr>
            <p:ph idx="1"/>
            <p:extLst>
              <p:ext uri="{D42A27DB-BD31-4B8C-83A1-F6EECF244321}">
                <p14:modId xmlns:p14="http://schemas.microsoft.com/office/powerpoint/2010/main" val="1444703586"/>
              </p:ext>
            </p:extLst>
          </p:nvPr>
        </p:nvGraphicFramePr>
        <p:xfrm>
          <a:off x="2279577" y="1031874"/>
          <a:ext cx="8388424" cy="5205437"/>
        </p:xfrm>
        <a:graphic>
          <a:graphicData uri="http://schemas.openxmlformats.org/drawingml/2006/chart">
            <c:chart xmlns:c="http://schemas.openxmlformats.org/drawingml/2006/chart" xmlns:r="http://schemas.openxmlformats.org/officeDocument/2006/relationships" r:id="rId2"/>
          </a:graphicData>
        </a:graphic>
      </p:graphicFrame>
      <p:sp>
        <p:nvSpPr>
          <p:cNvPr id="9222" name="Text Box 8"/>
          <p:cNvSpPr txBox="1">
            <a:spLocks noChangeArrowheads="1"/>
          </p:cNvSpPr>
          <p:nvPr/>
        </p:nvSpPr>
        <p:spPr bwMode="auto">
          <a:xfrm>
            <a:off x="6948488" y="6524625"/>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endParaRPr lang="el-GR" altLang="el-GR" sz="1200" b="1"/>
          </a:p>
        </p:txBody>
      </p:sp>
      <p:pic>
        <p:nvPicPr>
          <p:cNvPr id="7" name="Picture 9" descr="250px-Flag_of_Russia"/>
          <p:cNvPicPr>
            <a:picLocks noChangeAspect="1" noChangeArrowheads="1"/>
          </p:cNvPicPr>
          <p:nvPr/>
        </p:nvPicPr>
        <p:blipFill>
          <a:blip r:embed="rId3"/>
          <a:srcRect/>
          <a:stretch>
            <a:fillRect/>
          </a:stretch>
        </p:blipFill>
        <p:spPr bwMode="auto">
          <a:xfrm>
            <a:off x="1541857" y="3972880"/>
            <a:ext cx="678508" cy="401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15" descr="220px-Flag_of_the_People%27s_Republic_of_China"/>
          <p:cNvPicPr>
            <a:picLocks noChangeAspect="1" noChangeArrowheads="1"/>
          </p:cNvPicPr>
          <p:nvPr/>
        </p:nvPicPr>
        <p:blipFill>
          <a:blip r:embed="rId4"/>
          <a:srcRect/>
          <a:stretch>
            <a:fillRect/>
          </a:stretch>
        </p:blipFill>
        <p:spPr bwMode="auto">
          <a:xfrm>
            <a:off x="1548852" y="3366881"/>
            <a:ext cx="671513" cy="428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5" descr="1440532455-66a715dbe4d0f7f1fce598e3afdc4f85"/>
          <p:cNvPicPr>
            <a:picLocks noChangeAspect="1" noChangeArrowheads="1"/>
          </p:cNvPicPr>
          <p:nvPr/>
        </p:nvPicPr>
        <p:blipFill>
          <a:blip r:embed="rId5"/>
          <a:srcRect/>
          <a:stretch>
            <a:fillRect/>
          </a:stretch>
        </p:blipFill>
        <p:spPr bwMode="auto">
          <a:xfrm>
            <a:off x="1552058" y="2258917"/>
            <a:ext cx="676459" cy="417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7" descr="225px-Civil_and_Naval_Ensign_of_France"/>
          <p:cNvPicPr>
            <a:picLocks noChangeAspect="1" noChangeArrowheads="1"/>
          </p:cNvPicPr>
          <p:nvPr/>
        </p:nvPicPr>
        <p:blipFill>
          <a:blip r:embed="rId6"/>
          <a:srcRect/>
          <a:stretch>
            <a:fillRect/>
          </a:stretch>
        </p:blipFill>
        <p:spPr bwMode="auto">
          <a:xfrm>
            <a:off x="1585702" y="1738488"/>
            <a:ext cx="671511" cy="422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1" descr="5cdd78fb95bd190a6af158351d2f8ef6"/>
          <p:cNvPicPr>
            <a:picLocks noChangeAspect="1" noChangeArrowheads="1"/>
          </p:cNvPicPr>
          <p:nvPr/>
        </p:nvPicPr>
        <p:blipFill>
          <a:blip r:embed="rId7"/>
          <a:srcRect/>
          <a:stretch>
            <a:fillRect/>
          </a:stretch>
        </p:blipFill>
        <p:spPr bwMode="auto">
          <a:xfrm>
            <a:off x="1557413" y="4498107"/>
            <a:ext cx="677523" cy="479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13" descr="1auk2"/>
          <p:cNvPicPr>
            <a:picLocks noChangeAspect="1" noChangeArrowheads="1"/>
          </p:cNvPicPr>
          <p:nvPr/>
        </p:nvPicPr>
        <p:blipFill>
          <a:blip r:embed="rId8"/>
          <a:srcRect/>
          <a:stretch>
            <a:fillRect/>
          </a:stretch>
        </p:blipFill>
        <p:spPr bwMode="auto">
          <a:xfrm>
            <a:off x="1561628" y="2763507"/>
            <a:ext cx="668706" cy="438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17" descr="225px-Flag_of_Turkey"/>
          <p:cNvPicPr>
            <a:picLocks noChangeAspect="1" noChangeArrowheads="1"/>
          </p:cNvPicPr>
          <p:nvPr/>
        </p:nvPicPr>
        <p:blipFill>
          <a:blip r:embed="rId9"/>
          <a:srcRect/>
          <a:stretch>
            <a:fillRect/>
          </a:stretch>
        </p:blipFill>
        <p:spPr bwMode="auto">
          <a:xfrm>
            <a:off x="1614288" y="5643671"/>
            <a:ext cx="678511" cy="449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Εικόνα 2">
            <a:extLst>
              <a:ext uri="{FF2B5EF4-FFF2-40B4-BE49-F238E27FC236}">
                <a16:creationId xmlns:a16="http://schemas.microsoft.com/office/drawing/2014/main" id="{B1C9B255-EB8A-B487-030D-971B8CA97C5E}"/>
              </a:ext>
            </a:extLst>
          </p:cNvPr>
          <p:cNvPicPr>
            <a:picLocks noChangeAspect="1"/>
          </p:cNvPicPr>
          <p:nvPr/>
        </p:nvPicPr>
        <p:blipFill>
          <a:blip r:embed="rId10"/>
          <a:srcRect l="5530" t="22439" r="6127" b="22437"/>
          <a:stretch/>
        </p:blipFill>
        <p:spPr>
          <a:xfrm>
            <a:off x="1587103" y="5053986"/>
            <a:ext cx="668706" cy="528984"/>
          </a:xfrm>
          <a:prstGeom prst="rect">
            <a:avLst/>
          </a:prstGeom>
        </p:spPr>
      </p:pic>
      <p:sp>
        <p:nvSpPr>
          <p:cNvPr id="15" name="TextBox 14"/>
          <p:cNvSpPr txBox="1"/>
          <p:nvPr/>
        </p:nvSpPr>
        <p:spPr>
          <a:xfrm>
            <a:off x="9264352" y="589405"/>
            <a:ext cx="1970411" cy="369332"/>
          </a:xfrm>
          <a:prstGeom prst="rect">
            <a:avLst/>
          </a:prstGeom>
          <a:solidFill>
            <a:schemeClr val="bg1">
              <a:lumMod val="85000"/>
            </a:schemeClr>
          </a:solidFill>
        </p:spPr>
        <p:txBody>
          <a:bodyPr wrap="none" rtlCol="0">
            <a:spAutoFit/>
          </a:bodyPr>
          <a:lstStyle/>
          <a:p>
            <a:r>
              <a:rPr lang="el-GR" sz="1800" b="1" dirty="0"/>
              <a:t>ΔΕΚΕΜΒΡΙΟΣ </a:t>
            </a:r>
            <a:r>
              <a:rPr lang="en-US" sz="1800" b="1" dirty="0"/>
              <a:t>2025</a:t>
            </a:r>
          </a:p>
        </p:txBody>
      </p:sp>
    </p:spTree>
    <p:extLst>
      <p:ext uri="{BB962C8B-B14F-4D97-AF65-F5344CB8AC3E}">
        <p14:creationId xmlns:p14="http://schemas.microsoft.com/office/powerpoint/2010/main" val="921318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4"/>
          <p:cNvSpPr txBox="1">
            <a:spLocks noGrp="1"/>
          </p:cNvSpPr>
          <p:nvPr/>
        </p:nvSpPr>
        <p:spPr bwMode="auto">
          <a:xfrm>
            <a:off x="9696400" y="6453336"/>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BD98BC-AB5D-4605-AA8C-55EF38C41B3A}" type="slidenum">
              <a:rPr kumimoji="0" lang="en-GB" altLang="el-G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l-G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24580" name="Rectangle 1026"/>
          <p:cNvSpPr>
            <a:spLocks noGrp="1" noChangeArrowheads="1"/>
          </p:cNvSpPr>
          <p:nvPr>
            <p:ph type="title" idx="4294967295"/>
          </p:nvPr>
        </p:nvSpPr>
        <p:spPr bwMode="auto">
          <a:xfrm>
            <a:off x="0" y="22579"/>
            <a:ext cx="8229600" cy="6701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l-GR" altLang="el-GR" sz="1600" b="1" dirty="0">
                <a:solidFill>
                  <a:srgbClr val="800000"/>
                </a:solidFill>
              </a:rPr>
              <a:t>IΙ. </a:t>
            </a:r>
            <a:r>
              <a:rPr lang="el-GR" altLang="el-GR" sz="1600" b="1" dirty="0">
                <a:solidFill>
                  <a:schemeClr val="tx1"/>
                </a:solidFill>
              </a:rPr>
              <a:t>Βαθμός εμπιστοσύνης σε </a:t>
            </a:r>
            <a:r>
              <a:rPr lang="el-GR" altLang="el-GR" sz="1600" b="1" dirty="0">
                <a:solidFill>
                  <a:srgbClr val="C00000"/>
                </a:solidFill>
              </a:rPr>
              <a:t>χώρες</a:t>
            </a:r>
            <a:r>
              <a:rPr lang="el-GR" altLang="el-GR" sz="1600" b="1" dirty="0">
                <a:solidFill>
                  <a:srgbClr val="FF0000"/>
                </a:solidFill>
              </a:rPr>
              <a:t> </a:t>
            </a:r>
            <a:r>
              <a:rPr lang="el-GR" altLang="el-GR" sz="1600" b="1" dirty="0">
                <a:solidFill>
                  <a:schemeClr val="tx1"/>
                </a:solidFill>
              </a:rPr>
              <a:t>στην εξέλιξη των πραγμάτων στην Ελλάδα </a:t>
            </a:r>
            <a:br>
              <a:rPr lang="el-GR" altLang="el-GR" sz="2400" b="1" dirty="0">
                <a:solidFill>
                  <a:schemeClr val="tx1"/>
                </a:solidFill>
              </a:rPr>
            </a:br>
            <a:r>
              <a:rPr lang="el-GR" altLang="el-GR" sz="1200" b="1" dirty="0">
                <a:solidFill>
                  <a:schemeClr val="bg2"/>
                </a:solidFill>
              </a:rPr>
              <a:t>Ψηφοφόροι Ευρωεκλογών Ιουνίου 2024 </a:t>
            </a:r>
            <a:r>
              <a:rPr lang="el-GR" altLang="el-GR" sz="1000" b="1" dirty="0">
                <a:solidFill>
                  <a:srgbClr val="800000"/>
                </a:solidFill>
              </a:rPr>
              <a:t>(Σίγουρα &amp; μάλλον εμπιστεύομαι)</a:t>
            </a:r>
            <a:endParaRPr lang="en-GB" altLang="el-GR" sz="1000" b="1" dirty="0">
              <a:solidFill>
                <a:srgbClr val="8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59686414"/>
              </p:ext>
            </p:extLst>
          </p:nvPr>
        </p:nvGraphicFramePr>
        <p:xfrm>
          <a:off x="1199456" y="1520787"/>
          <a:ext cx="10009111" cy="4225451"/>
        </p:xfrm>
        <a:graphic>
          <a:graphicData uri="http://schemas.openxmlformats.org/drawingml/2006/table">
            <a:tbl>
              <a:tblPr/>
              <a:tblGrid>
                <a:gridCol w="1768950">
                  <a:extLst>
                    <a:ext uri="{9D8B030D-6E8A-4147-A177-3AD203B41FA5}">
                      <a16:colId xmlns:a16="http://schemas.microsoft.com/office/drawing/2014/main" val="20000"/>
                    </a:ext>
                  </a:extLst>
                </a:gridCol>
                <a:gridCol w="1645794">
                  <a:extLst>
                    <a:ext uri="{9D8B030D-6E8A-4147-A177-3AD203B41FA5}">
                      <a16:colId xmlns:a16="http://schemas.microsoft.com/office/drawing/2014/main" val="20001"/>
                    </a:ext>
                  </a:extLst>
                </a:gridCol>
                <a:gridCol w="1623403">
                  <a:extLst>
                    <a:ext uri="{9D8B030D-6E8A-4147-A177-3AD203B41FA5}">
                      <a16:colId xmlns:a16="http://schemas.microsoft.com/office/drawing/2014/main" val="20002"/>
                    </a:ext>
                  </a:extLst>
                </a:gridCol>
                <a:gridCol w="1656988">
                  <a:extLst>
                    <a:ext uri="{9D8B030D-6E8A-4147-A177-3AD203B41FA5}">
                      <a16:colId xmlns:a16="http://schemas.microsoft.com/office/drawing/2014/main" val="20003"/>
                    </a:ext>
                  </a:extLst>
                </a:gridCol>
                <a:gridCol w="1656988">
                  <a:extLst>
                    <a:ext uri="{9D8B030D-6E8A-4147-A177-3AD203B41FA5}">
                      <a16:colId xmlns:a16="http://schemas.microsoft.com/office/drawing/2014/main" val="20004"/>
                    </a:ext>
                  </a:extLst>
                </a:gridCol>
                <a:gridCol w="1656988">
                  <a:extLst>
                    <a:ext uri="{9D8B030D-6E8A-4147-A177-3AD203B41FA5}">
                      <a16:colId xmlns:a16="http://schemas.microsoft.com/office/drawing/2014/main" val="20008"/>
                    </a:ext>
                  </a:extLst>
                </a:gridCol>
              </a:tblGrid>
              <a:tr h="953243">
                <a:tc>
                  <a:txBody>
                    <a:bodyPr/>
                    <a:lstStyle/>
                    <a:p>
                      <a:pPr algn="l" fontAlgn="b"/>
                      <a:endParaRPr kumimoji="0" lang="en-US" sz="105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a:t>
                      </a: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Ν</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72" marR="91472" marT="45708" marB="4570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 </a:t>
                      </a:r>
                      <a:endPar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N</a:t>
                      </a: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Δ</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r>
                        <a:rPr kumimoji="0" lang="en-GB"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ΣΥΡΙΖΑ</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ΠΑΣΟΚ</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ΙΟΥΝ.</a:t>
                      </a:r>
                      <a:r>
                        <a:rPr kumimoji="0" lang="en-GB"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24</a:t>
                      </a: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11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Αδιευκρίνιστη</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Ψήφος</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σήμερα</a:t>
                      </a:r>
                    </a:p>
                  </a:txBody>
                  <a:tcPr marL="91456" marR="91456" marT="45709" marB="45709"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09026">
                <a:tc>
                  <a:txBody>
                    <a:bodyPr/>
                    <a:lstStyle/>
                    <a:p>
                      <a:pPr algn="ctr" fontAlgn="b">
                        <a:buNone/>
                      </a:pPr>
                      <a:r>
                        <a:rPr lang="el-GR" sz="1200" b="1" i="0" u="none" strike="noStrike" dirty="0">
                          <a:solidFill>
                            <a:srgbClr val="000000"/>
                          </a:solidFill>
                          <a:effectLst/>
                          <a:latin typeface="Arial" panose="020B0604020202020204" pitchFamily="34" charset="0"/>
                        </a:rPr>
                        <a:t>ΗΠΑ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200" b="0" i="0" u="none" strike="noStrike" dirty="0">
                          <a:solidFill>
                            <a:srgbClr val="000000"/>
                          </a:solidFill>
                          <a:effectLst/>
                          <a:latin typeface="Calibri" panose="020F0502020204030204" pitchFamily="34" charset="0"/>
                        </a:rPr>
                        <a:t>26,7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45,3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22,3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10,9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09026">
                <a:tc>
                  <a:txBody>
                    <a:bodyPr/>
                    <a:lstStyle/>
                    <a:p>
                      <a:pPr algn="ctr" fontAlgn="b">
                        <a:buNone/>
                      </a:pPr>
                      <a:r>
                        <a:rPr lang="el-GR" sz="1200" b="1" i="0" u="none" strike="noStrike">
                          <a:solidFill>
                            <a:srgbClr val="000000"/>
                          </a:solidFill>
                          <a:effectLst/>
                          <a:latin typeface="Arial" panose="020B0604020202020204" pitchFamily="34" charset="0"/>
                        </a:rPr>
                        <a:t>ΓΑΛΛΙΑ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200" b="0" i="0" u="none" strike="noStrike" dirty="0">
                          <a:solidFill>
                            <a:srgbClr val="000000"/>
                          </a:solidFill>
                          <a:effectLst/>
                          <a:latin typeface="Calibri" panose="020F0502020204030204" pitchFamily="34" charset="0"/>
                        </a:rPr>
                        <a:t>30,8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49,9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28,6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12,9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57564948"/>
                  </a:ext>
                </a:extLst>
              </a:tr>
              <a:tr h="409026">
                <a:tc>
                  <a:txBody>
                    <a:bodyPr/>
                    <a:lstStyle/>
                    <a:p>
                      <a:pPr algn="ctr" fontAlgn="b">
                        <a:buNone/>
                      </a:pPr>
                      <a:r>
                        <a:rPr lang="el-GR" sz="1200" b="1" i="0" u="none" strike="noStrike">
                          <a:solidFill>
                            <a:srgbClr val="000000"/>
                          </a:solidFill>
                          <a:effectLst/>
                          <a:latin typeface="Arial" panose="020B0604020202020204" pitchFamily="34" charset="0"/>
                        </a:rPr>
                        <a:t>ΑΓΓΛΙΑ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21,2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32,8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18,4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25,1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9026">
                <a:tc>
                  <a:txBody>
                    <a:bodyPr/>
                    <a:lstStyle/>
                    <a:p>
                      <a:pPr algn="ctr" fontAlgn="b">
                        <a:buNone/>
                      </a:pPr>
                      <a:r>
                        <a:rPr lang="el-GR" sz="1200" b="1" i="0" u="none" strike="noStrike" dirty="0">
                          <a:solidFill>
                            <a:srgbClr val="000000"/>
                          </a:solidFill>
                          <a:effectLst/>
                          <a:latin typeface="Arial" panose="020B0604020202020204" pitchFamily="34" charset="0"/>
                        </a:rPr>
                        <a:t>ΚΙΝΑ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20,7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27,8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20,5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200" b="0" i="0" u="none" strike="noStrike" dirty="0">
                          <a:solidFill>
                            <a:srgbClr val="000000"/>
                          </a:solidFill>
                          <a:effectLst/>
                          <a:latin typeface="Calibri" panose="020F0502020204030204" pitchFamily="34" charset="0"/>
                        </a:rPr>
                        <a:t>19,9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10,4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09026">
                <a:tc>
                  <a:txBody>
                    <a:bodyPr/>
                    <a:lstStyle/>
                    <a:p>
                      <a:pPr algn="ctr" fontAlgn="b">
                        <a:buNone/>
                      </a:pPr>
                      <a:r>
                        <a:rPr lang="el-GR" sz="1200" b="1" i="0" u="none" strike="noStrike">
                          <a:solidFill>
                            <a:srgbClr val="000000"/>
                          </a:solidFill>
                          <a:effectLst/>
                          <a:latin typeface="Arial" panose="020B0604020202020204" pitchFamily="34" charset="0"/>
                        </a:rPr>
                        <a:t>ΡΩΣΙΑ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20,5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21,2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13,6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12,3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200" b="0" i="0" u="none" strike="noStrike" dirty="0">
                          <a:solidFill>
                            <a:srgbClr val="000000"/>
                          </a:solidFill>
                          <a:effectLst/>
                          <a:latin typeface="Calibri" panose="020F0502020204030204" pitchFamily="34" charset="0"/>
                        </a:rPr>
                        <a:t>12,5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09026">
                <a:tc>
                  <a:txBody>
                    <a:bodyPr/>
                    <a:lstStyle/>
                    <a:p>
                      <a:pPr algn="ctr" fontAlgn="b">
                        <a:buNone/>
                      </a:pPr>
                      <a:r>
                        <a:rPr lang="el-GR" sz="1200" b="1" i="0" u="none" strike="noStrike" dirty="0">
                          <a:solidFill>
                            <a:srgbClr val="000000"/>
                          </a:solidFill>
                          <a:effectLst/>
                          <a:latin typeface="Arial" panose="020B0604020202020204" pitchFamily="34" charset="0"/>
                        </a:rPr>
                        <a:t>ΓΕΡΜΑΝΙΑ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18,8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34,3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14,4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26,2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200" b="0" i="0" u="none" strike="noStrike" dirty="0">
                          <a:solidFill>
                            <a:srgbClr val="000000"/>
                          </a:solidFill>
                          <a:effectLst/>
                          <a:latin typeface="Calibri" panose="020F0502020204030204" pitchFamily="34" charset="0"/>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409026">
                <a:tc>
                  <a:txBody>
                    <a:bodyPr/>
                    <a:lstStyle/>
                    <a:p>
                      <a:pPr algn="ctr" fontAlgn="b">
                        <a:buNone/>
                      </a:pPr>
                      <a:r>
                        <a:rPr lang="el-GR" sz="1200" b="1" i="0" u="none" strike="noStrike" dirty="0">
                          <a:solidFill>
                            <a:srgbClr val="000000"/>
                          </a:solidFill>
                          <a:effectLst/>
                          <a:latin typeface="Arial" panose="020B0604020202020204" pitchFamily="34" charset="0"/>
                        </a:rPr>
                        <a:t>ΙΣΡΑΗΛ</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15,5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22,6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23,7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buNone/>
                      </a:pPr>
                      <a:r>
                        <a:rPr lang="el-GR" sz="1200" b="0" i="0" u="none" strike="noStrike" dirty="0">
                          <a:solidFill>
                            <a:srgbClr val="000000"/>
                          </a:solidFill>
                          <a:effectLst/>
                          <a:latin typeface="Calibri" panose="020F0502020204030204" pitchFamily="34" charset="0"/>
                        </a:rPr>
                        <a:t>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409026">
                <a:tc>
                  <a:txBody>
                    <a:bodyPr/>
                    <a:lstStyle/>
                    <a:p>
                      <a:pPr algn="ctr" fontAlgn="b">
                        <a:buNone/>
                      </a:pPr>
                      <a:r>
                        <a:rPr lang="el-GR" sz="1200" b="1" i="0" u="none" strike="noStrike" dirty="0">
                          <a:solidFill>
                            <a:srgbClr val="000000"/>
                          </a:solidFill>
                          <a:effectLst/>
                          <a:latin typeface="Arial" panose="020B0604020202020204" pitchFamily="34" charset="0"/>
                        </a:rPr>
                        <a:t>ΤΟΥΡΚΙΑ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200" b="0" i="0" u="none" strike="noStrike">
                          <a:solidFill>
                            <a:srgbClr val="000000"/>
                          </a:solidFill>
                          <a:effectLst/>
                          <a:latin typeface="Calibri" panose="020F0502020204030204" pitchFamily="34" charset="0"/>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buNone/>
                      </a:pPr>
                      <a:r>
                        <a:rPr lang="el-GR" sz="1200" b="0" i="0" u="none" strike="noStrike" dirty="0">
                          <a:solidFill>
                            <a:srgbClr val="000000"/>
                          </a:solidFill>
                          <a:effectLst/>
                          <a:latin typeface="Calibri" panose="020F0502020204030204" pitchFamily="34" charset="0"/>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763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026" name="Picture 2" descr="Η άδικη δικαιοσύνη μας – 24h.com.cy">
            <a:extLst>
              <a:ext uri="{FF2B5EF4-FFF2-40B4-BE49-F238E27FC236}">
                <a16:creationId xmlns:a16="http://schemas.microsoft.com/office/drawing/2014/main" id="{A94D894B-5D45-DD28-6DCB-3FC051F48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00" r="25604" b="1"/>
          <a:stretch/>
        </p:blipFill>
        <p:spPr bwMode="auto">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a:noFill/>
          <a:extLst>
            <a:ext uri="{909E8E84-426E-40DD-AFC4-6F175D3DCCD1}">
              <a14:hiddenFill xmlns:a14="http://schemas.microsoft.com/office/drawing/2010/main">
                <a:solidFill>
                  <a:srgbClr val="FFFFFF"/>
                </a:solidFill>
              </a14:hiddenFill>
            </a:ext>
          </a:extLst>
        </p:spPr>
      </p:pic>
      <p:sp>
        <p:nvSpPr>
          <p:cNvPr id="13" name="Line 5">
            <a:extLst>
              <a:ext uri="{FF2B5EF4-FFF2-40B4-BE49-F238E27FC236}">
                <a16:creationId xmlns:a16="http://schemas.microsoft.com/office/drawing/2014/main" id="{B525BAC0-937A-53DD-0ADE-EEEE0077C6ED}"/>
              </a:ext>
            </a:extLst>
          </p:cNvPr>
          <p:cNvSpPr>
            <a:spLocks noChangeShapeType="1"/>
          </p:cNvSpPr>
          <p:nvPr/>
        </p:nvSpPr>
        <p:spPr bwMode="auto">
          <a:xfrm>
            <a:off x="30099" y="3140968"/>
            <a:ext cx="8330129"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venir Next LT Pro"/>
              <a:ea typeface="+mn-ea"/>
              <a:cs typeface="+mn-cs"/>
            </a:endParaRPr>
          </a:p>
        </p:txBody>
      </p:sp>
      <p:grpSp>
        <p:nvGrpSpPr>
          <p:cNvPr id="8" name="Group 7"/>
          <p:cNvGrpSpPr/>
          <p:nvPr/>
        </p:nvGrpSpPr>
        <p:grpSpPr>
          <a:xfrm>
            <a:off x="6023992" y="0"/>
            <a:ext cx="6172123" cy="6858000"/>
            <a:chOff x="2567609" y="490537"/>
            <a:chExt cx="9001000" cy="5876925"/>
          </a:xfrm>
        </p:grpSpPr>
        <p:pic>
          <p:nvPicPr>
            <p:cNvPr id="6" name="Picture 5"/>
            <p:cNvPicPr>
              <a:picLocks noChangeAspect="1"/>
            </p:cNvPicPr>
            <p:nvPr/>
          </p:nvPicPr>
          <p:blipFill rotWithShape="1">
            <a:blip r:embed="rId3"/>
            <a:srcRect l="-111" r="7827"/>
            <a:stretch/>
          </p:blipFill>
          <p:spPr>
            <a:xfrm>
              <a:off x="2567609" y="490537"/>
              <a:ext cx="9001000" cy="5876925"/>
            </a:xfrm>
            <a:prstGeom prst="rect">
              <a:avLst/>
            </a:prstGeom>
          </p:spPr>
        </p:pic>
        <p:sp>
          <p:nvSpPr>
            <p:cNvPr id="7" name="Rectangle 6"/>
            <p:cNvSpPr/>
            <p:nvPr/>
          </p:nvSpPr>
          <p:spPr>
            <a:xfrm>
              <a:off x="4532431" y="1498476"/>
              <a:ext cx="81372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prstClr val="white"/>
                </a:solidFill>
                <a:effectLst/>
                <a:uLnTx/>
                <a:uFillTx/>
                <a:latin typeface="Avenir Next LT Pro"/>
                <a:ea typeface="+mn-ea"/>
                <a:cs typeface="+mn-cs"/>
              </a:endParaRPr>
            </a:p>
          </p:txBody>
        </p:sp>
      </p:grpSp>
      <p:sp>
        <p:nvSpPr>
          <p:cNvPr id="2" name="Rectangle 1">
            <a:extLst>
              <a:ext uri="{FF2B5EF4-FFF2-40B4-BE49-F238E27FC236}">
                <a16:creationId xmlns:a16="http://schemas.microsoft.com/office/drawing/2014/main" id="{8A88D2AA-269B-11E3-B74B-D555C6C4B28C}"/>
              </a:ext>
            </a:extLst>
          </p:cNvPr>
          <p:cNvSpPr/>
          <p:nvPr/>
        </p:nvSpPr>
        <p:spPr>
          <a:xfrm>
            <a:off x="5578541" y="0"/>
            <a:ext cx="1728192" cy="6857989"/>
          </a:xfrm>
          <a:prstGeom prst="rect">
            <a:avLst/>
          </a:prstGeom>
          <a:solidFill>
            <a:srgbClr val="4454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7" name="Text Box 6">
            <a:extLst>
              <a:ext uri="{FF2B5EF4-FFF2-40B4-BE49-F238E27FC236}">
                <a16:creationId xmlns:a16="http://schemas.microsoft.com/office/drawing/2014/main" id="{E7DAA5AC-960B-263D-D6FE-4D90ABB37CBE}"/>
              </a:ext>
            </a:extLst>
          </p:cNvPr>
          <p:cNvSpPr txBox="1">
            <a:spLocks noChangeArrowheads="1"/>
          </p:cNvSpPr>
          <p:nvPr/>
        </p:nvSpPr>
        <p:spPr bwMode="auto">
          <a:xfrm>
            <a:off x="107766" y="3152581"/>
            <a:ext cx="58353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60400" indent="-6604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lvl="0" indent="0">
              <a:spcBef>
                <a:spcPct val="0"/>
              </a:spcBef>
              <a:buNone/>
            </a:pPr>
            <a:r>
              <a:rPr lang="el-GR" sz="1600" b="1" dirty="0">
                <a:solidFill>
                  <a:srgbClr val="FFFF00"/>
                </a:solidFill>
              </a:rPr>
              <a:t>ΙΙΙ. </a:t>
            </a:r>
            <a:r>
              <a:rPr lang="el-GR" sz="1600" b="1" dirty="0">
                <a:solidFill>
                  <a:prstClr val="white"/>
                </a:solidFill>
              </a:rPr>
              <a:t>Στάση απέναντι στην Ευρώπη – Ε.Ε.  </a:t>
            </a:r>
            <a:r>
              <a:rPr lang="el-GR" sz="1000" b="1" dirty="0">
                <a:solidFill>
                  <a:srgbClr val="FFFF00"/>
                </a:solidFill>
              </a:rPr>
              <a:t> </a:t>
            </a:r>
          </a:p>
          <a:p>
            <a:pPr marL="0" lvl="0" indent="0">
              <a:spcBef>
                <a:spcPct val="0"/>
              </a:spcBef>
              <a:buNone/>
            </a:pPr>
            <a:r>
              <a:rPr lang="el-GR" sz="1200" b="1" dirty="0">
                <a:solidFill>
                  <a:prstClr val="white"/>
                </a:solidFill>
              </a:rPr>
              <a:t>Βαθμός συμφωνίας με την άποψη «Θεωρώ τον εαυτό μου Ευρωπαίο πολίτη»</a:t>
            </a:r>
          </a:p>
        </p:txBody>
      </p:sp>
      <p:pic>
        <p:nvPicPr>
          <p:cNvPr id="18" name="Picture 2" descr="Ευρωεκλογές 2024 – Τελικά αποτελέσματα στην Ελλάδα - NOMISMA"/>
          <p:cNvPicPr>
            <a:picLocks noChangeAspect="1" noChangeArrowheads="1"/>
          </p:cNvPicPr>
          <p:nvPr/>
        </p:nvPicPr>
        <p:blipFill rotWithShape="1">
          <a:blip r:embed="rId4">
            <a:extLst>
              <a:ext uri="{28A0092B-C50C-407E-A947-70E740481C1C}">
                <a14:useLocalDpi xmlns:a14="http://schemas.microsoft.com/office/drawing/2010/main" val="0"/>
              </a:ext>
            </a:extLst>
          </a:blip>
          <a:srcRect l="-3461" t="2071" r="48949" b="-2071"/>
          <a:stretch/>
        </p:blipFill>
        <p:spPr bwMode="auto">
          <a:xfrm>
            <a:off x="6888087" y="0"/>
            <a:ext cx="5388923" cy="70294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4">
            <a:extLst>
              <a:ext uri="{FF2B5EF4-FFF2-40B4-BE49-F238E27FC236}">
                <a16:creationId xmlns:a16="http://schemas.microsoft.com/office/drawing/2014/main" id="{73242E43-FCDD-AF85-7D52-C7EDD7DEB450}"/>
              </a:ext>
            </a:extLst>
          </p:cNvPr>
          <p:cNvSpPr txBox="1">
            <a:spLocks noChangeArrowheads="1"/>
          </p:cNvSpPr>
          <p:nvPr/>
        </p:nvSpPr>
        <p:spPr bwMode="auto">
          <a:xfrm>
            <a:off x="92815" y="2405007"/>
            <a:ext cx="6300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l-GR"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9.</a:t>
            </a:r>
            <a:endParaRPr kumimoji="0" lang="en-GB" altLang="el-GR" sz="40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
        <p:nvSpPr>
          <p:cNvPr id="19" name="Text Box 6">
            <a:extLst>
              <a:ext uri="{FF2B5EF4-FFF2-40B4-BE49-F238E27FC236}">
                <a16:creationId xmlns:a16="http://schemas.microsoft.com/office/drawing/2014/main" id="{46E4E4F0-1EEA-FFB3-DCA1-F20E8F67ACAE}"/>
              </a:ext>
            </a:extLst>
          </p:cNvPr>
          <p:cNvSpPr txBox="1">
            <a:spLocks noChangeArrowheads="1"/>
          </p:cNvSpPr>
          <p:nvPr/>
        </p:nvSpPr>
        <p:spPr bwMode="auto">
          <a:xfrm>
            <a:off x="586709" y="2634060"/>
            <a:ext cx="788750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eaLnBrk="0" fontAlgn="base" hangingPunct="0">
              <a:spcBef>
                <a:spcPct val="0"/>
              </a:spcBef>
              <a:spcAft>
                <a:spcPct val="0"/>
              </a:spcAft>
              <a:defRPr sz="1000">
                <a:solidFill>
                  <a:schemeClr val="tx1"/>
                </a:solidFill>
                <a:latin typeface="Calibri" panose="020F0502020204030204" pitchFamily="34" charset="0"/>
              </a:defRPr>
            </a:lvl6pPr>
            <a:lvl7pPr marL="2971800" indent="-228600" eaLnBrk="0" fontAlgn="base" hangingPunct="0">
              <a:spcBef>
                <a:spcPct val="0"/>
              </a:spcBef>
              <a:spcAft>
                <a:spcPct val="0"/>
              </a:spcAft>
              <a:defRPr sz="1000">
                <a:solidFill>
                  <a:schemeClr val="tx1"/>
                </a:solidFill>
                <a:latin typeface="Calibri" panose="020F0502020204030204" pitchFamily="34" charset="0"/>
              </a:defRPr>
            </a:lvl7pPr>
            <a:lvl8pPr marL="3429000" indent="-228600" eaLnBrk="0" fontAlgn="base" hangingPunct="0">
              <a:spcBef>
                <a:spcPct val="0"/>
              </a:spcBef>
              <a:spcAft>
                <a:spcPct val="0"/>
              </a:spcAft>
              <a:defRPr sz="1000">
                <a:solidFill>
                  <a:schemeClr val="tx1"/>
                </a:solidFill>
                <a:latin typeface="Calibri" panose="020F0502020204030204" pitchFamily="34" charset="0"/>
              </a:defRPr>
            </a:lvl8pPr>
            <a:lvl9pPr marL="3886200" indent="-228600" eaLnBrk="0" fontAlgn="base" hangingPunct="0">
              <a:spcBef>
                <a:spcPct val="0"/>
              </a:spcBef>
              <a:spcAft>
                <a:spcPct val="0"/>
              </a:spcAft>
              <a:defRPr sz="1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ΕΜΠΙΣΤΟΣΥΝΗ ΣΕ ΘΕΣΜΟΥΣ </a:t>
            </a:r>
            <a:r>
              <a:rPr kumimoji="0" lang="en-US"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r>
              <a:rPr kumimoji="0" lang="el-GR" altLang="el-G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ΟΡΓΑΝΙΣΜΟΥΣ/ ΧΩΡΕΣ</a:t>
            </a:r>
            <a:endParaRPr kumimoji="0" lang="el-GR" altLang="el-GR"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l-GR" sz="14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34234829"/>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obVT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obVT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5.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15320</TotalTime>
  <Words>664</Words>
  <Application>Microsoft Office PowerPoint</Application>
  <PresentationFormat>Widescreen</PresentationFormat>
  <Paragraphs>181</Paragraphs>
  <Slides>11</Slides>
  <Notes>2</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11</vt:i4>
      </vt:variant>
    </vt:vector>
  </HeadingPairs>
  <TitlesOfParts>
    <vt:vector size="24" baseType="lpstr">
      <vt:lpstr>Arial</vt:lpstr>
      <vt:lpstr>Avenir Next LT Pro</vt:lpstr>
      <vt:lpstr>Calibri</vt:lpstr>
      <vt:lpstr>Sagona Book</vt:lpstr>
      <vt:lpstr>Tahoma</vt:lpstr>
      <vt:lpstr>The Hand Extrablack</vt:lpstr>
      <vt:lpstr>Times New Roman</vt:lpstr>
      <vt:lpstr>Default Design</vt:lpstr>
      <vt:lpstr>BlobVTI</vt:lpstr>
      <vt:lpstr>1_Default Design</vt:lpstr>
      <vt:lpstr>1_BlobVTI</vt:lpstr>
      <vt:lpstr>2_Default Design</vt:lpstr>
      <vt:lpstr>Picture</vt:lpstr>
      <vt:lpstr>PowerPoint Presentation</vt:lpstr>
      <vt:lpstr>PowerPoint Presentation</vt:lpstr>
      <vt:lpstr>PowerPoint Presentation</vt:lpstr>
      <vt:lpstr>I. Βαθμός εμπιστοσύνης σε θεσμούς/οργανισμούς  Μέσος βαθμός εμπιστοσύνης &amp; μέσος βαθμός μη εμπιστοσύνης Διαχρονικά στοιχεία – Δεκέμβριος 2019 – Δεκέμβριος 2025 Σύνολο ερωτηθέντων</vt:lpstr>
      <vt:lpstr>I. Βαθμός εμπιστοσύνης σε θεσμούς/οργανισμούς στην εξέλιξη των πραγμάτων στην Ελλάδα  Θα σας διαβάσω μία σειρά από οργανισμούς / θεσμούς. Θα ήθελα να μου πείτε πόσο εμπιστεύεστε κάθε έναν από αυτούς τους οργανισμούς / θεσμούς για την καλή εξέλιξη των πραγμάτων στη χώρα Σύνολο ερωτηθέντων </vt:lpstr>
      <vt:lpstr>PowerPoint Presentation</vt:lpstr>
      <vt:lpstr>IΙ. Βαθμός εμπιστοσύνης σε χώρες στην εξέλιξη των πραγμάτων στην Ελλάδα  Θα σας διαβάσω μία σειρά από χώρες. Θα ήθελα να μου πείτε πόσο εμπιστεύεστε κάθε μία από αυτές τις χώρες για την καλή εξέλιξη των πραγμάτων στην Ελλάδα Σύνολο ερωτηθέντων </vt:lpstr>
      <vt:lpstr>IΙ. Βαθμός εμπιστοσύνης σε χώρες στην εξέλιξη των πραγμάτων στην Ελλάδα  Ψηφοφόροι Ευρωεκλογών Ιουνίου 2024 (Σίγουρα &amp; μάλλον εμπιστεύομαι)</vt:lpstr>
      <vt:lpstr>PowerPoint Presentation</vt:lpstr>
      <vt:lpstr>PowerPoint Presentation</vt:lpstr>
      <vt:lpstr>PowerPoint Presentation</vt:lpstr>
    </vt:vector>
  </TitlesOfParts>
  <Company>MRB Hellas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ΕΜΠΙΣΤΟΣΥΝΗ ΣΕ ΘΕΣΜΟΥΣ - OΡΓΑΝΙΣΜΟΥΣ - ΧΩΡΕΣ</dc:title>
  <dc:creator>MRB Hellas SA</dc:creator>
  <cp:lastModifiedBy>Tasos Velissaridis</cp:lastModifiedBy>
  <cp:revision>1241</cp:revision>
  <cp:lastPrinted>2025-12-16T10:19:37Z</cp:lastPrinted>
  <dcterms:created xsi:type="dcterms:W3CDTF">2004-07-26T13:26:38Z</dcterms:created>
  <dcterms:modified xsi:type="dcterms:W3CDTF">2025-12-17T05:27:14Z</dcterms:modified>
</cp:coreProperties>
</file>