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57" r:id="rId3"/>
    <p:sldMasterId id="2147483669" r:id="rId4"/>
    <p:sldMasterId id="2147483676" r:id="rId5"/>
  </p:sldMasterIdLst>
  <p:notesMasterIdLst>
    <p:notesMasterId r:id="rId21"/>
  </p:notesMasterIdLst>
  <p:handoutMasterIdLst>
    <p:handoutMasterId r:id="rId22"/>
  </p:handoutMasterIdLst>
  <p:sldIdLst>
    <p:sldId id="963" r:id="rId6"/>
    <p:sldId id="964" r:id="rId7"/>
    <p:sldId id="958" r:id="rId8"/>
    <p:sldId id="965" r:id="rId9"/>
    <p:sldId id="1003" r:id="rId10"/>
    <p:sldId id="1020" r:id="rId11"/>
    <p:sldId id="1021" r:id="rId12"/>
    <p:sldId id="1008" r:id="rId13"/>
    <p:sldId id="1009" r:id="rId14"/>
    <p:sldId id="979" r:id="rId15"/>
    <p:sldId id="997" r:id="rId16"/>
    <p:sldId id="1018" r:id="rId17"/>
    <p:sldId id="1011" r:id="rId18"/>
    <p:sldId id="995" r:id="rId19"/>
    <p:sldId id="987" r:id="rId20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2F4"/>
    <a:srgbClr val="FFCCCC"/>
    <a:srgbClr val="CC66FF"/>
    <a:srgbClr val="CC9900"/>
    <a:srgbClr val="008000"/>
    <a:srgbClr val="FF6699"/>
    <a:srgbClr val="0066FF"/>
    <a:srgbClr val="E7E7E7"/>
    <a:srgbClr val="3333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90" autoAdjust="0"/>
    <p:restoredTop sz="96187" autoAdjust="0"/>
  </p:normalViewPr>
  <p:slideViewPr>
    <p:cSldViewPr>
      <p:cViewPr varScale="1">
        <p:scale>
          <a:sx n="111" d="100"/>
          <a:sy n="111" d="100"/>
        </p:scale>
        <p:origin x="26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04"/>
    </p:cViewPr>
  </p:sorterViewPr>
  <p:notesViewPr>
    <p:cSldViewPr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033154752352629"/>
          <c:y val="0"/>
          <c:w val="0.59966845247647393"/>
          <c:h val="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C99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70C-4981-9CC6-1AF836A6E543}"/>
              </c:ext>
            </c:extLst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70C-4981-9CC6-1AF836A6E543}"/>
              </c:ext>
            </c:extLst>
          </c:dPt>
          <c:dPt>
            <c:idx val="2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70C-4981-9CC6-1AF836A6E543}"/>
              </c:ext>
            </c:extLst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70C-4981-9CC6-1AF836A6E543}"/>
              </c:ext>
            </c:extLst>
          </c:dPt>
          <c:dPt>
            <c:idx val="4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70C-4981-9CC6-1AF836A6E543}"/>
              </c:ext>
            </c:extLst>
          </c:dPt>
          <c:dPt>
            <c:idx val="5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550E-4A3E-A9A9-F4AFA5D131EA}"/>
              </c:ext>
            </c:extLst>
          </c:dPt>
          <c:dPt>
            <c:idx val="6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70C-4981-9CC6-1AF836A6E543}"/>
              </c:ext>
            </c:extLst>
          </c:dPt>
          <c:dPt>
            <c:idx val="7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70C-4981-9CC6-1AF836A6E543}"/>
              </c:ext>
            </c:extLst>
          </c:dPt>
          <c:dPt>
            <c:idx val="8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70C-4981-9CC6-1AF836A6E543}"/>
              </c:ext>
            </c:extLst>
          </c:dPt>
          <c:dPt>
            <c:idx val="9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870C-4981-9CC6-1AF836A6E5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Νέα Δημοκρατία</c:v>
                </c:pt>
                <c:pt idx="1">
                  <c:v>ΠΑΣΟΚ - ΚΙΝΑΛ</c:v>
                </c:pt>
                <c:pt idx="2">
                  <c:v>Ελληνική Λύση </c:v>
                </c:pt>
                <c:pt idx="3">
                  <c:v>Πλεύση Ελευθερίας</c:v>
                </c:pt>
                <c:pt idx="4">
                  <c:v>ΣΥΡΙΖΑ</c:v>
                </c:pt>
                <c:pt idx="5">
                  <c:v>ΚΚΕ</c:v>
                </c:pt>
                <c:pt idx="6">
                  <c:v>Φωνή Λογικής</c:v>
                </c:pt>
                <c:pt idx="7">
                  <c:v>Άλλο κόμμα</c:v>
                </c:pt>
                <c:pt idx="8">
                  <c:v>Κανένα κόμμα</c:v>
                </c:pt>
                <c:pt idx="9">
                  <c:v>ΔΞ/ΔΑ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44.8</c:v>
                </c:pt>
                <c:pt idx="1">
                  <c:v>8.1</c:v>
                </c:pt>
                <c:pt idx="2">
                  <c:v>5.0999999999999996</c:v>
                </c:pt>
                <c:pt idx="3">
                  <c:v>4.2</c:v>
                </c:pt>
                <c:pt idx="4">
                  <c:v>3.2</c:v>
                </c:pt>
                <c:pt idx="5">
                  <c:v>2.7</c:v>
                </c:pt>
                <c:pt idx="6">
                  <c:v>1.1000000000000001</c:v>
                </c:pt>
                <c:pt idx="7">
                  <c:v>5.8</c:v>
                </c:pt>
                <c:pt idx="8">
                  <c:v>16.2</c:v>
                </c:pt>
                <c:pt idx="9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70C-4981-9CC6-1AF836A6E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-2096336784"/>
        <c:axId val="-2096331888"/>
      </c:barChart>
      <c:catAx>
        <c:axId val="-2096336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20963318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2096331888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-2096336784"/>
        <c:crosses val="autoZero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09911828172112"/>
          <c:y val="2.7428571428571445E-2"/>
          <c:w val="0.37833288080369259"/>
          <c:h val="0.8756726894958105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71-4697-BE10-2C06D15B4D4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A71-4697-BE10-2C06D15B4D4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A71-4697-BE10-2C06D15B4D4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A71-4697-BE10-2C06D15B4D4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A71-4697-BE10-2C06D15B4D4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6A71-4697-BE10-2C06D15B4D4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6A71-4697-BE10-2C06D15B4D4D}"/>
              </c:ext>
            </c:extLst>
          </c:dPt>
          <c:dLbls>
            <c:dLbl>
              <c:idx val="0"/>
              <c:layout>
                <c:manualLayout>
                  <c:x val="1.7422867513611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71-4697-BE10-2C06D15B4D4D}"/>
                </c:ext>
              </c:extLst>
            </c:dLbl>
            <c:dLbl>
              <c:idx val="1"/>
              <c:layout>
                <c:manualLayout>
                  <c:x val="5.8076225045372073E-3"/>
                  <c:y val="2.2857142857142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71-4697-BE10-2C06D15B4D4D}"/>
                </c:ext>
              </c:extLst>
            </c:dLbl>
            <c:dLbl>
              <c:idx val="2"/>
              <c:layout>
                <c:manualLayout>
                  <c:x val="1.1615245009074408E-2"/>
                  <c:y val="6.8571428571428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71-4697-BE10-2C06D15B4D4D}"/>
                </c:ext>
              </c:extLst>
            </c:dLbl>
            <c:dLbl>
              <c:idx val="3"/>
              <c:layout>
                <c:manualLayout>
                  <c:x val="1.0163339382940059E-2"/>
                  <c:y val="-8.3808555645937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71-4697-BE10-2C06D15B4D4D}"/>
                </c:ext>
              </c:extLst>
            </c:dLbl>
            <c:dLbl>
              <c:idx val="4"/>
              <c:layout>
                <c:manualLayout>
                  <c:x val="1.306715063520872E-2"/>
                  <c:y val="8.3808555645937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71-4697-BE10-2C06D15B4D4D}"/>
                </c:ext>
              </c:extLst>
            </c:dLbl>
            <c:dLbl>
              <c:idx val="5"/>
              <c:layout>
                <c:manualLayout>
                  <c:x val="1.3067150635208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71-4697-BE10-2C06D15B4D4D}"/>
                </c:ext>
              </c:extLst>
            </c:dLbl>
            <c:dLbl>
              <c:idx val="6"/>
              <c:layout>
                <c:manualLayout>
                  <c:x val="1.45190562613430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71-4697-BE10-2C06D15B4D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Να δω ΑΠΟΤΕΛΕΣΜΑ στη ζωή μου / στην καθημερινότητα μου</c:v>
                </c:pt>
                <c:pt idx="1">
                  <c:v>Να αισθάνομαι ΔΙΚΑΙΟΣΥΝΗ</c:v>
                </c:pt>
                <c:pt idx="2">
                  <c:v>Να ΕΜΠΙΣΤΕΥΟΜΑΙ το πρόσωπο του αρχηγού του κόμματος</c:v>
                </c:pt>
                <c:pt idx="3">
                  <c:v>Να αλλάξει το πολιτικό ΗΘΟΣ στην χώρα</c:v>
                </c:pt>
                <c:pt idx="4">
                  <c:v>Να υπάρξει ΣΤΑΘΕΡΟΤΗΤΑ</c:v>
                </c:pt>
                <c:pt idx="5">
                  <c:v>Να πάει η χώρα ΜΠΡΟΣΤΑ</c:v>
                </c:pt>
                <c:pt idx="6">
                  <c:v>Δεν γνωρίζω / Δεν απαντώ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37</c:v>
                </c:pt>
                <c:pt idx="1">
                  <c:v>21.3</c:v>
                </c:pt>
                <c:pt idx="2">
                  <c:v>17.8</c:v>
                </c:pt>
                <c:pt idx="3">
                  <c:v>10.9</c:v>
                </c:pt>
                <c:pt idx="4">
                  <c:v>6.3</c:v>
                </c:pt>
                <c:pt idx="5">
                  <c:v>5</c:v>
                </c:pt>
                <c:pt idx="6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A71-4697-BE10-2C06D15B4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66573728"/>
        <c:axId val="466567456"/>
      </c:barChart>
      <c:catAx>
        <c:axId val="466573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466567456"/>
        <c:crosses val="autoZero"/>
        <c:auto val="0"/>
        <c:lblAlgn val="ctr"/>
        <c:lblOffset val="100"/>
        <c:noMultiLvlLbl val="0"/>
      </c:catAx>
      <c:valAx>
        <c:axId val="466567456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466573728"/>
        <c:crosses val="max"/>
        <c:crossBetween val="between"/>
        <c:majorUnit val="50"/>
        <c:minorUnit val="4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39627525084762"/>
          <c:y val="6.3757007172137461E-2"/>
          <c:w val="0.49487259013124313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8C-446C-B100-3291A9F001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8C-446C-B100-3291A9F0011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8C-446C-B100-3291A9F001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Αυτοδύναμη Κυβέρνηση</c:v>
                </c:pt>
                <c:pt idx="1">
                  <c:v>Κυβέρνηση Συνεργασίας</c:v>
                </c:pt>
                <c:pt idx="2">
                  <c:v>ΔΞ/ΔΑ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40.200000000000003</c:v>
                </c:pt>
                <c:pt idx="1">
                  <c:v>46.7</c:v>
                </c:pt>
                <c:pt idx="2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8C-446C-B100-3291A9F001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36761271580374E-2"/>
          <c:y val="4.9379155209960383E-2"/>
          <c:w val="0.9760992710021027"/>
          <c:h val="0.90124168958007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ΙΟΥΛΙΟΣ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566-4EEF-9F05-3342D8F30D7E}"/>
              </c:ext>
            </c:extLst>
          </c:dPt>
          <c:dPt>
            <c:idx val="1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566-4EEF-9F05-3342D8F30D7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566-4EEF-9F05-3342D8F30D7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566-4EEF-9F05-3342D8F30D7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66-4EEF-9F05-3342D8F30D7E}"/>
              </c:ext>
            </c:extLst>
          </c:dPt>
          <c:dPt>
            <c:idx val="5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566-4EEF-9F05-3342D8F30D7E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E566-4EEF-9F05-3342D8F30D7E}"/>
              </c:ext>
            </c:extLst>
          </c:dPt>
          <c:dPt>
            <c:idx val="7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9B13-4F49-8A23-DF0C08FF66F1}"/>
              </c:ext>
            </c:extLst>
          </c:dPt>
          <c:dPt>
            <c:idx val="8"/>
            <c:invertIfNegative val="0"/>
            <c:bubble3D val="0"/>
            <c:spPr>
              <a:solidFill>
                <a:srgbClr val="CC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566-4EEF-9F05-3342D8F30D7E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E566-4EEF-9F05-3342D8F30D7E}"/>
              </c:ext>
            </c:extLst>
          </c:dPt>
          <c:dPt>
            <c:idx val="10"/>
            <c:invertIfNegative val="0"/>
            <c:bubble3D val="0"/>
            <c:spPr>
              <a:solidFill>
                <a:srgbClr val="CC66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EDD7-48F3-9147-66B7685B89A0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48E5-4F7F-BF78-5C3CE3CA984B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D5A0-4129-9486-53878FD70F86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AF5F-4981-9AA9-4BF7CD1D8C12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33D2-499E-86D7-3766FE1FA59A}"/>
              </c:ext>
            </c:extLst>
          </c:dPt>
          <c:dLbls>
            <c:dLbl>
              <c:idx val="0"/>
              <c:layout>
                <c:manualLayout>
                  <c:x val="-2.34387965118965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66-4EEF-9F05-3342D8F30D7E}"/>
                </c:ext>
              </c:extLst>
            </c:dLbl>
            <c:dLbl>
              <c:idx val="1"/>
              <c:layout>
                <c:manualLayout>
                  <c:x val="-1.0937534751865267E-3"/>
                  <c:y val="7.6442406515300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66-4EEF-9F05-3342D8F30D7E}"/>
                </c:ext>
              </c:extLst>
            </c:dLbl>
            <c:dLbl>
              <c:idx val="2"/>
              <c:layout>
                <c:manualLayout>
                  <c:x val="-3.1993101808209054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66-4EEF-9F05-3342D8F30D7E}"/>
                </c:ext>
              </c:extLst>
            </c:dLbl>
            <c:dLbl>
              <c:idx val="3"/>
              <c:layout>
                <c:manualLayout>
                  <c:x val="-2.6489261780561139E-3"/>
                  <c:y val="1.1466360977295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66-4EEF-9F05-3342D8F30D7E}"/>
                </c:ext>
              </c:extLst>
            </c:dLbl>
            <c:dLbl>
              <c:idx val="5"/>
              <c:layout>
                <c:manualLayout>
                  <c:x val="3.051320699194698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66-4EEF-9F05-3342D8F30D7E}"/>
                </c:ext>
              </c:extLst>
            </c:dLbl>
            <c:dLbl>
              <c:idx val="6"/>
              <c:layout>
                <c:manualLayout>
                  <c:x val="-4.6877593023792943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66-4EEF-9F05-3342D8F30D7E}"/>
                </c:ext>
              </c:extLst>
            </c:dLbl>
            <c:dLbl>
              <c:idx val="7"/>
              <c:layout>
                <c:manualLayout>
                  <c:x val="-1.4063277907137883E-3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B13-4F49-8A23-DF0C08FF66F1}"/>
                </c:ext>
              </c:extLst>
            </c:dLbl>
            <c:dLbl>
              <c:idx val="9"/>
              <c:layout>
                <c:manualLayout>
                  <c:x val="1.4884491215583893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66-4EEF-9F05-3342D8F30D7E}"/>
                </c:ext>
              </c:extLst>
            </c:dLbl>
            <c:dLbl>
              <c:idx val="10"/>
              <c:layout>
                <c:manualLayout>
                  <c:x val="1.4196725069760359E-3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DD7-48F3-9147-66B7685B8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ΝΕΑ ΔΗΜΟΚΡΑΤΙΑ</c:v>
                </c:pt>
                <c:pt idx="1">
                  <c:v>ΣΥ.ΡΙ.ΖΑ Π.Σ.</c:v>
                </c:pt>
                <c:pt idx="2">
                  <c:v>ΠΑΣΟΚ - ΚΙΝΑΛ</c:v>
                </c:pt>
                <c:pt idx="3">
                  <c:v>Κ.Κ.Ε.</c:v>
                </c:pt>
                <c:pt idx="4">
                  <c:v>ΕΛΛΗΝΙΚΗ ΛΥΣΗ</c:v>
                </c:pt>
                <c:pt idx="5">
                  <c:v>ΝΙΚΗ</c:v>
                </c:pt>
                <c:pt idx="6">
                  <c:v>ΠΛΕΥΣΗ ΕΛΕΥΘΕΡΙΑΣ</c:v>
                </c:pt>
                <c:pt idx="7">
                  <c:v>ΝΕΑ ΑΡΙΣΤΕΡΑ</c:v>
                </c:pt>
                <c:pt idx="8">
                  <c:v>ΜΕΡΑ 25</c:v>
                </c:pt>
                <c:pt idx="9">
                  <c:v>ΦΩΝΗ ΛΟΓΙΚΗΣ</c:v>
                </c:pt>
                <c:pt idx="10">
                  <c:v>ΚΙΝΗΜΑ ΔΗΜΟΚΡΑΤΙΑΣ</c:v>
                </c:pt>
                <c:pt idx="11">
                  <c:v>ΑΛΛΟ</c:v>
                </c:pt>
                <c:pt idx="12">
                  <c:v>ΔΕΝ ΑΠΟΦ./ΔΞ/ΔΑ</c:v>
                </c:pt>
                <c:pt idx="13">
                  <c:v>ΛΕΥΚΟ/ΑΚΥΡΟ/ΑΠΟΧΗ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22.6</c:v>
                </c:pt>
                <c:pt idx="1">
                  <c:v>6</c:v>
                </c:pt>
                <c:pt idx="2">
                  <c:v>10.9</c:v>
                </c:pt>
                <c:pt idx="3">
                  <c:v>6.7</c:v>
                </c:pt>
                <c:pt idx="4">
                  <c:v>9.1</c:v>
                </c:pt>
                <c:pt idx="5">
                  <c:v>1.9</c:v>
                </c:pt>
                <c:pt idx="6">
                  <c:v>7.5</c:v>
                </c:pt>
                <c:pt idx="7">
                  <c:v>1.2</c:v>
                </c:pt>
                <c:pt idx="8">
                  <c:v>2.2999999999999998</c:v>
                </c:pt>
                <c:pt idx="9">
                  <c:v>3.9</c:v>
                </c:pt>
                <c:pt idx="10">
                  <c:v>1.5</c:v>
                </c:pt>
                <c:pt idx="11">
                  <c:v>3.9</c:v>
                </c:pt>
                <c:pt idx="12">
                  <c:v>17.399999999999999</c:v>
                </c:pt>
                <c:pt idx="1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566-4EEF-9F05-3342D8F30D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1740230064"/>
        <c:axId val="1740228400"/>
      </c:barChart>
      <c:catAx>
        <c:axId val="1740230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0228400"/>
        <c:crosses val="autoZero"/>
        <c:auto val="1"/>
        <c:lblAlgn val="ctr"/>
        <c:lblOffset val="100"/>
        <c:noMultiLvlLbl val="0"/>
      </c:catAx>
      <c:valAx>
        <c:axId val="17402284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02300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36761271580374E-2"/>
          <c:y val="4.9379155209960383E-2"/>
          <c:w val="0.9760992710021027"/>
          <c:h val="0.90124168958007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ΙΟΥΛΙΟΣ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566-4EEF-9F05-3342D8F30D7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566-4EEF-9F05-3342D8F30D7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566-4EEF-9F05-3342D8F30D7E}"/>
              </c:ext>
            </c:extLst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566-4EEF-9F05-3342D8F30D7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66-4EEF-9F05-3342D8F30D7E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566-4EEF-9F05-3342D8F30D7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E566-4EEF-9F05-3342D8F30D7E}"/>
              </c:ext>
            </c:extLst>
          </c:dPt>
          <c:dPt>
            <c:idx val="7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9B13-4F49-8A23-DF0C08FF66F1}"/>
              </c:ext>
            </c:extLst>
          </c:dPt>
          <c:dPt>
            <c:idx val="8"/>
            <c:invertIfNegative val="0"/>
            <c:bubble3D val="0"/>
            <c:spPr>
              <a:solidFill>
                <a:srgbClr val="CC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566-4EEF-9F05-3342D8F30D7E}"/>
              </c:ext>
            </c:extLst>
          </c:dPt>
          <c:dPt>
            <c:idx val="9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E566-4EEF-9F05-3342D8F30D7E}"/>
              </c:ext>
            </c:extLst>
          </c:dPt>
          <c:dPt>
            <c:idx val="10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EDD7-48F3-9147-66B7685B89A0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48E5-4F7F-BF78-5C3CE3CA984B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D5A0-4129-9486-53878FD70F86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AF5F-4981-9AA9-4BF7CD1D8C12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33D2-499E-86D7-3766FE1FA59A}"/>
              </c:ext>
            </c:extLst>
          </c:dPt>
          <c:dLbls>
            <c:dLbl>
              <c:idx val="0"/>
              <c:layout>
                <c:manualLayout>
                  <c:x val="-2.34387965118965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66-4EEF-9F05-3342D8F30D7E}"/>
                </c:ext>
              </c:extLst>
            </c:dLbl>
            <c:dLbl>
              <c:idx val="1"/>
              <c:layout>
                <c:manualLayout>
                  <c:x val="-1.0937534751865267E-3"/>
                  <c:y val="7.6442406515300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66-4EEF-9F05-3342D8F30D7E}"/>
                </c:ext>
              </c:extLst>
            </c:dLbl>
            <c:dLbl>
              <c:idx val="2"/>
              <c:layout>
                <c:manualLayout>
                  <c:x val="-3.1993101808209054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66-4EEF-9F05-3342D8F30D7E}"/>
                </c:ext>
              </c:extLst>
            </c:dLbl>
            <c:dLbl>
              <c:idx val="3"/>
              <c:layout>
                <c:manualLayout>
                  <c:x val="-2.6489261780561139E-3"/>
                  <c:y val="1.1466360977295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66-4EEF-9F05-3342D8F30D7E}"/>
                </c:ext>
              </c:extLst>
            </c:dLbl>
            <c:dLbl>
              <c:idx val="5"/>
              <c:layout>
                <c:manualLayout>
                  <c:x val="3.051320699194698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66-4EEF-9F05-3342D8F30D7E}"/>
                </c:ext>
              </c:extLst>
            </c:dLbl>
            <c:dLbl>
              <c:idx val="6"/>
              <c:layout>
                <c:manualLayout>
                  <c:x val="-4.6877593023792943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66-4EEF-9F05-3342D8F30D7E}"/>
                </c:ext>
              </c:extLst>
            </c:dLbl>
            <c:dLbl>
              <c:idx val="7"/>
              <c:layout>
                <c:manualLayout>
                  <c:x val="-1.4063277907137883E-3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B13-4F49-8A23-DF0C08FF66F1}"/>
                </c:ext>
              </c:extLst>
            </c:dLbl>
            <c:dLbl>
              <c:idx val="9"/>
              <c:layout>
                <c:manualLayout>
                  <c:x val="1.4884491215583893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66-4EEF-9F05-3342D8F30D7E}"/>
                </c:ext>
              </c:extLst>
            </c:dLbl>
            <c:dLbl>
              <c:idx val="10"/>
              <c:layout>
                <c:manualLayout>
                  <c:x val="1.4196725069760359E-3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DD7-48F3-9147-66B7685B8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Sheet1!$B$2:$B$15</c:f>
              <c:strCache>
                <c:ptCount val="14"/>
                <c:pt idx="0">
                  <c:v>ΝΕΑ ΔΗΜΟΚΡΑΤΙΑ</c:v>
                </c:pt>
                <c:pt idx="1">
                  <c:v>ΕΛΛΗΝΙΚΗ ΛΥΣΗ</c:v>
                </c:pt>
                <c:pt idx="2">
                  <c:v>ΦΩΝΗ ΛΟΓΙΚΗΣ</c:v>
                </c:pt>
                <c:pt idx="3">
                  <c:v>ΝΙΚΗ</c:v>
                </c:pt>
                <c:pt idx="4">
                  <c:v>ΠΑΣΟΚ - ΚΙΝΑΛ</c:v>
                </c:pt>
                <c:pt idx="5">
                  <c:v>ΠΛΕΥΣΗ ΕΛΕΥΘΕΡΙΑΣ</c:v>
                </c:pt>
                <c:pt idx="6">
                  <c:v>Κ.Κ.Ε.</c:v>
                </c:pt>
                <c:pt idx="7">
                  <c:v>ΣΥ.ΡΙ.ΖΑ Π.Σ.</c:v>
                </c:pt>
                <c:pt idx="8">
                  <c:v>ΜΕΡΑ 25</c:v>
                </c:pt>
                <c:pt idx="9">
                  <c:v>ΚΙΝΗΜΑ ΔΗΜΟΚΡΑΤΙΑΣ</c:v>
                </c:pt>
                <c:pt idx="10">
                  <c:v>ΝΕΑ ΑΡΙΣΤΕΡΑ</c:v>
                </c:pt>
                <c:pt idx="11">
                  <c:v>ΑΛΛΟ</c:v>
                </c:pt>
                <c:pt idx="12">
                  <c:v>ΔΕΝ ΑΠΟΦ./ΔΞ/ΔΑ</c:v>
                </c:pt>
                <c:pt idx="13">
                  <c:v>ΛΕΥΚΟ/ΑΚΥΡΟ/ΑΠΟΧΗ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22.6</c:v>
                </c:pt>
                <c:pt idx="1">
                  <c:v>9.1</c:v>
                </c:pt>
                <c:pt idx="2">
                  <c:v>3.9</c:v>
                </c:pt>
                <c:pt idx="3">
                  <c:v>1.9</c:v>
                </c:pt>
                <c:pt idx="4">
                  <c:v>10.9</c:v>
                </c:pt>
                <c:pt idx="5">
                  <c:v>7.5</c:v>
                </c:pt>
                <c:pt idx="6">
                  <c:v>6.7</c:v>
                </c:pt>
                <c:pt idx="7">
                  <c:v>6</c:v>
                </c:pt>
                <c:pt idx="8">
                  <c:v>2.2999999999999998</c:v>
                </c:pt>
                <c:pt idx="9">
                  <c:v>1.5</c:v>
                </c:pt>
                <c:pt idx="10">
                  <c:v>1.2</c:v>
                </c:pt>
                <c:pt idx="11">
                  <c:v>3.9</c:v>
                </c:pt>
                <c:pt idx="12">
                  <c:v>17.399999999999999</c:v>
                </c:pt>
                <c:pt idx="1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566-4EEF-9F05-3342D8F30D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1740230064"/>
        <c:axId val="1740228400"/>
      </c:barChart>
      <c:catAx>
        <c:axId val="1740230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0228400"/>
        <c:crosses val="autoZero"/>
        <c:auto val="1"/>
        <c:lblAlgn val="ctr"/>
        <c:lblOffset val="100"/>
        <c:noMultiLvlLbl val="0"/>
      </c:catAx>
      <c:valAx>
        <c:axId val="17402284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02300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36761271580374E-2"/>
          <c:y val="4.9379155209960383E-2"/>
          <c:w val="0.9760992710021027"/>
          <c:h val="0.90124168958007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ΙΟΥΛΙΟΣ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566-4EEF-9F05-3342D8F30D7E}"/>
              </c:ext>
            </c:extLst>
          </c:dPt>
          <c:dPt>
            <c:idx val="1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566-4EEF-9F05-3342D8F30D7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566-4EEF-9F05-3342D8F30D7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566-4EEF-9F05-3342D8F30D7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66-4EEF-9F05-3342D8F30D7E}"/>
              </c:ext>
            </c:extLst>
          </c:dPt>
          <c:dPt>
            <c:idx val="5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566-4EEF-9F05-3342D8F30D7E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E566-4EEF-9F05-3342D8F30D7E}"/>
              </c:ext>
            </c:extLst>
          </c:dPt>
          <c:dPt>
            <c:idx val="7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9B13-4F49-8A23-DF0C08FF66F1}"/>
              </c:ext>
            </c:extLst>
          </c:dPt>
          <c:dPt>
            <c:idx val="8"/>
            <c:invertIfNegative val="0"/>
            <c:bubble3D val="0"/>
            <c:spPr>
              <a:solidFill>
                <a:srgbClr val="CC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566-4EEF-9F05-3342D8F30D7E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E566-4EEF-9F05-3342D8F30D7E}"/>
              </c:ext>
            </c:extLst>
          </c:dPt>
          <c:dPt>
            <c:idx val="10"/>
            <c:invertIfNegative val="0"/>
            <c:bubble3D val="0"/>
            <c:spPr>
              <a:solidFill>
                <a:srgbClr val="CC66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EDD7-48F3-9147-66B7685B89A0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48E5-4F7F-BF78-5C3CE3CA984B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D5A0-4129-9486-53878FD70F86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AF5F-4981-9AA9-4BF7CD1D8C12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33D2-499E-86D7-3766FE1FA59A}"/>
              </c:ext>
            </c:extLst>
          </c:dPt>
          <c:dLbls>
            <c:dLbl>
              <c:idx val="0"/>
              <c:layout>
                <c:manualLayout>
                  <c:x val="-2.34387965118965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66-4EEF-9F05-3342D8F30D7E}"/>
                </c:ext>
              </c:extLst>
            </c:dLbl>
            <c:dLbl>
              <c:idx val="1"/>
              <c:layout>
                <c:manualLayout>
                  <c:x val="-1.0937534751865267E-3"/>
                  <c:y val="7.6442406515300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66-4EEF-9F05-3342D8F30D7E}"/>
                </c:ext>
              </c:extLst>
            </c:dLbl>
            <c:dLbl>
              <c:idx val="2"/>
              <c:layout>
                <c:manualLayout>
                  <c:x val="-3.1993101808209054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66-4EEF-9F05-3342D8F30D7E}"/>
                </c:ext>
              </c:extLst>
            </c:dLbl>
            <c:dLbl>
              <c:idx val="3"/>
              <c:layout>
                <c:manualLayout>
                  <c:x val="-2.6489261780561139E-3"/>
                  <c:y val="1.1466360977295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66-4EEF-9F05-3342D8F30D7E}"/>
                </c:ext>
              </c:extLst>
            </c:dLbl>
            <c:dLbl>
              <c:idx val="5"/>
              <c:layout>
                <c:manualLayout>
                  <c:x val="3.051320699194698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66-4EEF-9F05-3342D8F30D7E}"/>
                </c:ext>
              </c:extLst>
            </c:dLbl>
            <c:dLbl>
              <c:idx val="6"/>
              <c:layout>
                <c:manualLayout>
                  <c:x val="-4.6877593023792943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66-4EEF-9F05-3342D8F30D7E}"/>
                </c:ext>
              </c:extLst>
            </c:dLbl>
            <c:dLbl>
              <c:idx val="7"/>
              <c:layout>
                <c:manualLayout>
                  <c:x val="-1.4063277907137883E-3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B13-4F49-8A23-DF0C08FF66F1}"/>
                </c:ext>
              </c:extLst>
            </c:dLbl>
            <c:dLbl>
              <c:idx val="9"/>
              <c:layout>
                <c:manualLayout>
                  <c:x val="1.4884491215583893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66-4EEF-9F05-3342D8F30D7E}"/>
                </c:ext>
              </c:extLst>
            </c:dLbl>
            <c:dLbl>
              <c:idx val="10"/>
              <c:layout>
                <c:manualLayout>
                  <c:x val="1.4196725069760359E-3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DD7-48F3-9147-66B7685B8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ΝΕΑ ΔΗΜΟΚΡΑΤΙΑ</c:v>
                </c:pt>
                <c:pt idx="1">
                  <c:v>ΣΥ.ΡΙ.ΖΑ Π.Σ.</c:v>
                </c:pt>
                <c:pt idx="2">
                  <c:v>ΠΑΣΟΚ - ΚΙΝΑΛ</c:v>
                </c:pt>
                <c:pt idx="3">
                  <c:v>Κ.Κ.Ε.</c:v>
                </c:pt>
                <c:pt idx="4">
                  <c:v>ΕΛΛΗΝΙΚΗ ΛΥΣΗ</c:v>
                </c:pt>
                <c:pt idx="5">
                  <c:v>ΝΙΚΗ</c:v>
                </c:pt>
                <c:pt idx="6">
                  <c:v>ΠΛΕΥΣΗ ΕΛΕΥΘΕΡΙΑΣ</c:v>
                </c:pt>
                <c:pt idx="7">
                  <c:v>ΝΕΑ ΑΡΙΣΤΕΡΑ</c:v>
                </c:pt>
                <c:pt idx="8">
                  <c:v>ΜΕΡΑ 25</c:v>
                </c:pt>
                <c:pt idx="9">
                  <c:v>ΦΩΝΗ ΛΟΓΙΚΗΣ</c:v>
                </c:pt>
                <c:pt idx="10">
                  <c:v>ΚΙΝΗΜΑ ΔΗΜΟΚΡΑΤΙΑΣ</c:v>
                </c:pt>
                <c:pt idx="11">
                  <c:v>ΑΛΛΟ</c:v>
                </c:pt>
                <c:pt idx="12">
                  <c:v>ΔΕΝ ΑΠΟΦ./ΔΞ/ΔΑ</c:v>
                </c:pt>
                <c:pt idx="13">
                  <c:v>ΛΕΥΚΟ/ΑΚΥΡΟ/ΑΠΟΧΗ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23.7</c:v>
                </c:pt>
                <c:pt idx="1">
                  <c:v>4.9000000000000004</c:v>
                </c:pt>
                <c:pt idx="2">
                  <c:v>11</c:v>
                </c:pt>
                <c:pt idx="3">
                  <c:v>7</c:v>
                </c:pt>
                <c:pt idx="4">
                  <c:v>8.5</c:v>
                </c:pt>
                <c:pt idx="5">
                  <c:v>2.2999999999999998</c:v>
                </c:pt>
                <c:pt idx="6">
                  <c:v>10.7</c:v>
                </c:pt>
                <c:pt idx="7">
                  <c:v>1.5</c:v>
                </c:pt>
                <c:pt idx="8">
                  <c:v>2.4</c:v>
                </c:pt>
                <c:pt idx="9">
                  <c:v>2</c:v>
                </c:pt>
                <c:pt idx="10">
                  <c:v>2.2999999999999998</c:v>
                </c:pt>
                <c:pt idx="11">
                  <c:v>2.1</c:v>
                </c:pt>
                <c:pt idx="12">
                  <c:v>16.3</c:v>
                </c:pt>
                <c:pt idx="13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566-4EEF-9F05-3342D8F30D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1740230064"/>
        <c:axId val="1740228400"/>
      </c:barChart>
      <c:catAx>
        <c:axId val="1740230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0228400"/>
        <c:crosses val="autoZero"/>
        <c:auto val="1"/>
        <c:lblAlgn val="ctr"/>
        <c:lblOffset val="100"/>
        <c:noMultiLvlLbl val="0"/>
      </c:catAx>
      <c:valAx>
        <c:axId val="17402284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02300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9718264811092144E-3"/>
          <c:w val="1"/>
          <c:h val="0.762031055061915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ΔΕΚΕΜΒΡΙΟΣ 2025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7.67879023484928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84-4234-9E0B-5DF2548B6997}"/>
                </c:ext>
              </c:extLst>
            </c:dLbl>
            <c:dLbl>
              <c:idx val="1"/>
              <c:layout>
                <c:manualLayout>
                  <c:x val="-3.3641715727502001E-3"/>
                  <c:y val="-2.56838835488122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84-4234-9E0B-5DF2548B6997}"/>
                </c:ext>
              </c:extLst>
            </c:dLbl>
            <c:dLbl>
              <c:idx val="2"/>
              <c:layout>
                <c:manualLayout>
                  <c:x val="2.2427810485001194E-3"/>
                  <c:y val="3.420555390764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84-4234-9E0B-5DF2548B6997}"/>
                </c:ext>
              </c:extLst>
            </c:dLbl>
            <c:dLbl>
              <c:idx val="3"/>
              <c:layout>
                <c:manualLayout>
                  <c:x val="-2.2427810485001402E-3"/>
                  <c:y val="-3.829922467287317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84-4234-9E0B-5DF2548B6997}"/>
                </c:ext>
              </c:extLst>
            </c:dLbl>
            <c:dLbl>
              <c:idx val="4"/>
              <c:layout>
                <c:manualLayout>
                  <c:x val="-2.2427810485001402E-3"/>
                  <c:y val="-0.152591020559179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C5-4D33-B879-A442F610BE73}"/>
                </c:ext>
              </c:extLst>
            </c:dLbl>
            <c:dLbl>
              <c:idx val="5"/>
              <c:layout>
                <c:manualLayout>
                  <c:x val="-2.2427810485001402E-3"/>
                  <c:y val="-6.50431163458750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C5-4D33-B879-A442F610BE73}"/>
                </c:ext>
              </c:extLst>
            </c:dLbl>
            <c:dLbl>
              <c:idx val="6"/>
              <c:layout>
                <c:manualLayout>
                  <c:x val="0"/>
                  <c:y val="8.40372657771167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4F-47C1-8DD3-1F51FA0F072F}"/>
                </c:ext>
              </c:extLst>
            </c:dLbl>
            <c:dLbl>
              <c:idx val="7"/>
              <c:layout>
                <c:manualLayout>
                  <c:x val="-2.2427810485002226E-3"/>
                  <c:y val="-5.44816686574710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4F-47C1-8DD3-1F51FA0F072F}"/>
                </c:ext>
              </c:extLst>
            </c:dLbl>
            <c:dLbl>
              <c:idx val="8"/>
              <c:layout>
                <c:manualLayout>
                  <c:x val="-1.1213905242502345E-3"/>
                  <c:y val="-5.95079311156311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2A-47DB-BDD0-57B255C60497}"/>
                </c:ext>
              </c:extLst>
            </c:dLbl>
            <c:dLbl>
              <c:idx val="9"/>
              <c:layout>
                <c:manualLayout>
                  <c:x val="-2.2427810485001402E-3"/>
                  <c:y val="8.82646680736957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38-4DC5-B096-F1C2281411F5}"/>
                </c:ext>
              </c:extLst>
            </c:dLbl>
            <c:dLbl>
              <c:idx val="10"/>
              <c:layout>
                <c:manualLayout>
                  <c:x val="-2.2427810485001402E-3"/>
                  <c:y val="1.2168083446989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8B-4B51-B3BA-D61C6F2C1DA5}"/>
                </c:ext>
              </c:extLst>
            </c:dLbl>
            <c:dLbl>
              <c:idx val="11"/>
              <c:layout>
                <c:manualLayout>
                  <c:x val="-1.1213905242502345E-3"/>
                  <c:y val="6.1107880297648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01-4FC4-8DD1-A28026574F0D}"/>
                </c:ext>
              </c:extLst>
            </c:dLbl>
            <c:dLbl>
              <c:idx val="12"/>
              <c:layout>
                <c:manualLayout>
                  <c:x val="2.2427810485001402E-3"/>
                  <c:y val="1.66913667566815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61-43A6-BD28-2525D6DF6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ΝΕΑ ΔΗΜΟΚΡΑΤΙΑ</c:v>
                </c:pt>
                <c:pt idx="1">
                  <c:v>ΣΥ.ΡΙ.ΖΑ Π.Σ.</c:v>
                </c:pt>
                <c:pt idx="2">
                  <c:v>ΠΑΣΟΚ - ΚΙΝΑΛ</c:v>
                </c:pt>
                <c:pt idx="3">
                  <c:v>Κ.Κ.Ε.</c:v>
                </c:pt>
                <c:pt idx="4">
                  <c:v>ΕΛΛΗΝΙΚΗ ΛΥΣΗ</c:v>
                </c:pt>
                <c:pt idx="5">
                  <c:v>ΝΙΚΗ</c:v>
                </c:pt>
                <c:pt idx="6">
                  <c:v>ΠΛΕΥΣΗ ΕΛΕΥΘΕΡΙΑΣ</c:v>
                </c:pt>
                <c:pt idx="7">
                  <c:v>ΝΕΑ ΑΡΙΣΤΕΡΑ</c:v>
                </c:pt>
                <c:pt idx="8">
                  <c:v>ΜΕΡΑ 25</c:v>
                </c:pt>
                <c:pt idx="9">
                  <c:v>ΦΩΝΗ ΛΟΓΙΚΗΣ</c:v>
                </c:pt>
                <c:pt idx="10">
                  <c:v>ΚΙΝΗΜΑ ΔΗΜΟΚΡΑΤΙΑΣ - ΚΟΜΜΑ ΣΤΕΦΑΝΟΥ ΚΑΣΣΕΛΑΚΗ</c:v>
                </c:pt>
                <c:pt idx="11">
                  <c:v>ΑΛΛΟ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29.2</c:v>
                </c:pt>
                <c:pt idx="1">
                  <c:v>7.7</c:v>
                </c:pt>
                <c:pt idx="2">
                  <c:v>14.1</c:v>
                </c:pt>
                <c:pt idx="3">
                  <c:v>8.6</c:v>
                </c:pt>
                <c:pt idx="4">
                  <c:v>11.7</c:v>
                </c:pt>
                <c:pt idx="5">
                  <c:v>2.5</c:v>
                </c:pt>
                <c:pt idx="6">
                  <c:v>9.6999999999999993</c:v>
                </c:pt>
                <c:pt idx="7">
                  <c:v>1.5</c:v>
                </c:pt>
                <c:pt idx="8">
                  <c:v>3</c:v>
                </c:pt>
                <c:pt idx="9">
                  <c:v>5</c:v>
                </c:pt>
                <c:pt idx="10">
                  <c:v>1.9</c:v>
                </c:pt>
                <c:pt idx="11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4-4929-862C-D7531A8C2F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1151144960"/>
        <c:axId val="-1151152032"/>
      </c:barChart>
      <c:catAx>
        <c:axId val="-1151144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151152032"/>
        <c:crosses val="autoZero"/>
        <c:auto val="1"/>
        <c:lblAlgn val="ctr"/>
        <c:lblOffset val="100"/>
        <c:noMultiLvlLbl val="0"/>
      </c:catAx>
      <c:valAx>
        <c:axId val="-1151152032"/>
        <c:scaling>
          <c:orientation val="minMax"/>
          <c:max val="35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-1151144960"/>
        <c:crosses val="autoZero"/>
        <c:crossBetween val="between"/>
        <c:majorUnit val="10"/>
        <c:minorUnit val="1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223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699" rIns="91401" bIns="45699" numCol="1" anchor="t" anchorCtr="0" compatLnSpc="1">
            <a:prstTxWarp prst="textNoShape">
              <a:avLst/>
            </a:prstTxWarp>
          </a:bodyPr>
          <a:lstStyle>
            <a:lvl1pPr algn="l" defTabSz="914228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278" y="1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699" rIns="91401" bIns="45699" numCol="1" anchor="t" anchorCtr="0" compatLnSpc="1">
            <a:prstTxWarp prst="textNoShape">
              <a:avLst/>
            </a:prstTxWarp>
          </a:bodyPr>
          <a:lstStyle>
            <a:lvl1pPr algn="r" defTabSz="914228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260"/>
            <a:ext cx="2945223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699" rIns="91401" bIns="45699" numCol="1" anchor="b" anchorCtr="0" compatLnSpc="1">
            <a:prstTxWarp prst="textNoShape">
              <a:avLst/>
            </a:prstTxWarp>
          </a:bodyPr>
          <a:lstStyle>
            <a:lvl1pPr algn="l" defTabSz="914228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699" rIns="91401" bIns="45699" numCol="1" anchor="b" anchorCtr="0" compatLnSpc="1">
            <a:prstTxWarp prst="textNoShape">
              <a:avLst/>
            </a:prstTxWarp>
          </a:bodyPr>
          <a:lstStyle>
            <a:lvl1pPr algn="r" defTabSz="914228" eaLnBrk="1" hangingPunct="1">
              <a:defRPr sz="1300"/>
            </a:lvl1pPr>
          </a:lstStyle>
          <a:p>
            <a:pPr>
              <a:defRPr/>
            </a:pPr>
            <a:fld id="{C28F2AE3-AF3A-42EB-B1C8-AB61D7AB37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354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223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699" rIns="91401" bIns="45699" numCol="1" anchor="t" anchorCtr="0" compatLnSpc="1">
            <a:prstTxWarp prst="textNoShape">
              <a:avLst/>
            </a:prstTxWarp>
          </a:bodyPr>
          <a:lstStyle>
            <a:lvl1pPr algn="l" defTabSz="914228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278" y="1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699" rIns="91401" bIns="45699" numCol="1" anchor="t" anchorCtr="0" compatLnSpc="1">
            <a:prstTxWarp prst="textNoShape">
              <a:avLst/>
            </a:prstTxWarp>
          </a:bodyPr>
          <a:lstStyle>
            <a:lvl1pPr algn="r" defTabSz="914228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" y="742950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623" y="4718988"/>
            <a:ext cx="4983259" cy="446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699" rIns="91401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260"/>
            <a:ext cx="2945223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699" rIns="91401" bIns="45699" numCol="1" anchor="b" anchorCtr="0" compatLnSpc="1">
            <a:prstTxWarp prst="textNoShape">
              <a:avLst/>
            </a:prstTxWarp>
          </a:bodyPr>
          <a:lstStyle>
            <a:lvl1pPr algn="l" defTabSz="914228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699" rIns="91401" bIns="45699" numCol="1" anchor="b" anchorCtr="0" compatLnSpc="1">
            <a:prstTxWarp prst="textNoShape">
              <a:avLst/>
            </a:prstTxWarp>
          </a:bodyPr>
          <a:lstStyle>
            <a:lvl1pPr algn="r" defTabSz="914228" eaLnBrk="1" hangingPunct="1">
              <a:defRPr sz="1300"/>
            </a:lvl1pPr>
          </a:lstStyle>
          <a:p>
            <a:pPr>
              <a:defRPr/>
            </a:pPr>
            <a:fld id="{CE25F4E7-1D8F-4884-9265-08826D33A7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7639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341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605" indent="-274411" defTabSz="87341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347" indent="-219529" defTabSz="87341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2973" indent="-219529" defTabSz="87341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3598" indent="-219529" defTabSz="87341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5200" indent="-219529" defTabSz="8734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6802" indent="-219529" defTabSz="8734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38405" indent="-219529" defTabSz="8734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90005" indent="-219529" defTabSz="8734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0987AA-D525-4806-8BED-93EB2D3B925F}" type="slidenum">
              <a:rPr lang="en-GB" altLang="el-GR" smtClean="0"/>
              <a:pPr>
                <a:spcBef>
                  <a:spcPct val="0"/>
                </a:spcBef>
              </a:pPr>
              <a:t>3</a:t>
            </a:fld>
            <a:endParaRPr lang="en-GB" altLang="el-GR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7180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719459" y="8429123"/>
            <a:ext cx="2843554" cy="4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65" tIns="42180" rIns="84365" bIns="42180" anchor="b"/>
          <a:lstStyle>
            <a:lvl1pPr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6B77B4C5-EA7F-4648-997D-EF15EBC09809}" type="slidenum">
              <a:rPr lang="en-GB" altLang="el-GR" sz="1200">
                <a:solidFill>
                  <a:srgbClr val="000000"/>
                </a:solidFill>
              </a:rPr>
              <a:pPr algn="r"/>
              <a:t>5</a:t>
            </a:fld>
            <a:endParaRPr lang="en-GB" altLang="el-GR" sz="120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" y="666750"/>
            <a:ext cx="5915025" cy="33274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905" y="4216133"/>
            <a:ext cx="4812771" cy="3991417"/>
          </a:xfrm>
          <a:noFill/>
        </p:spPr>
        <p:txBody>
          <a:bodyPr lIns="91392" tIns="42180" rIns="91392" bIns="42180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4034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719459" y="8429123"/>
            <a:ext cx="2843554" cy="4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65" tIns="42180" rIns="84365" bIns="42180" anchor="b"/>
          <a:lstStyle>
            <a:lvl1pPr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747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77B4C5-EA7F-4648-997D-EF15EBC09809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8747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" y="666750"/>
            <a:ext cx="5915025" cy="33274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905" y="4216133"/>
            <a:ext cx="4812771" cy="3991417"/>
          </a:xfrm>
          <a:noFill/>
        </p:spPr>
        <p:txBody>
          <a:bodyPr lIns="91392" tIns="42180" rIns="91392" bIns="42180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8263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61895" y="9621833"/>
            <a:ext cx="3031248" cy="5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A1CF4-C9A3-4315-99EB-1B806A44FAB3}" type="slidenum">
              <a:rPr kumimoji="0" lang="el-GR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47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13" y="4813276"/>
            <a:ext cx="5130286" cy="4558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829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F0CB8-B0D7-816A-D694-D5E616AF4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3589D698-379E-B164-C0B2-590E4EA63E7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61895" y="9621833"/>
            <a:ext cx="3031248" cy="5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A1CF4-C9A3-4315-99EB-1B806A44FAB3}" type="slidenum">
              <a:rPr kumimoji="0" lang="el-GR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47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E15E120-DB5E-EE26-7F96-A3327B855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D9F85B6-E4B4-1D89-A612-EEB652921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2213" y="4813276"/>
            <a:ext cx="5130286" cy="4558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2848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61895" y="9621833"/>
            <a:ext cx="3031248" cy="5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A1CF4-C9A3-4315-99EB-1B806A44FAB3}" type="slidenum">
              <a:rPr kumimoji="0" lang="el-GR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47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13" y="4813276"/>
            <a:ext cx="5130286" cy="4558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3386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2685407" y="15275134"/>
            <a:ext cx="2054606" cy="80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39" tIns="46769" rIns="93539" bIns="46769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47721">
              <a:defRPr/>
            </a:pPr>
            <a:fld id="{886A1CF4-C9A3-4315-99EB-1B806A44FAB3}" type="slidenum">
              <a:rPr lang="el-GR" altLang="en-US" sz="1300">
                <a:solidFill>
                  <a:prstClr val="black"/>
                </a:solidFill>
                <a:latin typeface="Tahoma" panose="020B0604030504040204" pitchFamily="34" charset="0"/>
              </a:rPr>
              <a:pPr algn="r" defTabSz="947721">
                <a:defRPr/>
              </a:pPr>
              <a:t>14</a:t>
            </a:fld>
            <a:endParaRPr lang="el-GR" altLang="en-US" sz="13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62" y="7641311"/>
            <a:ext cx="3477351" cy="7237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39" tIns="46769" rIns="93539" bIns="46769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954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553200"/>
            <a:ext cx="2540000" cy="31505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0D0ECC-4BFE-4F60-A376-0455148647E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658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79596" y="649287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74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01517" y="6478561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031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9F78-5B2C-AD14-27F0-6EDBEC3E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8E38-AE49-A733-0706-0356A7F69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9B777-4B6D-FB8A-D1B9-E53F390B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CBFB5F-5D17-4B2A-B49D-AF52E54C148D}" type="datetimeFigureOut"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D3117-48F1-1CBD-675E-BF68B617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85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553200"/>
            <a:ext cx="2540000" cy="31505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D0ECC-4BFE-4F60-A376-0455148647E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823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96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79596" y="649287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997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01517" y="6478561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991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2024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159633" y="6287548"/>
            <a:ext cx="931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43841" y="678065"/>
            <a:ext cx="11847755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 userDrawn="1"/>
        </p:nvGraphicFramePr>
        <p:xfrm>
          <a:off x="2" y="6321249"/>
          <a:ext cx="635004" cy="53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249680" imgH="1249680" progId="Word.Picture.8">
                  <p:embed/>
                </p:oleObj>
              </mc:Choice>
              <mc:Fallback>
                <p:oleObj name="Picture" r:id="rId2" imgW="1249680" imgH="1249680" progId="Word.Picture.8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198" r="6335"/>
                      <a:stretch>
                        <a:fillRect/>
                      </a:stretch>
                    </p:blipFill>
                    <p:spPr bwMode="auto">
                      <a:xfrm>
                        <a:off x="2" y="6321249"/>
                        <a:ext cx="635004" cy="536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 userDrawn="1"/>
        </p:nvSpPr>
        <p:spPr>
          <a:xfrm>
            <a:off x="10977722" y="6629046"/>
            <a:ext cx="11063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Οκτώβριος 2025</a:t>
            </a:r>
          </a:p>
        </p:txBody>
      </p:sp>
    </p:spTree>
    <p:extLst>
      <p:ext uri="{BB962C8B-B14F-4D97-AF65-F5344CB8AC3E}">
        <p14:creationId xmlns:p14="http://schemas.microsoft.com/office/powerpoint/2010/main" val="331131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DDAF20F-B193-4C29-ACF2-0A0D0DCE09FD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2146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79596" y="649287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88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01517" y="6478561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79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5C5C9-164C-46B3-A87E-7660D39D310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0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553200"/>
            <a:ext cx="2540000" cy="31505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D0ECC-4BFE-4F60-A376-0455148647E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54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525344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78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553200"/>
            <a:ext cx="2540000" cy="31505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D0ECC-4BFE-4F60-A376-0455148647E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68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58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09663581"/>
              </p:ext>
            </p:extLst>
          </p:nvPr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7" imgW="1249680" imgH="1249680" progId="Word.Picture.8">
                  <p:embed/>
                </p:oleObj>
              </mc:Choice>
              <mc:Fallback>
                <p:oleObj name="Picture" r:id="rId7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dirty="0">
                <a:solidFill>
                  <a:srgbClr val="FFFF00"/>
                </a:solidFill>
              </a:rPr>
              <a:t>8</a:t>
            </a:r>
            <a:r>
              <a:rPr lang="el-GR" altLang="el-GR" sz="1800" b="1" dirty="0">
                <a:solidFill>
                  <a:srgbClr val="FFFF00"/>
                </a:solidFill>
              </a:rPr>
              <a:t>.</a:t>
            </a:r>
            <a:endParaRPr lang="en-GB" altLang="el-GR" sz="1800" b="1" dirty="0">
              <a:solidFill>
                <a:srgbClr val="FFFF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4" r:id="rId3"/>
    <p:sldLayoutId id="2147483668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A2CF1-0EB2-4673-802D-3371233E4A77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550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249680" imgH="1249680" progId="Word.Picture.8">
                  <p:embed/>
                </p:oleObj>
              </mc:Choice>
              <mc:Fallback>
                <p:oleObj name="Picture" r:id="rId5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4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1249680" imgH="1249680" progId="Word.Picture.8">
                  <p:embed/>
                </p:oleObj>
              </mc:Choice>
              <mc:Fallback>
                <p:oleObj name="Picture" r:id="rId8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39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1249680" imgH="1249680" progId="Word.Picture.8">
                  <p:embed/>
                </p:oleObj>
              </mc:Choice>
              <mc:Fallback>
                <p:oleObj name="Picture" r:id="rId8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75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chart" Target="../charts/chart4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hyperlink" Target="http://www.pasok.gr/portal/gr/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chart" Target="../charts/chart5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hyperlink" Target="http://www.pasok.gr/portal/gr/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chart" Target="../charts/chart6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hyperlink" Target="http://www.pasok.gr/portal/gr/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chart" Target="../charts/chart7.xml"/><Relationship Id="rId7" Type="http://schemas.openxmlformats.org/officeDocument/2006/relationships/image" Target="../media/image2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hyperlink" Target="http://www.pasok.gr/portal/gr/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21.jpeg"/><Relationship Id="rId9" Type="http://schemas.openxmlformats.org/officeDocument/2006/relationships/image" Target="../media/image20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78875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dirty="0">
                <a:solidFill>
                  <a:prstClr val="white"/>
                </a:solidFill>
              </a:rPr>
              <a:t>ΕΚΛΟΓΙΚΗ ΣΥΜΠΕΡΙΦΟΡΑ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22700" r="-2403" b="-22700"/>
          <a:stretch/>
        </p:blipFill>
        <p:spPr>
          <a:xfrm>
            <a:off x="5807968" y="0"/>
            <a:ext cx="6549209" cy="8846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A05B0A-0DC1-EB35-7303-C251A91AE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6" y="93156"/>
            <a:ext cx="6070714" cy="14773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1800" i="0" dirty="0"/>
              <a:t>Τα αποτελέσματα παρουσιάζονται σε επίπεδο συνολικού δείγματος. Τα διαχρονικά στοιχεία, οι αναλύσεις σε σημαντικά υποκοινά (πχ δημογραφικά στοιχεία, ψηφοφόροι κομμάτων </a:t>
            </a:r>
            <a:r>
              <a:rPr lang="el-GR" altLang="en-US" sz="1800" i="0" dirty="0" err="1"/>
              <a:t>κλπ</a:t>
            </a:r>
            <a:r>
              <a:rPr lang="el-GR" altLang="en-US" sz="1800" i="0" dirty="0"/>
              <a:t>)</a:t>
            </a:r>
            <a:r>
              <a:rPr lang="en-US" altLang="en-US" sz="1800" i="0" dirty="0"/>
              <a:t> </a:t>
            </a:r>
            <a:r>
              <a:rPr lang="el-GR" altLang="en-US" sz="1800" i="0" dirty="0"/>
              <a:t>και συγκεκριμένες ερωτήσεις συμπεριλαμβάνονται στην πλήρη έκθεση της έρευνας/μελέτης	</a:t>
            </a:r>
          </a:p>
        </p:txBody>
      </p:sp>
    </p:spTree>
    <p:extLst>
      <p:ext uri="{BB962C8B-B14F-4D97-AF65-F5344CB8AC3E}">
        <p14:creationId xmlns:p14="http://schemas.microsoft.com/office/powerpoint/2010/main" val="250502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78875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ΕΚΛΟΓΙΚΗ ΣΥΜΠΕΡΙΦΟΡΑ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22700" r="-2403" b="-22700"/>
          <a:stretch/>
        </p:blipFill>
        <p:spPr>
          <a:xfrm>
            <a:off x="5807968" y="0"/>
            <a:ext cx="6549209" cy="8846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518" y="3380832"/>
            <a:ext cx="501537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l-GR" sz="1600" b="1" dirty="0">
                <a:solidFill>
                  <a:srgbClr val="FFFF00"/>
                </a:solidFill>
              </a:rPr>
              <a:t>V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Πρόθεση ψήφου Βουλευτικών Εκλογών 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 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Αναγωγή σε όσους έχουν πάρει θέση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884" y="4446670"/>
            <a:ext cx="6096000" cy="10673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Μετακινήσεις ψηφοφόρων</a:t>
            </a:r>
            <a:endParaRPr kumimoji="0" lang="en-US" altLang="el-G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Συσπειρώσεις κομμάτων</a:t>
            </a:r>
            <a:endParaRPr kumimoji="0" lang="en-US" altLang="el-G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Πολιτικός αυτοπροσδιορισμός ερωτώμενων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524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5" name="Chart 149504">
            <a:extLst>
              <a:ext uri="{FF2B5EF4-FFF2-40B4-BE49-F238E27FC236}">
                <a16:creationId xmlns:a16="http://schemas.microsoft.com/office/drawing/2014/main" id="{0A65F94A-2B05-9676-BC31-08331AFBD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106648"/>
              </p:ext>
            </p:extLst>
          </p:nvPr>
        </p:nvGraphicFramePr>
        <p:xfrm>
          <a:off x="208962" y="1452004"/>
          <a:ext cx="11690020" cy="340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6" name="Rectangle 13">
            <a:extLst>
              <a:ext uri="{FF2B5EF4-FFF2-40B4-BE49-F238E27FC236}">
                <a16:creationId xmlns:a16="http://schemas.microsoft.com/office/drawing/2014/main" id="{029F55C4-C2B1-6E4B-1665-184B1942E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5109" y="4801586"/>
            <a:ext cx="789840" cy="3540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ΑΠΟΦΑΣΙΣΑ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ΑΠΑΝΤΩ</a:t>
            </a:r>
            <a:endParaRPr kumimoji="0" lang="en-GB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07" name="Picture 8" descr="oikejorm_2003">
            <a:hlinkClick r:id="rId4"/>
            <a:extLst>
              <a:ext uri="{FF2B5EF4-FFF2-40B4-BE49-F238E27FC236}">
                <a16:creationId xmlns:a16="http://schemas.microsoft.com/office/drawing/2014/main" id="{790ED30E-0800-FA7F-5964-D6F29DBF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263" y="4869160"/>
            <a:ext cx="547597" cy="32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ectangle 13">
            <a:extLst>
              <a:ext uri="{FF2B5EF4-FFF2-40B4-BE49-F238E27FC236}">
                <a16:creationId xmlns:a16="http://schemas.microsoft.com/office/drawing/2014/main" id="{08EC49B3-718F-D679-76E2-40DE2A985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239" y="4797624"/>
            <a:ext cx="659178" cy="3365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ΛΕΥΚΟ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ΑΚΥΡΟ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ΑΠΟΧΗ</a:t>
            </a:r>
            <a:endParaRPr kumimoji="0" lang="en-GB" alt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293C82BE-EF43-B81F-ACB2-E01673D709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058" y="4794839"/>
            <a:ext cx="632779" cy="310260"/>
          </a:xfrm>
          <a:prstGeom prst="rect">
            <a:avLst/>
          </a:prstGeom>
        </p:spPr>
      </p:pic>
      <p:pic>
        <p:nvPicPr>
          <p:cNvPr id="123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84721692-2893-231D-D796-B0DB717B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106" y="4863230"/>
            <a:ext cx="355698" cy="355699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124" name="TextBox 4">
            <a:extLst>
              <a:ext uri="{FF2B5EF4-FFF2-40B4-BE49-F238E27FC236}">
                <a16:creationId xmlns:a16="http://schemas.microsoft.com/office/drawing/2014/main" id="{93D26848-5DEF-9FA0-236D-D93D9897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94" y="4831173"/>
            <a:ext cx="59588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defRPr>
            </a:lvl1pPr>
            <a:lvl2pPr marL="742950" indent="-285750">
              <a:defRPr sz="1400"/>
            </a:lvl2pPr>
            <a:lvl3pPr marL="1143000" indent="-228600">
              <a:defRPr sz="1400"/>
            </a:lvl3pPr>
            <a:lvl4pPr marL="1600200" indent="-228600">
              <a:defRPr sz="1400"/>
            </a:lvl4pPr>
            <a:lvl5pPr marL="2057400" indent="-228600">
              <a:defRPr sz="1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9pPr>
          </a:lstStyle>
          <a:p>
            <a:r>
              <a:rPr lang="el-GR" altLang="en-US" dirty="0"/>
              <a:t>Άλλο </a:t>
            </a:r>
          </a:p>
          <a:p>
            <a:r>
              <a:rPr lang="el-GR" altLang="en-US" dirty="0"/>
              <a:t>Κόμμα </a:t>
            </a:r>
            <a:endParaRPr lang="en-US" altLang="en-US" dirty="0"/>
          </a:p>
        </p:txBody>
      </p:sp>
      <p:sp>
        <p:nvSpPr>
          <p:cNvPr id="149519" name="Text Box 21"/>
          <p:cNvSpPr txBox="1">
            <a:spLocks noChangeArrowheads="1"/>
          </p:cNvSpPr>
          <p:nvPr/>
        </p:nvSpPr>
        <p:spPr bwMode="auto">
          <a:xfrm>
            <a:off x="2475282" y="858127"/>
            <a:ext cx="6513828" cy="3970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l-GR" altLang="en-US" sz="1800" b="1" noProof="0" dirty="0" err="1">
                <a:solidFill>
                  <a:srgbClr val="5F5F5F"/>
                </a:solidFill>
              </a:rPr>
              <a:t>Σ</a:t>
            </a: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τοιχε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170760" y="6436665"/>
            <a:ext cx="7799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57" y="27609"/>
            <a:ext cx="639221" cy="63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Δείτε το νέο σήμα του ΣΥΡΙΖΑ - ΤΑ ΝΕ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D348B2D6-B8A5-46D7-A783-18C74431EBB0}"/>
              </a:ext>
            </a:extLst>
          </p:cNvPr>
          <p:cNvSpPr/>
          <p:nvPr/>
        </p:nvSpPr>
        <p:spPr>
          <a:xfrm rot="5400000">
            <a:off x="10845519" y="1101561"/>
            <a:ext cx="266419" cy="177999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5" name="Text Box 3"/>
          <p:cNvSpPr txBox="1">
            <a:spLocks noChangeArrowheads="1"/>
          </p:cNvSpPr>
          <p:nvPr/>
        </p:nvSpPr>
        <p:spPr bwMode="auto">
          <a:xfrm>
            <a:off x="-351396" y="85858"/>
            <a:ext cx="121920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Πρόθεση ψήφου </a:t>
            </a:r>
            <a:r>
              <a:rPr lang="el-GR" altLang="el-GR" sz="3200" b="1" dirty="0">
                <a:latin typeface="Calibri" panose="020F0502020204030204"/>
              </a:rPr>
              <a:t>Βουλευτικές Εκλογές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149506" name="TextBox 149505">
            <a:extLst>
              <a:ext uri="{FF2B5EF4-FFF2-40B4-BE49-F238E27FC236}">
                <a16:creationId xmlns:a16="http://schemas.microsoft.com/office/drawing/2014/main" id="{4D698CBA-A940-75A8-C524-C62B4A816FBF}"/>
              </a:ext>
            </a:extLst>
          </p:cNvPr>
          <p:cNvSpPr txBox="1"/>
          <p:nvPr/>
        </p:nvSpPr>
        <p:spPr>
          <a:xfrm>
            <a:off x="88157" y="970723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9" name="TextBox 2"/>
          <p:cNvSpPr txBox="1">
            <a:spLocks noChangeArrowheads="1"/>
          </p:cNvSpPr>
          <p:nvPr/>
        </p:nvSpPr>
        <p:spPr bwMode="auto">
          <a:xfrm>
            <a:off x="10250815" y="943319"/>
            <a:ext cx="1557854" cy="8617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Αδιευκρίνιστης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Ψήφου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5%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" name="Picture 2" descr="Πλεύση Ελευθερίας.sv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5391" y="4790245"/>
            <a:ext cx="371400" cy="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45217" y="1303194"/>
            <a:ext cx="247721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l-GR" altLang="el-GR" sz="1800" b="1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Δεκεμβρίου 2025</a:t>
            </a:r>
          </a:p>
        </p:txBody>
      </p:sp>
      <p:pic>
        <p:nvPicPr>
          <p:cNvPr id="21506" name="Picture 2" descr="NIKH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728" y="4815272"/>
            <a:ext cx="529876" cy="3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/>
          <a:srcRect l="16572" t="23474" r="24286" b="27895"/>
          <a:stretch/>
        </p:blipFill>
        <p:spPr>
          <a:xfrm>
            <a:off x="6190584" y="4843776"/>
            <a:ext cx="611066" cy="292249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4A5C741A-24C8-D8E5-B9D8-DDE9F7323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10289"/>
              </p:ext>
            </p:extLst>
          </p:nvPr>
        </p:nvGraphicFramePr>
        <p:xfrm>
          <a:off x="307975" y="5303684"/>
          <a:ext cx="11500692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8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3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258700733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2435729103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2997590075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3190169388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827417244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3845519802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1557241229"/>
                    </a:ext>
                  </a:extLst>
                </a:gridCol>
              </a:tblGrid>
              <a:tr h="266746"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4,9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8,5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2,3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10,7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1,5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2,3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2,1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16,3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5,3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" name="Picture 2" descr="ΦΩΝΗ ΛΟΓΙΚΗΣ - ΑΦΡΟΔΙΤΗ ΛΑΤΙΝΟΠΟΥΛΟΥ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32" y="4800515"/>
            <a:ext cx="732080" cy="3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56391" y="5703102"/>
            <a:ext cx="214834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ΝΔ ±1,</a:t>
            </a:r>
            <a:r>
              <a:rPr kumimoji="0" lang="en-US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3% </a:t>
            </a:r>
            <a:r>
              <a:rPr lang="el-GR" altLang="el-GR" sz="1100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ΠΑΣΟΚ/ΚΙΝΑΛ</a:t>
            </a: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±1,</a:t>
            </a:r>
            <a:r>
              <a:rPr kumimoji="0" lang="en-US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469" y="5703102"/>
            <a:ext cx="1938929" cy="286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400" b="1" noProof="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Μέτρηση Ιουνίου 2025</a:t>
            </a: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986EA-95E1-E7A7-6DDC-546D65E4B29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9621" y="4771977"/>
            <a:ext cx="422331" cy="415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1E37BD-3124-13E7-8F12-C9AAD9EA0F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3503" y="4843776"/>
            <a:ext cx="351483" cy="351483"/>
          </a:xfrm>
          <a:prstGeom prst="rect">
            <a:avLst/>
          </a:prstGeom>
        </p:spPr>
      </p:pic>
      <p:pic>
        <p:nvPicPr>
          <p:cNvPr id="5122" name="Picture 2" descr="Νέα Δημοκρατία">
            <a:extLst>
              <a:ext uri="{FF2B5EF4-FFF2-40B4-BE49-F238E27FC236}">
                <a16:creationId xmlns:a16="http://schemas.microsoft.com/office/drawing/2014/main" id="{D7C4152B-31D5-A039-C228-9817EF36A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17534" r="26101" b="15666"/>
          <a:stretch>
            <a:fillRect/>
          </a:stretch>
        </p:blipFill>
        <p:spPr bwMode="auto">
          <a:xfrm>
            <a:off x="545944" y="4863230"/>
            <a:ext cx="446872" cy="3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93FBFC-9AD9-61CC-BB70-0C0DC46F2DC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897" y="4864488"/>
            <a:ext cx="527750" cy="2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950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6A15D-56D1-9C56-73FE-DAAC7E4F6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5" name="Chart 149504">
            <a:extLst>
              <a:ext uri="{FF2B5EF4-FFF2-40B4-BE49-F238E27FC236}">
                <a16:creationId xmlns:a16="http://schemas.microsoft.com/office/drawing/2014/main" id="{DB632618-200C-7B1D-1E47-C6A6F2A1B45A}"/>
              </a:ext>
            </a:extLst>
          </p:cNvPr>
          <p:cNvGraphicFramePr/>
          <p:nvPr/>
        </p:nvGraphicFramePr>
        <p:xfrm>
          <a:off x="208962" y="1885548"/>
          <a:ext cx="11690020" cy="340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6" name="Rectangle 13">
            <a:extLst>
              <a:ext uri="{FF2B5EF4-FFF2-40B4-BE49-F238E27FC236}">
                <a16:creationId xmlns:a16="http://schemas.microsoft.com/office/drawing/2014/main" id="{180F735F-3C37-5A50-2EF9-D8123DE8B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5109" y="5235130"/>
            <a:ext cx="789840" cy="3540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ΑΠΟΦΑΣΙΣΑ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ΑΠΑΝΤΩ</a:t>
            </a:r>
            <a:endParaRPr kumimoji="0" lang="en-GB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07" name="Picture 8" descr="oikejorm_2003">
            <a:hlinkClick r:id="rId4"/>
            <a:extLst>
              <a:ext uri="{FF2B5EF4-FFF2-40B4-BE49-F238E27FC236}">
                <a16:creationId xmlns:a16="http://schemas.microsoft.com/office/drawing/2014/main" id="{56BE7EAB-A0AC-8F52-0BCD-09D807923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585" y="5251527"/>
            <a:ext cx="547597" cy="32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ectangle 13">
            <a:extLst>
              <a:ext uri="{FF2B5EF4-FFF2-40B4-BE49-F238E27FC236}">
                <a16:creationId xmlns:a16="http://schemas.microsoft.com/office/drawing/2014/main" id="{475EE277-3381-6446-09BB-F8C113A43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239" y="5231168"/>
            <a:ext cx="659178" cy="3365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ΛΕΥΚΟ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ΑΚΥΡΟ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ΑΠΟΧΗ</a:t>
            </a:r>
            <a:endParaRPr kumimoji="0" lang="en-GB" alt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1F4596F1-FD03-7792-281F-B90D9E8EB5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500" y="5202745"/>
            <a:ext cx="632779" cy="310260"/>
          </a:xfrm>
          <a:prstGeom prst="rect">
            <a:avLst/>
          </a:prstGeom>
        </p:spPr>
      </p:pic>
      <p:pic>
        <p:nvPicPr>
          <p:cNvPr id="123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C89147F4-FEB9-9E5C-7376-55D4C80F5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750" y="5234286"/>
            <a:ext cx="355698" cy="355699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124" name="TextBox 4">
            <a:extLst>
              <a:ext uri="{FF2B5EF4-FFF2-40B4-BE49-F238E27FC236}">
                <a16:creationId xmlns:a16="http://schemas.microsoft.com/office/drawing/2014/main" id="{24EA52EA-31A8-9A22-E170-2771D4EE8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94" y="5264717"/>
            <a:ext cx="59588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defRPr>
            </a:lvl1pPr>
            <a:lvl2pPr marL="742950" indent="-285750">
              <a:defRPr sz="1400"/>
            </a:lvl2pPr>
            <a:lvl3pPr marL="1143000" indent="-228600">
              <a:defRPr sz="1400"/>
            </a:lvl3pPr>
            <a:lvl4pPr marL="1600200" indent="-228600">
              <a:defRPr sz="1400"/>
            </a:lvl4pPr>
            <a:lvl5pPr marL="2057400" indent="-228600">
              <a:defRPr sz="1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Άλλο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Κόμμα </a:t>
            </a:r>
            <a:endParaRPr kumimoji="0" lang="en-US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9519" name="Text Box 21">
            <a:extLst>
              <a:ext uri="{FF2B5EF4-FFF2-40B4-BE49-F238E27FC236}">
                <a16:creationId xmlns:a16="http://schemas.microsoft.com/office/drawing/2014/main" id="{C39A9CDE-F10C-5EE3-8669-E1C6CF6ED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484" y="5731769"/>
            <a:ext cx="6513828" cy="3970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D375C-7CB0-901B-A0E7-4AC80D771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0760" y="6436665"/>
            <a:ext cx="7799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568A71C4-2082-5634-7E5D-5CA745AC70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57" y="27609"/>
            <a:ext cx="639221" cy="63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Δείτε το νέο σήμα του ΣΥΡΙΖΑ - ΤΑ ΝΕΑ">
            <a:extLst>
              <a:ext uri="{FF2B5EF4-FFF2-40B4-BE49-F238E27FC236}">
                <a16:creationId xmlns:a16="http://schemas.microsoft.com/office/drawing/2014/main" id="{56AE15E1-A1C6-0301-DA0B-AA15833073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5AF56F90-DC13-1BCF-6F88-77498ACBE87B}"/>
              </a:ext>
            </a:extLst>
          </p:cNvPr>
          <p:cNvSpPr/>
          <p:nvPr/>
        </p:nvSpPr>
        <p:spPr>
          <a:xfrm rot="5400000">
            <a:off x="10845519" y="1101561"/>
            <a:ext cx="266419" cy="177999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5" name="Text Box 3">
            <a:extLst>
              <a:ext uri="{FF2B5EF4-FFF2-40B4-BE49-F238E27FC236}">
                <a16:creationId xmlns:a16="http://schemas.microsoft.com/office/drawing/2014/main" id="{89B68737-776B-5A36-B1E6-02A05B709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62" y="41207"/>
            <a:ext cx="11336345" cy="11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Πρόθεση ψήφου Βουλευτικές Εκλογές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Βάσει Άξονα </a:t>
            </a:r>
            <a:r>
              <a:rPr lang="el-GR" altLang="el-GR" sz="2400" b="1" dirty="0">
                <a:solidFill>
                  <a:srgbClr val="000000"/>
                </a:solidFill>
                <a:latin typeface="Calibri" panose="020F0502020204030204"/>
              </a:rPr>
              <a:t>Δεξιά/Κεντροδεξιά </a:t>
            </a:r>
            <a:r>
              <a:rPr lang="en-US" altLang="el-GR" sz="2400" b="1" dirty="0">
                <a:solidFill>
                  <a:srgbClr val="000000"/>
                </a:solidFill>
                <a:latin typeface="Calibri" panose="020F0502020204030204"/>
              </a:rPr>
              <a:t>vs </a:t>
            </a:r>
            <a:r>
              <a:rPr lang="el-GR" altLang="el-GR" sz="2400" b="1" dirty="0">
                <a:solidFill>
                  <a:srgbClr val="000000"/>
                </a:solidFill>
                <a:latin typeface="Calibri" panose="020F0502020204030204"/>
              </a:rPr>
              <a:t>Αριστερά/Κεντροαριστερά)</a:t>
            </a: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149506" name="TextBox 149505">
            <a:extLst>
              <a:ext uri="{FF2B5EF4-FFF2-40B4-BE49-F238E27FC236}">
                <a16:creationId xmlns:a16="http://schemas.microsoft.com/office/drawing/2014/main" id="{DE669557-91C0-5077-D7A4-E67E37C8B0D5}"/>
              </a:ext>
            </a:extLst>
          </p:cNvPr>
          <p:cNvSpPr txBox="1"/>
          <p:nvPr/>
        </p:nvSpPr>
        <p:spPr>
          <a:xfrm>
            <a:off x="88157" y="970723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9" name="TextBox 2">
            <a:extLst>
              <a:ext uri="{FF2B5EF4-FFF2-40B4-BE49-F238E27FC236}">
                <a16:creationId xmlns:a16="http://schemas.microsoft.com/office/drawing/2014/main" id="{1FF711AE-03D8-5123-497C-B2975D1ED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0815" y="943319"/>
            <a:ext cx="1557854" cy="8617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Αδιευκρίνιστης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Ψήφου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5%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" name="Picture 2" descr="Πλεύση Ελευθερίας.svg">
            <a:extLst>
              <a:ext uri="{FF2B5EF4-FFF2-40B4-BE49-F238E27FC236}">
                <a16:creationId xmlns:a16="http://schemas.microsoft.com/office/drawing/2014/main" id="{27352563-DE3E-34A4-586A-67C2714EA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619" y="5206268"/>
            <a:ext cx="371400" cy="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212BF4E-D3D7-2B45-CE42-670B1EB275A8}"/>
              </a:ext>
            </a:extLst>
          </p:cNvPr>
          <p:cNvSpPr/>
          <p:nvPr/>
        </p:nvSpPr>
        <p:spPr>
          <a:xfrm>
            <a:off x="4690573" y="6069475"/>
            <a:ext cx="247721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–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Δεκεμβρίου 2025</a:t>
            </a:r>
          </a:p>
        </p:txBody>
      </p:sp>
      <p:pic>
        <p:nvPicPr>
          <p:cNvPr id="21506" name="Picture 2" descr="NIKH">
            <a:extLst>
              <a:ext uri="{FF2B5EF4-FFF2-40B4-BE49-F238E27FC236}">
                <a16:creationId xmlns:a16="http://schemas.microsoft.com/office/drawing/2014/main" id="{8A9E3A1F-8A22-35FD-1708-AF03238F9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0742" y="5235130"/>
            <a:ext cx="529876" cy="3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73FD17-7181-D521-5ACB-0082EFCE48D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6572" t="23474" r="24286" b="27895"/>
          <a:stretch/>
        </p:blipFill>
        <p:spPr>
          <a:xfrm>
            <a:off x="8658880" y="5249467"/>
            <a:ext cx="611066" cy="292249"/>
          </a:xfrm>
          <a:prstGeom prst="rect">
            <a:avLst/>
          </a:prstGeom>
        </p:spPr>
      </p:pic>
      <p:pic>
        <p:nvPicPr>
          <p:cNvPr id="31" name="Picture 2" descr="ΦΩΝΗ ΛΟΓΙΚΗΣ - ΑΦΡΟΔΙΤΗ ΛΑΤΙΝΟΠΟΥΛΟΥ">
            <a:extLst>
              <a:ext uri="{FF2B5EF4-FFF2-40B4-BE49-F238E27FC236}">
                <a16:creationId xmlns:a16="http://schemas.microsoft.com/office/drawing/2014/main" id="{D2386A04-4FBA-EE72-1DE8-18129AB80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76" y="5256955"/>
            <a:ext cx="732080" cy="3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6129CB3-9817-62D1-9903-6BE918535B5E}"/>
              </a:ext>
            </a:extLst>
          </p:cNvPr>
          <p:cNvSpPr/>
          <p:nvPr/>
        </p:nvSpPr>
        <p:spPr>
          <a:xfrm>
            <a:off x="456391" y="6136646"/>
            <a:ext cx="214834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ΝΔ ±1,</a:t>
            </a:r>
            <a:r>
              <a:rPr kumimoji="0" lang="en-US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3% ΠΑΣΟΚ/ΚΙΝΑΛ ±1,</a:t>
            </a:r>
            <a:r>
              <a:rPr kumimoji="0" lang="en-US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C8AF4-03E1-E816-1421-E1FCC3F7761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2950" y="5151986"/>
            <a:ext cx="422331" cy="415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3E7D25-2D56-916F-5BCB-2D78B94CD9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54821" y="5287651"/>
            <a:ext cx="351483" cy="351483"/>
          </a:xfrm>
          <a:prstGeom prst="rect">
            <a:avLst/>
          </a:prstGeom>
        </p:spPr>
      </p:pic>
      <p:pic>
        <p:nvPicPr>
          <p:cNvPr id="5122" name="Picture 2" descr="Νέα Δημοκρατία">
            <a:extLst>
              <a:ext uri="{FF2B5EF4-FFF2-40B4-BE49-F238E27FC236}">
                <a16:creationId xmlns:a16="http://schemas.microsoft.com/office/drawing/2014/main" id="{72E8FF13-9772-7AC4-4C69-9D5B873A4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17534" r="26101" b="15666"/>
          <a:stretch>
            <a:fillRect/>
          </a:stretch>
        </p:blipFill>
        <p:spPr bwMode="auto">
          <a:xfrm>
            <a:off x="545944" y="5296774"/>
            <a:ext cx="446872" cy="3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1B5917B-9C88-A03C-A727-32298A1385A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079" y="5221274"/>
            <a:ext cx="527750" cy="299846"/>
          </a:xfrm>
          <a:prstGeom prst="rect">
            <a:avLst/>
          </a:prstGeom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4A57561E-7109-C5FA-8CE2-4F730EF1D788}"/>
              </a:ext>
            </a:extLst>
          </p:cNvPr>
          <p:cNvSpPr/>
          <p:nvPr/>
        </p:nvSpPr>
        <p:spPr>
          <a:xfrm rot="5400000">
            <a:off x="6312810" y="468944"/>
            <a:ext cx="425853" cy="548842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50CE8E-7296-1CAE-7280-58088DB8C670}"/>
              </a:ext>
            </a:extLst>
          </p:cNvPr>
          <p:cNvSpPr txBox="1"/>
          <p:nvPr/>
        </p:nvSpPr>
        <p:spPr>
          <a:xfrm>
            <a:off x="5655383" y="2167783"/>
            <a:ext cx="1996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36,1%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1F335C9D-5BFA-387A-C02F-222FBD123FCA}"/>
              </a:ext>
            </a:extLst>
          </p:cNvPr>
          <p:cNvSpPr/>
          <p:nvPr/>
        </p:nvSpPr>
        <p:spPr>
          <a:xfrm rot="5400000">
            <a:off x="1853316" y="305652"/>
            <a:ext cx="341632" cy="3135482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35EB16-5A99-8E5A-6F13-CE5F4FF9F03E}"/>
              </a:ext>
            </a:extLst>
          </p:cNvPr>
          <p:cNvSpPr txBox="1"/>
          <p:nvPr/>
        </p:nvSpPr>
        <p:spPr>
          <a:xfrm>
            <a:off x="1464005" y="1322590"/>
            <a:ext cx="1140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37,5%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82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950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5" name="Chart 149504">
            <a:extLst>
              <a:ext uri="{FF2B5EF4-FFF2-40B4-BE49-F238E27FC236}">
                <a16:creationId xmlns:a16="http://schemas.microsoft.com/office/drawing/2014/main" id="{0A65F94A-2B05-9676-BC31-08331AFBD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547804"/>
              </p:ext>
            </p:extLst>
          </p:nvPr>
        </p:nvGraphicFramePr>
        <p:xfrm>
          <a:off x="208962" y="1452004"/>
          <a:ext cx="11690020" cy="340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6" name="Rectangle 13">
            <a:extLst>
              <a:ext uri="{FF2B5EF4-FFF2-40B4-BE49-F238E27FC236}">
                <a16:creationId xmlns:a16="http://schemas.microsoft.com/office/drawing/2014/main" id="{029F55C4-C2B1-6E4B-1665-184B1942E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5109" y="4801586"/>
            <a:ext cx="789840" cy="3540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ΑΠΟΦΑΣΙΣΑ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ΑΠΑΝΤΩ</a:t>
            </a:r>
            <a:endParaRPr kumimoji="0" lang="en-GB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07" name="Picture 8" descr="oikejorm_2003">
            <a:hlinkClick r:id="rId4"/>
            <a:extLst>
              <a:ext uri="{FF2B5EF4-FFF2-40B4-BE49-F238E27FC236}">
                <a16:creationId xmlns:a16="http://schemas.microsoft.com/office/drawing/2014/main" id="{790ED30E-0800-FA7F-5964-D6F29DBF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263" y="4869160"/>
            <a:ext cx="547597" cy="32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ectangle 13">
            <a:extLst>
              <a:ext uri="{FF2B5EF4-FFF2-40B4-BE49-F238E27FC236}">
                <a16:creationId xmlns:a16="http://schemas.microsoft.com/office/drawing/2014/main" id="{08EC49B3-718F-D679-76E2-40DE2A985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239" y="4797624"/>
            <a:ext cx="659178" cy="3365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ΛΕΥΚΟ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ΑΚΥΡΟ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ΑΠΟΧΗ</a:t>
            </a:r>
            <a:endParaRPr kumimoji="0" lang="en-GB" alt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293C82BE-EF43-B81F-ACB2-E01673D709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058" y="4794839"/>
            <a:ext cx="632779" cy="310260"/>
          </a:xfrm>
          <a:prstGeom prst="rect">
            <a:avLst/>
          </a:prstGeom>
        </p:spPr>
      </p:pic>
      <p:pic>
        <p:nvPicPr>
          <p:cNvPr id="123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84721692-2893-231D-D796-B0DB717B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106" y="4863230"/>
            <a:ext cx="355698" cy="355699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124" name="TextBox 4">
            <a:extLst>
              <a:ext uri="{FF2B5EF4-FFF2-40B4-BE49-F238E27FC236}">
                <a16:creationId xmlns:a16="http://schemas.microsoft.com/office/drawing/2014/main" id="{93D26848-5DEF-9FA0-236D-D93D9897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94" y="4831173"/>
            <a:ext cx="59588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defRPr>
            </a:lvl1pPr>
            <a:lvl2pPr marL="742950" indent="-285750">
              <a:defRPr sz="1400"/>
            </a:lvl2pPr>
            <a:lvl3pPr marL="1143000" indent="-228600">
              <a:defRPr sz="1400"/>
            </a:lvl3pPr>
            <a:lvl4pPr marL="1600200" indent="-228600">
              <a:defRPr sz="1400"/>
            </a:lvl4pPr>
            <a:lvl5pPr marL="2057400" indent="-228600">
              <a:defRPr sz="1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9pPr>
          </a:lstStyle>
          <a:p>
            <a:r>
              <a:rPr lang="el-GR" altLang="en-US" dirty="0"/>
              <a:t>Άλλο </a:t>
            </a:r>
          </a:p>
          <a:p>
            <a:r>
              <a:rPr lang="el-GR" altLang="en-US" dirty="0"/>
              <a:t>Κόμμα </a:t>
            </a:r>
            <a:endParaRPr lang="en-US" altLang="en-US" dirty="0"/>
          </a:p>
        </p:txBody>
      </p:sp>
      <p:sp>
        <p:nvSpPr>
          <p:cNvPr id="149519" name="Text Box 21"/>
          <p:cNvSpPr txBox="1">
            <a:spLocks noChangeArrowheads="1"/>
          </p:cNvSpPr>
          <p:nvPr/>
        </p:nvSpPr>
        <p:spPr bwMode="auto">
          <a:xfrm>
            <a:off x="2475282" y="858127"/>
            <a:ext cx="6513828" cy="3970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l-GR" altLang="en-US" sz="1800" b="1" noProof="0" dirty="0" err="1">
                <a:solidFill>
                  <a:srgbClr val="5F5F5F"/>
                </a:solidFill>
              </a:rPr>
              <a:t>Σ</a:t>
            </a: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τοιχε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170760" y="6436665"/>
            <a:ext cx="7799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57" y="27609"/>
            <a:ext cx="639221" cy="63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Δείτε το νέο σήμα του ΣΥΡΙΖΑ - ΤΑ ΝΕ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D348B2D6-B8A5-46D7-A783-18C74431EBB0}"/>
              </a:ext>
            </a:extLst>
          </p:cNvPr>
          <p:cNvSpPr/>
          <p:nvPr/>
        </p:nvSpPr>
        <p:spPr>
          <a:xfrm rot="5400000">
            <a:off x="10845519" y="1101561"/>
            <a:ext cx="266419" cy="177999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5" name="Text Box 3"/>
          <p:cNvSpPr txBox="1">
            <a:spLocks noChangeArrowheads="1"/>
          </p:cNvSpPr>
          <p:nvPr/>
        </p:nvSpPr>
        <p:spPr bwMode="auto">
          <a:xfrm>
            <a:off x="-351396" y="85858"/>
            <a:ext cx="121920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Πρόθεση ψήφου </a:t>
            </a:r>
            <a:r>
              <a:rPr lang="el-GR" altLang="el-GR" sz="3200" b="1" dirty="0">
                <a:latin typeface="Calibri" panose="020F0502020204030204"/>
              </a:rPr>
              <a:t>Βουλευτικές Εκλογές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149506" name="TextBox 149505">
            <a:extLst>
              <a:ext uri="{FF2B5EF4-FFF2-40B4-BE49-F238E27FC236}">
                <a16:creationId xmlns:a16="http://schemas.microsoft.com/office/drawing/2014/main" id="{4D698CBA-A940-75A8-C524-C62B4A816FBF}"/>
              </a:ext>
            </a:extLst>
          </p:cNvPr>
          <p:cNvSpPr txBox="1"/>
          <p:nvPr/>
        </p:nvSpPr>
        <p:spPr>
          <a:xfrm>
            <a:off x="88157" y="970723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9" name="TextBox 2"/>
          <p:cNvSpPr txBox="1">
            <a:spLocks noChangeArrowheads="1"/>
          </p:cNvSpPr>
          <p:nvPr/>
        </p:nvSpPr>
        <p:spPr bwMode="auto">
          <a:xfrm>
            <a:off x="10250815" y="943319"/>
            <a:ext cx="1557854" cy="8617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Αδιευκρίνιστης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Ψήφου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21,6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" name="Picture 2" descr="Πλεύση Ελευθερίας.sv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5391" y="4790245"/>
            <a:ext cx="371400" cy="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692018" y="1303194"/>
            <a:ext cx="218361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kumimoji="0" lang="el-GR" altLang="el-GR" sz="1800" b="1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Ιουνίου 2025</a:t>
            </a:r>
          </a:p>
        </p:txBody>
      </p:sp>
      <p:pic>
        <p:nvPicPr>
          <p:cNvPr id="21506" name="Picture 2" descr="NIKH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728" y="4815272"/>
            <a:ext cx="529876" cy="3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/>
          <a:srcRect l="16572" t="23474" r="24286" b="27895"/>
          <a:stretch/>
        </p:blipFill>
        <p:spPr>
          <a:xfrm>
            <a:off x="6190584" y="4843776"/>
            <a:ext cx="611066" cy="292249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4A5C741A-24C8-D8E5-B9D8-DDE9F7323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997406"/>
              </p:ext>
            </p:extLst>
          </p:nvPr>
        </p:nvGraphicFramePr>
        <p:xfrm>
          <a:off x="307975" y="5303684"/>
          <a:ext cx="11500692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8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3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258700733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2435729103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2997590075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3190169388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827417244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3845519802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1557241229"/>
                    </a:ext>
                  </a:extLst>
                </a:gridCol>
              </a:tblGrid>
              <a:tr h="266746"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14,2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2,7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3,1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1,3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4,5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3,5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10,9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8,1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" name="Picture 2" descr="ΦΩΝΗ ΛΟΓΙΚΗΣ - ΑΦΡΟΔΙΤΗ ΛΑΤΙΝΟΠΟΥΛΟΥ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32" y="4800515"/>
            <a:ext cx="732080" cy="3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56391" y="5703102"/>
            <a:ext cx="214834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ΝΔ ±1,</a:t>
            </a:r>
            <a:r>
              <a:rPr kumimoji="0" lang="en-US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86</a:t>
            </a: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  <a:r>
              <a:rPr lang="el-GR" altLang="el-GR" sz="1100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ΠΑΣΟΚ/ΚΙΝΑΛ</a:t>
            </a: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±1,</a:t>
            </a:r>
            <a:r>
              <a:rPr kumimoji="0" lang="en-US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32269" y="5703102"/>
            <a:ext cx="2313326" cy="286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400" b="1" noProof="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Μέτρηση </a:t>
            </a:r>
            <a:r>
              <a:rPr lang="el-GR" altLang="el-G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Δεκεμβρίου </a:t>
            </a:r>
            <a:r>
              <a:rPr lang="el-GR" altLang="el-GR" sz="1400" b="1" noProof="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2024 </a:t>
            </a: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986EA-95E1-E7A7-6DDC-546D65E4B29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9621" y="4771977"/>
            <a:ext cx="422331" cy="415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1E37BD-3124-13E7-8F12-C9AAD9EA0F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3503" y="4843776"/>
            <a:ext cx="351483" cy="351483"/>
          </a:xfrm>
          <a:prstGeom prst="rect">
            <a:avLst/>
          </a:prstGeom>
        </p:spPr>
      </p:pic>
      <p:pic>
        <p:nvPicPr>
          <p:cNvPr id="5122" name="Picture 2" descr="Νέα Δημοκρατία">
            <a:extLst>
              <a:ext uri="{FF2B5EF4-FFF2-40B4-BE49-F238E27FC236}">
                <a16:creationId xmlns:a16="http://schemas.microsoft.com/office/drawing/2014/main" id="{D7C4152B-31D5-A039-C228-9817EF36A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17534" r="26101" b="15666"/>
          <a:stretch>
            <a:fillRect/>
          </a:stretch>
        </p:blipFill>
        <p:spPr bwMode="auto">
          <a:xfrm>
            <a:off x="545944" y="4863230"/>
            <a:ext cx="446872" cy="3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93FBFC-9AD9-61CC-BB70-0C0DC46F2DC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897" y="4864488"/>
            <a:ext cx="527750" cy="2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950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97225"/>
              </p:ext>
            </p:extLst>
          </p:nvPr>
        </p:nvGraphicFramePr>
        <p:xfrm>
          <a:off x="278169" y="1094937"/>
          <a:ext cx="11325225" cy="538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992432" y="6554368"/>
            <a:ext cx="7799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3551"/>
            <a:ext cx="625920" cy="62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BEADD8-4CB8-5FE0-F434-5EBF2BECC590}"/>
              </a:ext>
            </a:extLst>
          </p:cNvPr>
          <p:cNvSpPr txBox="1"/>
          <p:nvPr/>
        </p:nvSpPr>
        <p:spPr>
          <a:xfrm>
            <a:off x="37356" y="77374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945104" y="-7126"/>
            <a:ext cx="9813718" cy="542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Αναγωγή στο</a:t>
            </a:r>
            <a:r>
              <a:rPr kumimoji="0" lang="el-GR" altLang="el-GR" sz="28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Σύνολο 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530166" y="394475"/>
            <a:ext cx="6513828" cy="34958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lang="el-GR" altLang="en-US" sz="1600" b="1" noProof="0" dirty="0" err="1">
                <a:solidFill>
                  <a:srgbClr val="5F5F5F"/>
                </a:solidFill>
              </a:rPr>
              <a:t>Σ</a:t>
            </a:r>
            <a:r>
              <a:rPr kumimoji="0" lang="el-G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τοιχε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60112" y="657501"/>
            <a:ext cx="196489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4 –</a:t>
            </a:r>
            <a:r>
              <a:rPr lang="en-US" altLang="el-G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</a:t>
            </a:r>
            <a:r>
              <a:rPr lang="el-GR" altLang="el-G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12 Δεκεμβρίου 2025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A5C741A-24C8-D8E5-B9D8-DDE9F7323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85256"/>
              </p:ext>
            </p:extLst>
          </p:nvPr>
        </p:nvGraphicFramePr>
        <p:xfrm>
          <a:off x="236323" y="5683209"/>
          <a:ext cx="11325225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2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4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7491">
                  <a:extLst>
                    <a:ext uri="{9D8B030D-6E8A-4147-A177-3AD203B41FA5}">
                      <a16:colId xmlns:a16="http://schemas.microsoft.com/office/drawing/2014/main" val="258700733"/>
                    </a:ext>
                  </a:extLst>
                </a:gridCol>
                <a:gridCol w="920751">
                  <a:extLst>
                    <a:ext uri="{9D8B030D-6E8A-4147-A177-3AD203B41FA5}">
                      <a16:colId xmlns:a16="http://schemas.microsoft.com/office/drawing/2014/main" val="2435729103"/>
                    </a:ext>
                  </a:extLst>
                </a:gridCol>
                <a:gridCol w="920751">
                  <a:extLst>
                    <a:ext uri="{9D8B030D-6E8A-4147-A177-3AD203B41FA5}">
                      <a16:colId xmlns:a16="http://schemas.microsoft.com/office/drawing/2014/main" val="2997590075"/>
                    </a:ext>
                  </a:extLst>
                </a:gridCol>
                <a:gridCol w="920751">
                  <a:extLst>
                    <a:ext uri="{9D8B030D-6E8A-4147-A177-3AD203B41FA5}">
                      <a16:colId xmlns:a16="http://schemas.microsoft.com/office/drawing/2014/main" val="3190169388"/>
                    </a:ext>
                  </a:extLst>
                </a:gridCol>
                <a:gridCol w="920751">
                  <a:extLst>
                    <a:ext uri="{9D8B030D-6E8A-4147-A177-3AD203B41FA5}">
                      <a16:colId xmlns:a16="http://schemas.microsoft.com/office/drawing/2014/main" val="827417244"/>
                    </a:ext>
                  </a:extLst>
                </a:gridCol>
              </a:tblGrid>
              <a:tr h="266746"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30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10,8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2,9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13,6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2,9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2,8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4476658" y="6098037"/>
            <a:ext cx="1938929" cy="286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 algn="just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Μέτρηση Ιουνίου 2025</a:t>
            </a:r>
          </a:p>
        </p:txBody>
      </p:sp>
      <p:pic>
        <p:nvPicPr>
          <p:cNvPr id="33" name="Picture 8" descr="oikejorm_2003">
            <a:hlinkClick r:id="rId5"/>
            <a:extLst>
              <a:ext uri="{FF2B5EF4-FFF2-40B4-BE49-F238E27FC236}">
                <a16:creationId xmlns:a16="http://schemas.microsoft.com/office/drawing/2014/main" id="{790ED30E-0800-FA7F-5964-D6F29DBF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2224" y="5282843"/>
            <a:ext cx="547597" cy="32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8A9D341-F4A2-07EB-3B4E-52CAFA985C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457" y="5276918"/>
            <a:ext cx="527122" cy="2857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93C82BE-EF43-B81F-ACB2-E01673D709D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811" y="5306569"/>
            <a:ext cx="491178" cy="24083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945BEF6-1ED3-E921-F9CE-0091F03FBA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5906" y="5267756"/>
            <a:ext cx="527750" cy="299846"/>
          </a:xfrm>
          <a:prstGeom prst="rect">
            <a:avLst/>
          </a:prstGeom>
        </p:spPr>
      </p:pic>
      <p:pic>
        <p:nvPicPr>
          <p:cNvPr id="48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84721692-2893-231D-D796-B0DB717B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3315" y="5256008"/>
            <a:ext cx="355698" cy="355699"/>
          </a:xfrm>
          <a:prstGeom prst="rect">
            <a:avLst/>
          </a:prstGeom>
          <a:solidFill>
            <a:srgbClr val="008000"/>
          </a:solidFill>
        </p:spPr>
      </p:pic>
      <p:pic>
        <p:nvPicPr>
          <p:cNvPr id="50" name="Picture 2" descr="Πλεύση Ελευθερίας.sv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0730" y="5243890"/>
            <a:ext cx="329391" cy="3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NIKH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185" y="5241753"/>
            <a:ext cx="529876" cy="3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3"/>
          <a:srcRect l="16572" t="23474" r="24286" b="27895"/>
          <a:stretch/>
        </p:blipFill>
        <p:spPr>
          <a:xfrm>
            <a:off x="7093147" y="5308353"/>
            <a:ext cx="524835" cy="251008"/>
          </a:xfrm>
          <a:prstGeom prst="rect">
            <a:avLst/>
          </a:prstGeom>
        </p:spPr>
      </p:pic>
      <p:pic>
        <p:nvPicPr>
          <p:cNvPr id="53" name="Picture 2" descr="ΦΩΝΗ ΛΟΓΙΚΗΣ - ΑΦΡΟΔΙΤΗ ΛΑΤΙΝΟΠΟΥΛΟΥ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293" y="5306701"/>
            <a:ext cx="667707" cy="29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93D26848-5DEF-9FA0-236D-D93D9897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749" y="5259903"/>
            <a:ext cx="595884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Άλλο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Κόμμα 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21A83-C0E2-35DC-342A-BFA7A26A9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448477"/>
              </p:ext>
            </p:extLst>
          </p:nvPr>
        </p:nvGraphicFramePr>
        <p:xfrm>
          <a:off x="391976" y="988819"/>
          <a:ext cx="11253261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9923">
                  <a:extLst>
                    <a:ext uri="{9D8B030D-6E8A-4147-A177-3AD203B41FA5}">
                      <a16:colId xmlns:a16="http://schemas.microsoft.com/office/drawing/2014/main" val="258700733"/>
                    </a:ext>
                  </a:extLst>
                </a:gridCol>
                <a:gridCol w="1000900">
                  <a:extLst>
                    <a:ext uri="{9D8B030D-6E8A-4147-A177-3AD203B41FA5}">
                      <a16:colId xmlns:a16="http://schemas.microsoft.com/office/drawing/2014/main" val="2435729103"/>
                    </a:ext>
                  </a:extLst>
                </a:gridCol>
                <a:gridCol w="923907">
                  <a:extLst>
                    <a:ext uri="{9D8B030D-6E8A-4147-A177-3AD203B41FA5}">
                      <a16:colId xmlns:a16="http://schemas.microsoft.com/office/drawing/2014/main" val="2997590075"/>
                    </a:ext>
                  </a:extLst>
                </a:gridCol>
                <a:gridCol w="1096589">
                  <a:extLst>
                    <a:ext uri="{9D8B030D-6E8A-4147-A177-3AD203B41FA5}">
                      <a16:colId xmlns:a16="http://schemas.microsoft.com/office/drawing/2014/main" val="1263721665"/>
                    </a:ext>
                  </a:extLst>
                </a:gridCol>
                <a:gridCol w="914900">
                  <a:extLst>
                    <a:ext uri="{9D8B030D-6E8A-4147-A177-3AD203B41FA5}">
                      <a16:colId xmlns:a16="http://schemas.microsoft.com/office/drawing/2014/main" val="827417244"/>
                    </a:ext>
                  </a:extLst>
                </a:gridCol>
              </a:tblGrid>
              <a:tr h="266746"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28,3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9,3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9,3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4,4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3,4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9,6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0F00537-27FC-8051-A664-767A4CA823B8}"/>
              </a:ext>
            </a:extLst>
          </p:cNvPr>
          <p:cNvSpPr/>
          <p:nvPr/>
        </p:nvSpPr>
        <p:spPr>
          <a:xfrm>
            <a:off x="4141230" y="1345748"/>
            <a:ext cx="3402663" cy="286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400" b="1" noProof="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Αποτελέσματα </a:t>
            </a:r>
            <a:r>
              <a:rPr lang="el-GR" altLang="el-G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Ευρωεκλογών Ιουνίου 2024</a:t>
            </a: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9AFE3A-A17C-50DD-175E-781EC663A12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5937" y="5231726"/>
            <a:ext cx="422331" cy="415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21C1E4-E8A2-9205-C76A-39A5EEC3E6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2224" y="5278667"/>
            <a:ext cx="351483" cy="3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1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78875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ΕΚΛΟΓΙΚΗ ΣΥΜΠΕΡΙΦΟΡΑ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22700" r="-2403" b="-22700"/>
          <a:stretch/>
        </p:blipFill>
        <p:spPr>
          <a:xfrm>
            <a:off x="5807968" y="0"/>
            <a:ext cx="6549209" cy="88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78875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dirty="0">
                <a:solidFill>
                  <a:prstClr val="white"/>
                </a:solidFill>
              </a:rPr>
              <a:t>ΕΚΛΟΓΙΚΗ ΣΥΜΠΕΡΙΦΟΡΑ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22700" r="-2403" b="-22700"/>
          <a:stretch/>
        </p:blipFill>
        <p:spPr>
          <a:xfrm>
            <a:off x="5879976" y="0"/>
            <a:ext cx="6477201" cy="8846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090" y="3140968"/>
            <a:ext cx="5648709" cy="30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l-GR" altLang="el-GR" sz="1800" b="1" dirty="0"/>
              <a:t>(ΣΥΛΛΟΓΗ ΣΤΟΙΧΕΙΩΝ: </a:t>
            </a:r>
            <a:r>
              <a:rPr lang="el-GR" altLang="el-GR" sz="1800" b="1" dirty="0">
                <a:solidFill>
                  <a:srgbClr val="FFFF00"/>
                </a:solidFill>
              </a:rPr>
              <a:t>4 –12 Δεκεμβρίου 2025</a:t>
            </a:r>
            <a:r>
              <a:rPr lang="en-US" altLang="el-GR" sz="1800" b="1" dirty="0"/>
              <a:t>)</a:t>
            </a:r>
            <a:endParaRPr lang="el-GR" altLang="el-GR" sz="1800" b="1" dirty="0"/>
          </a:p>
          <a:p>
            <a:pPr eaLnBrk="1" hangingPunct="1">
              <a:lnSpc>
                <a:spcPct val="120000"/>
              </a:lnSpc>
            </a:pPr>
            <a:endParaRPr lang="en-GB" altLang="el-GR" sz="16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l-GR" altLang="el-GR" sz="1600" b="1" dirty="0">
                <a:solidFill>
                  <a:srgbClr val="FFFF00"/>
                </a:solidFill>
              </a:rPr>
              <a:t>Ι. </a:t>
            </a:r>
            <a:r>
              <a:rPr lang="el-GR" altLang="el-GR" sz="1600" b="1" dirty="0"/>
              <a:t>Παράσταση νίκης </a:t>
            </a:r>
          </a:p>
          <a:p>
            <a:r>
              <a:rPr lang="el-GR" sz="1600" b="1" dirty="0">
                <a:solidFill>
                  <a:srgbClr val="FFFF00"/>
                </a:solidFill>
              </a:rPr>
              <a:t>ΙIΑ. </a:t>
            </a:r>
            <a:r>
              <a:rPr lang="el-GR" sz="1600" b="1" dirty="0"/>
              <a:t>Τα κόμματα που βρίσκονται στα δεξιά της ΝΔ μέχρι τις επόμενες εκλογές θα αυξήσουν την δυναμική τους;</a:t>
            </a:r>
            <a:endParaRPr lang="en-US" sz="1600" b="1" dirty="0"/>
          </a:p>
          <a:p>
            <a:r>
              <a:rPr lang="el-GR" sz="1600" b="1" dirty="0">
                <a:solidFill>
                  <a:srgbClr val="FFFF00"/>
                </a:solidFill>
              </a:rPr>
              <a:t>ΙIΒ. </a:t>
            </a:r>
            <a:r>
              <a:rPr lang="el-GR" sz="1600" b="1" dirty="0"/>
              <a:t>Τα κόμματα που βρίσκονται στο χώρο της Κεντροαριστεράς/ </a:t>
            </a:r>
            <a:r>
              <a:rPr lang="el-GR" sz="1600" b="1" dirty="0" err="1"/>
              <a:t>Αριστεράς</a:t>
            </a:r>
            <a:r>
              <a:rPr lang="el-GR" sz="1600" b="1" dirty="0"/>
              <a:t> μέχρι τις </a:t>
            </a:r>
            <a:br>
              <a:rPr lang="el-GR" sz="1600" b="1" dirty="0"/>
            </a:br>
            <a:r>
              <a:rPr lang="el-GR" sz="1600" b="1" dirty="0"/>
              <a:t>επόμενες εκλογές θα αυξήσουν την δυναμική τους;	</a:t>
            </a:r>
            <a:endParaRPr lang="en-US" sz="1600" b="1" dirty="0"/>
          </a:p>
          <a:p>
            <a:pPr lvl="0" eaLnBrk="1" hangingPunct="1">
              <a:lnSpc>
                <a:spcPct val="120000"/>
              </a:lnSpc>
              <a:defRPr/>
            </a:pPr>
            <a:r>
              <a:rPr lang="el-GR" altLang="el-GR" sz="1600" b="1" dirty="0">
                <a:solidFill>
                  <a:srgbClr val="FFFF00"/>
                </a:solidFill>
              </a:rPr>
              <a:t>Ι</a:t>
            </a:r>
            <a:r>
              <a:rPr lang="en-US" altLang="el-GR" sz="1600" b="1" dirty="0">
                <a:solidFill>
                  <a:srgbClr val="FFFF00"/>
                </a:solidFill>
              </a:rPr>
              <a:t>I</a:t>
            </a:r>
            <a:r>
              <a:rPr lang="el-GR" altLang="el-GR" sz="1600" b="1" dirty="0">
                <a:solidFill>
                  <a:srgbClr val="FFFF00"/>
                </a:solidFill>
              </a:rPr>
              <a:t>Ι.</a:t>
            </a:r>
            <a:r>
              <a:rPr lang="el-GR" altLang="el-GR" sz="1600" b="1" dirty="0">
                <a:solidFill>
                  <a:prstClr val="white"/>
                </a:solidFill>
              </a:rPr>
              <a:t> Σενάριο κυβέρνησης- Συνεργασία ή Αυτοδυναμία;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00"/>
                </a:solidFill>
              </a:rPr>
              <a:t>IV</a:t>
            </a:r>
            <a:r>
              <a:rPr lang="el-GR" sz="1600" b="1" dirty="0">
                <a:solidFill>
                  <a:srgbClr val="FFFF00"/>
                </a:solidFill>
              </a:rPr>
              <a:t>.</a:t>
            </a:r>
            <a:r>
              <a:rPr lang="en-GB" sz="1600" b="1" dirty="0">
                <a:solidFill>
                  <a:srgbClr val="FFFF00"/>
                </a:solidFill>
              </a:rPr>
              <a:t> </a:t>
            </a:r>
            <a:r>
              <a:rPr lang="el-GR" altLang="el-GR" sz="1600" b="1" dirty="0"/>
              <a:t>Πρόθεση ψήφου Βουλευτικών Εκλογών </a:t>
            </a:r>
            <a:endParaRPr lang="en-US" altLang="el-GR" sz="16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alt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74879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7822AB-6CAC-4B07-AE31-2A71BDDA1EAF}" type="slidenum">
              <a:rPr lang="en-GB" altLang="el-GR" sz="1200">
                <a:solidFill>
                  <a:schemeClr val="bg1"/>
                </a:solidFill>
              </a:rPr>
              <a:pPr/>
              <a:t>3</a:t>
            </a:fld>
            <a:endParaRPr lang="en-GB" altLang="el-GR" sz="1200">
              <a:solidFill>
                <a:schemeClr val="bg1"/>
              </a:solidFill>
            </a:endParaRPr>
          </a:p>
        </p:txBody>
      </p:sp>
      <p:sp>
        <p:nvSpPr>
          <p:cNvPr id="7172" name="Rectangle 1026"/>
          <p:cNvSpPr>
            <a:spLocks noChangeArrowheads="1"/>
          </p:cNvSpPr>
          <p:nvPr/>
        </p:nvSpPr>
        <p:spPr bwMode="auto">
          <a:xfrm>
            <a:off x="2971800" y="1219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l-GR" altLang="el-GR" sz="2000"/>
          </a:p>
          <a:p>
            <a:pPr eaLnBrk="1" hangingPunct="1"/>
            <a:endParaRPr lang="el-GR" altLang="el-GR" sz="2000"/>
          </a:p>
          <a:p>
            <a:pPr eaLnBrk="1" hangingPunct="1"/>
            <a:endParaRPr lang="el-GR" altLang="el-GR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2EB41-9245-B085-18FD-6B991634AE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9" r="798"/>
          <a:stretch>
            <a:fillRect/>
          </a:stretch>
        </p:blipFill>
        <p:spPr>
          <a:xfrm>
            <a:off x="767408" y="404664"/>
            <a:ext cx="10225136" cy="584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3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78875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ΕΚΛΟΓΙΚΗ ΣΥΜΠΕΡΙΦΟΡΑ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518" y="3380832"/>
            <a:ext cx="5807458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Παράσταση νίκης </a:t>
            </a:r>
          </a:p>
        </p:txBody>
      </p:sp>
      <p:pic>
        <p:nvPicPr>
          <p:cNvPr id="9" name="Picture 7" descr="https://www.kathimerini.gr/wp-content/uploads/2025/09/kalpi-1.jpg?v=17588254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8512" y="0"/>
            <a:ext cx="647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6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1344" y="-168725"/>
            <a:ext cx="9793088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el-GR" altLang="el-GR" sz="1800" b="1" dirty="0">
                <a:solidFill>
                  <a:srgbClr val="A50021"/>
                </a:solidFill>
              </a:rPr>
              <a:t>Ι. </a:t>
            </a:r>
            <a:r>
              <a:rPr lang="el-GR" altLang="el-GR" sz="1800" b="1" dirty="0">
                <a:solidFill>
                  <a:schemeClr val="tx1"/>
                </a:solidFill>
              </a:rPr>
              <a:t>Παράσταση νίκης κόμματος σε βουλευτικές εκλογές</a:t>
            </a:r>
            <a:br>
              <a:rPr lang="el-GR" altLang="el-GR" sz="1800" b="1" dirty="0">
                <a:solidFill>
                  <a:schemeClr val="tx1"/>
                </a:solidFill>
              </a:rPr>
            </a:br>
            <a:r>
              <a:rPr lang="el-GR" altLang="el-GR" sz="1200" dirty="0">
                <a:solidFill>
                  <a:schemeClr val="bg2"/>
                </a:solidFill>
              </a:rPr>
              <a:t>Ανεξάρτητα από τις κομματικές σας προτιμήσεις, εάν την επόμενη Κυριακή γίνονταν Βουλευτικές εκλογές, ποιο κόμμα πιστεύετε ότι θα τις κέρδιζε;  </a:t>
            </a:r>
            <a:r>
              <a:rPr lang="el-GR" altLang="el-GR" sz="1200" b="1" dirty="0">
                <a:solidFill>
                  <a:schemeClr val="bg2"/>
                </a:solidFill>
              </a:rPr>
              <a:t>Σύνολο ερωτηθέντων (Ν=2000)</a:t>
            </a:r>
            <a:endParaRPr lang="en-GB" altLang="el-GR" sz="1200" b="1" dirty="0">
              <a:solidFill>
                <a:schemeClr val="bg2"/>
              </a:solidFill>
            </a:endParaRPr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96964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06C61564-311C-44EF-A420-0380E504E752}" type="slidenum">
              <a:rPr lang="en-GB" altLang="el-GR" sz="1200">
                <a:solidFill>
                  <a:schemeClr val="bg1"/>
                </a:solidFill>
              </a:rPr>
              <a:pPr algn="r" eaLnBrk="1" hangingPunct="1"/>
              <a:t>5</a:t>
            </a:fld>
            <a:endParaRPr lang="en-GB" altLang="el-GR" sz="1200" dirty="0">
              <a:solidFill>
                <a:schemeClr val="bg1"/>
              </a:solidFill>
            </a:endParaRPr>
          </a:p>
        </p:txBody>
      </p:sp>
      <p:graphicFrame>
        <p:nvGraphicFramePr>
          <p:cNvPr id="1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506823"/>
              </p:ext>
            </p:extLst>
          </p:nvPr>
        </p:nvGraphicFramePr>
        <p:xfrm>
          <a:off x="695400" y="1052735"/>
          <a:ext cx="9721080" cy="496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808789" y="58674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l-GR" sz="1200" b="1" kern="0">
                <a:solidFill>
                  <a:prstClr val="black"/>
                </a:solidFill>
              </a:rPr>
              <a:t>%</a:t>
            </a:r>
            <a:endParaRPr lang="en-GB" altLang="el-GR" sz="1200" b="1" kern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42527" y="1052735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800" b="1" dirty="0"/>
              <a:t>Δεκέμβριος 2025</a:t>
            </a:r>
          </a:p>
        </p:txBody>
      </p:sp>
    </p:spTree>
    <p:extLst>
      <p:ext uri="{BB962C8B-B14F-4D97-AF65-F5344CB8AC3E}">
        <p14:creationId xmlns:p14="http://schemas.microsoft.com/office/powerpoint/2010/main" val="4122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78875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ΕΚΛΟΓΙΚΗ ΣΥΜΠΕΡΙΦΟΡΑ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518" y="3380832"/>
            <a:ext cx="580745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ΙΙ. </a:t>
            </a:r>
            <a:r>
              <a:rPr lang="el-GR" altLang="el-GR" sz="1800" b="1" dirty="0"/>
              <a:t>Κύριο (1</a:t>
            </a:r>
            <a:r>
              <a:rPr lang="el-GR" altLang="el-GR" sz="1800" b="1" baseline="30000" dirty="0"/>
              <a:t>ο</a:t>
            </a:r>
            <a:r>
              <a:rPr lang="el-GR" altLang="el-GR" sz="1800" b="1" dirty="0"/>
              <a:t>) Κριτήριο Ψήφου</a:t>
            </a:r>
          </a:p>
          <a:p>
            <a:pPr>
              <a:lnSpc>
                <a:spcPct val="130000"/>
              </a:lnSpc>
            </a:pPr>
            <a:endParaRPr lang="el-GR" altLang="el-GR" sz="1800" b="1" dirty="0"/>
          </a:p>
        </p:txBody>
      </p:sp>
      <p:pic>
        <p:nvPicPr>
          <p:cNvPr id="9" name="Picture 7" descr="https://www.kathimerini.gr/wp-content/uploads/2025/09/kalpi-1.jpg?v=17588254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8512" y="0"/>
            <a:ext cx="647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4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96964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C61564-311C-44EF-A420-0380E504E75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808789" y="58674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04146EA-F6F2-73AE-96BB-00ED6531C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81" y="-106687"/>
            <a:ext cx="9918575" cy="1160318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l-GR" altLang="el-GR" sz="1800" b="1" i="0" dirty="0">
                <a:solidFill>
                  <a:srgbClr val="A50021"/>
                </a:solidFill>
                <a:ea typeface="+mj-ea"/>
                <a:cs typeface="+mj-cs"/>
              </a:rPr>
              <a:t>ΙΙ</a:t>
            </a:r>
            <a:r>
              <a:rPr lang="el-GR" altLang="el-GR" sz="1800" b="1" dirty="0">
                <a:solidFill>
                  <a:srgbClr val="A50021"/>
                </a:solidFill>
                <a:ea typeface="+mj-ea"/>
                <a:cs typeface="+mj-cs"/>
              </a:rPr>
              <a:t>. </a:t>
            </a:r>
            <a:r>
              <a:rPr lang="el-GR" altLang="el-GR" sz="1800" b="1" i="0" dirty="0">
                <a:ea typeface="+mj-ea"/>
                <a:cs typeface="+mj-cs"/>
              </a:rPr>
              <a:t>Κύριο (1</a:t>
            </a:r>
            <a:r>
              <a:rPr lang="el-GR" altLang="el-GR" sz="1800" b="1" i="0" baseline="30000" dirty="0">
                <a:ea typeface="+mj-ea"/>
                <a:cs typeface="+mj-cs"/>
              </a:rPr>
              <a:t>ο</a:t>
            </a:r>
            <a:r>
              <a:rPr lang="el-GR" altLang="el-GR" sz="1800" b="1" i="0" dirty="0">
                <a:ea typeface="+mj-ea"/>
                <a:cs typeface="+mj-cs"/>
              </a:rPr>
              <a:t>) Κριτήριο Ψήφου</a:t>
            </a:r>
          </a:p>
          <a:p>
            <a:pPr lvl="0"/>
            <a:r>
              <a:rPr lang="el-GR" sz="1100" i="0" dirty="0">
                <a:solidFill>
                  <a:srgbClr val="FFFFFF">
                    <a:lumMod val="50000"/>
                  </a:srgbClr>
                </a:solidFill>
                <a:ea typeface="Times New Roman" panose="02020603050405020304" pitchFamily="18" charset="0"/>
              </a:rPr>
              <a:t>Όταν έρθει η ώρα να αποφασίσετε τι θα ψηφίσετε, ποιο πιστεύετε ότι θα είναι το πιο σημαντικό κριτήριο για εσάς από αυτά που βλέπετε στην λίστα / που θα σας διαβάσω; Μπορεί να υπάρχουν και πολλά άλλα κριτήρια, τώρα όμως παρακαλώ πολύ αξιολογήστε τα συγκεκριμένα</a:t>
            </a:r>
            <a:endParaRPr lang="el-GR" sz="1100" i="0" dirty="0">
              <a:solidFill>
                <a:srgbClr val="FFFFFF">
                  <a:lumMod val="50000"/>
                </a:srgbClr>
              </a:solidFill>
            </a:endParaRPr>
          </a:p>
          <a:p>
            <a:r>
              <a:rPr lang="el-GR" altLang="el-GR" sz="1200" b="1" i="0" kern="0" dirty="0">
                <a:solidFill>
                  <a:srgbClr val="808080"/>
                </a:solidFill>
                <a:ea typeface="+mj-ea"/>
                <a:cs typeface="+mj-cs"/>
              </a:rPr>
              <a:t>Σύνολο ερωτηθέντων (Ν=2000)</a:t>
            </a:r>
            <a:r>
              <a:rPr lang="el-GR" altLang="el-GR" b="1" i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altLang="el-GR" sz="2400" b="1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id="{5B6D144F-399F-E323-C74B-950F6F2B5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6480" y="6004719"/>
            <a:ext cx="990656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 sz="1200" b="1" i="0" dirty="0"/>
              <a:t>1 Απάντηση </a:t>
            </a:r>
            <a:endParaRPr lang="en-GB" altLang="el-GR" sz="1200" b="1" i="0" dirty="0"/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B9403FA7-1B1A-009C-F649-76EA7A3457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656922"/>
              </p:ext>
            </p:extLst>
          </p:nvPr>
        </p:nvGraphicFramePr>
        <p:xfrm>
          <a:off x="119336" y="1170247"/>
          <a:ext cx="8747125" cy="514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19D395-DD1A-88AF-4F72-00437B861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621574"/>
              </p:ext>
            </p:extLst>
          </p:nvPr>
        </p:nvGraphicFramePr>
        <p:xfrm>
          <a:off x="5501220" y="2518407"/>
          <a:ext cx="6571441" cy="3169346"/>
        </p:xfrm>
        <a:graphic>
          <a:graphicData uri="http://schemas.openxmlformats.org/drawingml/2006/table">
            <a:tbl>
              <a:tblPr/>
              <a:tblGrid>
                <a:gridCol w="2684110">
                  <a:extLst>
                    <a:ext uri="{9D8B030D-6E8A-4147-A177-3AD203B41FA5}">
                      <a16:colId xmlns:a16="http://schemas.microsoft.com/office/drawing/2014/main" val="2170521574"/>
                    </a:ext>
                  </a:extLst>
                </a:gridCol>
                <a:gridCol w="555333">
                  <a:extLst>
                    <a:ext uri="{9D8B030D-6E8A-4147-A177-3AD203B41FA5}">
                      <a16:colId xmlns:a16="http://schemas.microsoft.com/office/drawing/2014/main" val="1408462757"/>
                    </a:ext>
                  </a:extLst>
                </a:gridCol>
                <a:gridCol w="555333">
                  <a:extLst>
                    <a:ext uri="{9D8B030D-6E8A-4147-A177-3AD203B41FA5}">
                      <a16:colId xmlns:a16="http://schemas.microsoft.com/office/drawing/2014/main" val="1165889464"/>
                    </a:ext>
                  </a:extLst>
                </a:gridCol>
                <a:gridCol w="555333">
                  <a:extLst>
                    <a:ext uri="{9D8B030D-6E8A-4147-A177-3AD203B41FA5}">
                      <a16:colId xmlns:a16="http://schemas.microsoft.com/office/drawing/2014/main" val="2247798000"/>
                    </a:ext>
                  </a:extLst>
                </a:gridCol>
                <a:gridCol w="555333">
                  <a:extLst>
                    <a:ext uri="{9D8B030D-6E8A-4147-A177-3AD203B41FA5}">
                      <a16:colId xmlns:a16="http://schemas.microsoft.com/office/drawing/2014/main" val="3825536727"/>
                    </a:ext>
                  </a:extLst>
                </a:gridCol>
                <a:gridCol w="555333">
                  <a:extLst>
                    <a:ext uri="{9D8B030D-6E8A-4147-A177-3AD203B41FA5}">
                      <a16:colId xmlns:a16="http://schemas.microsoft.com/office/drawing/2014/main" val="3034648064"/>
                    </a:ext>
                  </a:extLst>
                </a:gridCol>
                <a:gridCol w="555333">
                  <a:extLst>
                    <a:ext uri="{9D8B030D-6E8A-4147-A177-3AD203B41FA5}">
                      <a16:colId xmlns:a16="http://schemas.microsoft.com/office/drawing/2014/main" val="4194383413"/>
                    </a:ext>
                  </a:extLst>
                </a:gridCol>
                <a:gridCol w="555333">
                  <a:extLst>
                    <a:ext uri="{9D8B030D-6E8A-4147-A177-3AD203B41FA5}">
                      <a16:colId xmlns:a16="http://schemas.microsoft.com/office/drawing/2014/main" val="2226515866"/>
                    </a:ext>
                  </a:extLst>
                </a:gridCol>
              </a:tblGrid>
              <a:tr h="253898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l-G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===ΕΥΡΩΕΚΛΟΓΕΣ 2024===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481269"/>
                  </a:ext>
                </a:extLst>
              </a:tr>
              <a:tr h="735428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l-G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l-G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l-G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ΝΔ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l-G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ΣΥΡΙΖΑ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l-G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ΠΑΣΟΚ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l-G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ΚΚΕ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l-G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ΕΛΛ. ΛΥΣΗ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l-G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ΣΗΜΕΡΑ-ΑΔΙΕΥΚΡΙ-ΝΙΣΤΗ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924665"/>
                  </a:ext>
                </a:extLst>
              </a:tr>
              <a:tr h="45526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Να δω αποτέλεσμα στη ζωή μου / στην καθημερινότητα μου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F4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151857"/>
                  </a:ext>
                </a:extLst>
              </a:tr>
              <a:tr h="25389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Να αισθάνομαι δικαιοσύνη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F4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744945"/>
                  </a:ext>
                </a:extLst>
              </a:tr>
              <a:tr h="45526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Να εμπιστεύομαι το πρόσωπο του αρχηγού του κόμματος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F4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979577"/>
                  </a:ext>
                </a:extLst>
              </a:tr>
              <a:tr h="25389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Να αλλάξει το πολιτικό ήθος στην χώρα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F4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362467"/>
                  </a:ext>
                </a:extLst>
              </a:tr>
              <a:tr h="25389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Να υπάρξει σταθερότητα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F4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755588"/>
                  </a:ext>
                </a:extLst>
              </a:tr>
              <a:tr h="25389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Να πάει η χώρα μπροστά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F4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659761"/>
                  </a:ext>
                </a:extLst>
              </a:tr>
              <a:tr h="25389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2F4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765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78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78875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ΕΚΛΟΓΙΚΗ ΣΥΜΠΕΡΙΦΟΡΑ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22700" r="-2403" b="-22700"/>
          <a:stretch/>
        </p:blipFill>
        <p:spPr>
          <a:xfrm>
            <a:off x="5807968" y="0"/>
            <a:ext cx="6549209" cy="8846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518" y="3380832"/>
            <a:ext cx="580745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defRPr/>
            </a:pPr>
            <a:r>
              <a:rPr lang="el-GR" altLang="el-GR" sz="1600" b="1" dirty="0">
                <a:solidFill>
                  <a:srgbClr val="FFFF00"/>
                </a:solidFill>
              </a:rPr>
              <a:t>Ι</a:t>
            </a:r>
            <a:r>
              <a:rPr lang="en-US" altLang="el-GR" sz="1600" b="1" dirty="0">
                <a:solidFill>
                  <a:srgbClr val="FFFF00"/>
                </a:solidFill>
              </a:rPr>
              <a:t>V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lang="el-GR" altLang="el-GR" sz="1600" b="1" dirty="0">
                <a:solidFill>
                  <a:prstClr val="white"/>
                </a:solidFill>
              </a:rPr>
              <a:t> Σενάριο κυβέρνησης- Συνεργασία ή Αυτοδυναμία; </a:t>
            </a:r>
          </a:p>
        </p:txBody>
      </p:sp>
    </p:spTree>
    <p:extLst>
      <p:ext uri="{BB962C8B-B14F-4D97-AF65-F5344CB8AC3E}">
        <p14:creationId xmlns:p14="http://schemas.microsoft.com/office/powerpoint/2010/main" val="53061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D6A5AE0-A84A-9554-87EE-77094BEE8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48" y="132207"/>
            <a:ext cx="11554676" cy="4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0000"/>
              </a:lnSpc>
            </a:pPr>
            <a:r>
              <a:rPr lang="el-GR" alt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n-US" alt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l-GR" altLang="el-G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altLang="el-GR" sz="16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Σενάριο κυβέρνησης- Συνεργασία ή Αυτοδυναμία;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CA60CD-CC74-86B2-5888-0877D8DF4AAD}"/>
              </a:ext>
            </a:extLst>
          </p:cNvPr>
          <p:cNvSpPr/>
          <p:nvPr/>
        </p:nvSpPr>
        <p:spPr>
          <a:xfrm>
            <a:off x="470517" y="2459115"/>
            <a:ext cx="3817398" cy="310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C27135-44F7-3273-150C-6D8566704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748600"/>
              </p:ext>
            </p:extLst>
          </p:nvPr>
        </p:nvGraphicFramePr>
        <p:xfrm>
          <a:off x="157948" y="858697"/>
          <a:ext cx="6586124" cy="336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927CC3C8-1E41-9888-3EE7-360C38269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48" y="533737"/>
            <a:ext cx="8850483" cy="2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Ανεξάρτητα από το κόμμα που υποστηρίζετε ποιο σενάριο κυβέρνησης προτιμάτε ως αποτέλεσμα των επόμενων βουλευτικών εκλογών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kumimoji="0" lang="el-G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675123"/>
            <a:ext cx="3623468" cy="298512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74BD8E-B1D8-6CC8-8FEE-7F0B240474D4}"/>
              </a:ext>
            </a:extLst>
          </p:cNvPr>
          <p:cNvSpPr txBox="1"/>
          <p:nvPr/>
        </p:nvSpPr>
        <p:spPr>
          <a:xfrm>
            <a:off x="183599" y="812662"/>
            <a:ext cx="6280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Ν=2000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2985" y="3951533"/>
            <a:ext cx="25779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Ψηφοφόροι Ευρωεκλογών Ιουνίου 2024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049871"/>
              </p:ext>
            </p:extLst>
          </p:nvPr>
        </p:nvGraphicFramePr>
        <p:xfrm>
          <a:off x="400641" y="4191486"/>
          <a:ext cx="11383988" cy="2040532"/>
        </p:xfrm>
        <a:graphic>
          <a:graphicData uri="http://schemas.openxmlformats.org/drawingml/2006/table">
            <a:tbl>
              <a:tblPr/>
              <a:tblGrid>
                <a:gridCol w="1149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768023806"/>
                    </a:ext>
                  </a:extLst>
                </a:gridCol>
                <a:gridCol w="1142382">
                  <a:extLst>
                    <a:ext uri="{9D8B030D-6E8A-4147-A177-3AD203B41FA5}">
                      <a16:colId xmlns:a16="http://schemas.microsoft.com/office/drawing/2014/main" val="2919632996"/>
                    </a:ext>
                  </a:extLst>
                </a:gridCol>
              </a:tblGrid>
              <a:tr h="713783">
                <a:tc>
                  <a:txBody>
                    <a:bodyPr/>
                    <a:lstStyle/>
                    <a:p>
                      <a:pPr algn="l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ΙΟΥΝ.’24*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Αυτοδύναμη Κυβέρνηση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5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Κυβέρνηση Συνεργασίας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4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840416" y="6302122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/>
              <a:t>*Ενδεικτική Βάση Ανάλυσης </a:t>
            </a:r>
          </a:p>
        </p:txBody>
      </p:sp>
      <p:sp>
        <p:nvSpPr>
          <p:cNvPr id="11" name="Rectangle 1028"/>
          <p:cNvSpPr>
            <a:spLocks noChangeArrowheads="1"/>
          </p:cNvSpPr>
          <p:nvPr/>
        </p:nvSpPr>
        <p:spPr bwMode="auto">
          <a:xfrm>
            <a:off x="6752129" y="1418004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,7%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ctangle 1031"/>
          <p:cNvSpPr>
            <a:spLocks noChangeArrowheads="1"/>
          </p:cNvSpPr>
          <p:nvPr/>
        </p:nvSpPr>
        <p:spPr bwMode="auto">
          <a:xfrm>
            <a:off x="6503066" y="2366031"/>
            <a:ext cx="1371237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42,6 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CC66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9022" y="832800"/>
            <a:ext cx="14093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800" b="1" dirty="0"/>
              <a:t>Ιούνιος 2025</a:t>
            </a:r>
          </a:p>
        </p:txBody>
      </p:sp>
      <p:sp>
        <p:nvSpPr>
          <p:cNvPr id="2" name="Rectangle 1028">
            <a:extLst>
              <a:ext uri="{FF2B5EF4-FFF2-40B4-BE49-F238E27FC236}">
                <a16:creationId xmlns:a16="http://schemas.microsoft.com/office/drawing/2014/main" id="{7847D56C-30E3-B89B-3450-61F97D0D9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5666" y="3261812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12,7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A4158A-35AE-3B5B-B5D0-13D4F8DF847B}"/>
              </a:ext>
            </a:extLst>
          </p:cNvPr>
          <p:cNvCxnSpPr>
            <a:cxnSpLocks/>
          </p:cNvCxnSpPr>
          <p:nvPr/>
        </p:nvCxnSpPr>
        <p:spPr>
          <a:xfrm>
            <a:off x="5817020" y="1386227"/>
            <a:ext cx="0" cy="4061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F3EBC64-1A41-89CE-B820-AA40DD5195FC}"/>
              </a:ext>
            </a:extLst>
          </p:cNvPr>
          <p:cNvCxnSpPr>
            <a:cxnSpLocks/>
          </p:cNvCxnSpPr>
          <p:nvPr/>
        </p:nvCxnSpPr>
        <p:spPr>
          <a:xfrm flipV="1">
            <a:off x="5807968" y="2276872"/>
            <a:ext cx="0" cy="412366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28742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1CACE3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  <a:fontScheme name="Wisp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isp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28251</TotalTime>
  <Words>856</Words>
  <Application>Microsoft Office PowerPoint</Application>
  <PresentationFormat>Widescreen</PresentationFormat>
  <Paragraphs>330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Avenir Next LT Pro</vt:lpstr>
      <vt:lpstr>Calibri</vt:lpstr>
      <vt:lpstr>Calibri Light</vt:lpstr>
      <vt:lpstr>Sagona Book</vt:lpstr>
      <vt:lpstr>Tahoma</vt:lpstr>
      <vt:lpstr>The Hand Extrablack</vt:lpstr>
      <vt:lpstr>Times New Roman</vt:lpstr>
      <vt:lpstr>Verdana</vt:lpstr>
      <vt:lpstr>Default Design</vt:lpstr>
      <vt:lpstr>BlobVTI</vt:lpstr>
      <vt:lpstr>1_Default Design</vt:lpstr>
      <vt:lpstr>2_Default Design</vt:lpstr>
      <vt:lpstr>3_Default Design</vt:lpstr>
      <vt:lpstr>Picture</vt:lpstr>
      <vt:lpstr>PowerPoint Presentation</vt:lpstr>
      <vt:lpstr>PowerPoint Presentation</vt:lpstr>
      <vt:lpstr>PowerPoint Presentation</vt:lpstr>
      <vt:lpstr>PowerPoint Presentation</vt:lpstr>
      <vt:lpstr>Ι. Παράσταση νίκης κόμματος σε βουλευτικές εκλογές Ανεξάρτητα από τις κομματικές σας προτιμήσεις, εάν την επόμενη Κυριακή γίνονταν Βουλευτικές εκλογές, ποιο κόμμα πιστεύετε ότι θα τις κέρδιζε;  Σύνολο ερωτηθέντων (Ν=2000)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MRB Hellas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ΕΚΛΟΓΙΚΗ ΣΥΜΠΕΡΙΦΟΡΑ (ΠΡΟΘΕΣΗ ΨΗΦΟΥ)</dc:title>
  <dc:creator>MRB Hellas SA</dc:creator>
  <cp:lastModifiedBy>Tasos Velissaridis</cp:lastModifiedBy>
  <cp:revision>1681</cp:revision>
  <cp:lastPrinted>2024-12-17T09:05:57Z</cp:lastPrinted>
  <dcterms:created xsi:type="dcterms:W3CDTF">2004-07-23T09:19:44Z</dcterms:created>
  <dcterms:modified xsi:type="dcterms:W3CDTF">2025-12-17T05:26:21Z</dcterms:modified>
</cp:coreProperties>
</file>