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9" r:id="rId2"/>
    <p:sldMasterId id="2147483751" r:id="rId3"/>
    <p:sldMasterId id="2147483753" r:id="rId4"/>
    <p:sldMasterId id="2147483755" r:id="rId5"/>
    <p:sldMasterId id="2147483769" r:id="rId6"/>
  </p:sldMasterIdLst>
  <p:notesMasterIdLst>
    <p:notesMasterId r:id="rId25"/>
  </p:notesMasterIdLst>
  <p:handoutMasterIdLst>
    <p:handoutMasterId r:id="rId26"/>
  </p:handoutMasterIdLst>
  <p:sldIdLst>
    <p:sldId id="1302" r:id="rId7"/>
    <p:sldId id="1258" r:id="rId8"/>
    <p:sldId id="1246" r:id="rId9"/>
    <p:sldId id="1345" r:id="rId10"/>
    <p:sldId id="1287" r:id="rId11"/>
    <p:sldId id="1305" r:id="rId12"/>
    <p:sldId id="1294" r:id="rId13"/>
    <p:sldId id="1342" r:id="rId14"/>
    <p:sldId id="1343" r:id="rId15"/>
    <p:sldId id="1316" r:id="rId16"/>
    <p:sldId id="1318" r:id="rId17"/>
    <p:sldId id="1333" r:id="rId18"/>
    <p:sldId id="1323" r:id="rId19"/>
    <p:sldId id="1289" r:id="rId20"/>
    <p:sldId id="1290" r:id="rId21"/>
    <p:sldId id="1299" r:id="rId22"/>
    <p:sldId id="1315" r:id="rId23"/>
    <p:sldId id="1341" r:id="rId24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00"/>
    <a:srgbClr val="FF0000"/>
    <a:srgbClr val="FFFF00"/>
    <a:srgbClr val="E6E6E6"/>
    <a:srgbClr val="A50021"/>
    <a:srgbClr val="FF9966"/>
    <a:srgbClr val="DDDDDD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282025-B4A5-4B92-8491-FA444FE0305E}" v="3" dt="2023-12-10T17:38:37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5244" autoAdjust="0"/>
  </p:normalViewPr>
  <p:slideViewPr>
    <p:cSldViewPr>
      <p:cViewPr varScale="1">
        <p:scale>
          <a:sx n="111" d="100"/>
          <a:sy n="111" d="100"/>
        </p:scale>
        <p:origin x="64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80" y="-108"/>
      </p:cViewPr>
      <p:guideLst>
        <p:guide orient="horz" pos="312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Antonopoulou" userId="b56298f00e27b472" providerId="LiveId" clId="{0C12F310-E185-4AB2-AE85-62BA97A1B997}"/>
    <pc:docChg chg="undo custSel modSld modMainMaster">
      <pc:chgData name="Vivian Antonopoulou" userId="b56298f00e27b472" providerId="LiveId" clId="{0C12F310-E185-4AB2-AE85-62BA97A1B997}" dt="2022-12-12T11:05:22.941" v="80" actId="242"/>
      <pc:docMkLst>
        <pc:docMk/>
      </pc:docMkLst>
      <pc:sldChg chg="modSp mod">
        <pc:chgData name="Vivian Antonopoulou" userId="b56298f00e27b472" providerId="LiveId" clId="{0C12F310-E185-4AB2-AE85-62BA97A1B997}" dt="2022-12-12T11:01:17.689" v="52" actId="242"/>
        <pc:sldMkLst>
          <pc:docMk/>
          <pc:sldMk cId="4144622288" sldId="1217"/>
        </pc:sldMkLst>
        <pc:graphicFrameChg chg="mod modGraphic">
          <ac:chgData name="Vivian Antonopoulou" userId="b56298f00e27b472" providerId="LiveId" clId="{0C12F310-E185-4AB2-AE85-62BA97A1B997}" dt="2022-12-12T11:01:17.689" v="52" actId="242"/>
          <ac:graphicFrameMkLst>
            <pc:docMk/>
            <pc:sldMk cId="4144622288" sldId="1217"/>
            <ac:graphicFrameMk id="18" creationId="{00000000-0000-0000-0000-000000000000}"/>
          </ac:graphicFrameMkLst>
        </pc:graphicFrameChg>
      </pc:sldChg>
      <pc:sldChg chg="modSp mod">
        <pc:chgData name="Vivian Antonopoulou" userId="b56298f00e27b472" providerId="LiveId" clId="{0C12F310-E185-4AB2-AE85-62BA97A1B997}" dt="2022-12-12T11:02:25.624" v="61" actId="122"/>
        <pc:sldMkLst>
          <pc:docMk/>
          <pc:sldMk cId="1157053863" sldId="1235"/>
        </pc:sldMkLst>
        <pc:graphicFrameChg chg="mod modGraphic">
          <ac:chgData name="Vivian Antonopoulou" userId="b56298f00e27b472" providerId="LiveId" clId="{0C12F310-E185-4AB2-AE85-62BA97A1B997}" dt="2022-12-12T11:02:25.624" v="61" actId="122"/>
          <ac:graphicFrameMkLst>
            <pc:docMk/>
            <pc:sldMk cId="1157053863" sldId="1235"/>
            <ac:graphicFrameMk id="18" creationId="{00000000-0000-0000-0000-000000000000}"/>
          </ac:graphicFrameMkLst>
        </pc:graphicFrameChg>
      </pc:sldChg>
      <pc:sldChg chg="modSp mod">
        <pc:chgData name="Vivian Antonopoulou" userId="b56298f00e27b472" providerId="LiveId" clId="{0C12F310-E185-4AB2-AE85-62BA97A1B997}" dt="2022-12-12T11:03:29.503" v="65" actId="242"/>
        <pc:sldMkLst>
          <pc:docMk/>
          <pc:sldMk cId="3168283831" sldId="1244"/>
        </pc:sldMkLst>
        <pc:graphicFrameChg chg="mod modGraphic">
          <ac:chgData name="Vivian Antonopoulou" userId="b56298f00e27b472" providerId="LiveId" clId="{0C12F310-E185-4AB2-AE85-62BA97A1B997}" dt="2022-12-12T11:03:29.503" v="65" actId="242"/>
          <ac:graphicFrameMkLst>
            <pc:docMk/>
            <pc:sldMk cId="3168283831" sldId="1244"/>
            <ac:graphicFrameMk id="18" creationId="{00000000-0000-0000-0000-000000000000}"/>
          </ac:graphicFrameMkLst>
        </pc:graphicFrameChg>
      </pc:sldChg>
      <pc:sldChg chg="modSp mod">
        <pc:chgData name="Vivian Antonopoulou" userId="b56298f00e27b472" providerId="LiveId" clId="{0C12F310-E185-4AB2-AE85-62BA97A1B997}" dt="2022-12-12T11:01:51.912" v="56" actId="242"/>
        <pc:sldMkLst>
          <pc:docMk/>
          <pc:sldMk cId="1711917047" sldId="1246"/>
        </pc:sldMkLst>
        <pc:graphicFrameChg chg="mod modGraphic">
          <ac:chgData name="Vivian Antonopoulou" userId="b56298f00e27b472" providerId="LiveId" clId="{0C12F310-E185-4AB2-AE85-62BA97A1B997}" dt="2022-12-12T11:01:51.912" v="56" actId="242"/>
          <ac:graphicFrameMkLst>
            <pc:docMk/>
            <pc:sldMk cId="1711917047" sldId="1246"/>
            <ac:graphicFrameMk id="18" creationId="{00000000-0000-0000-0000-000000000000}"/>
          </ac:graphicFrameMkLst>
        </pc:graphicFrameChg>
      </pc:sldChg>
      <pc:sldChg chg="modSp mod">
        <pc:chgData name="Vivian Antonopoulou" userId="b56298f00e27b472" providerId="LiveId" clId="{0C12F310-E185-4AB2-AE85-62BA97A1B997}" dt="2022-12-12T10:53:13.442" v="16" actId="20577"/>
        <pc:sldMkLst>
          <pc:docMk/>
          <pc:sldMk cId="1643437169" sldId="1253"/>
        </pc:sldMkLst>
        <pc:spChg chg="mod">
          <ac:chgData name="Vivian Antonopoulou" userId="b56298f00e27b472" providerId="LiveId" clId="{0C12F310-E185-4AB2-AE85-62BA97A1B997}" dt="2022-12-12T10:53:13.442" v="16" actId="20577"/>
          <ac:spMkLst>
            <pc:docMk/>
            <pc:sldMk cId="1643437169" sldId="1253"/>
            <ac:spMk id="2" creationId="{1A9E6D53-A88C-026B-25DC-1158763AF28B}"/>
          </ac:spMkLst>
        </pc:spChg>
      </pc:sldChg>
      <pc:sldChg chg="modSp mod">
        <pc:chgData name="Vivian Antonopoulou" userId="b56298f00e27b472" providerId="LiveId" clId="{0C12F310-E185-4AB2-AE85-62BA97A1B997}" dt="2022-12-12T11:04:52.340" v="75" actId="242"/>
        <pc:sldMkLst>
          <pc:docMk/>
          <pc:sldMk cId="878655026" sldId="1273"/>
        </pc:sldMkLst>
        <pc:spChg chg="mod">
          <ac:chgData name="Vivian Antonopoulou" userId="b56298f00e27b472" providerId="LiveId" clId="{0C12F310-E185-4AB2-AE85-62BA97A1B997}" dt="2022-12-12T11:04:43.874" v="72" actId="1076"/>
          <ac:spMkLst>
            <pc:docMk/>
            <pc:sldMk cId="878655026" sldId="1273"/>
            <ac:spMk id="3" creationId="{00000000-0000-0000-0000-000000000000}"/>
          </ac:spMkLst>
        </pc:spChg>
        <pc:graphicFrameChg chg="mod modGraphic">
          <ac:chgData name="Vivian Antonopoulou" userId="b56298f00e27b472" providerId="LiveId" clId="{0C12F310-E185-4AB2-AE85-62BA97A1B997}" dt="2022-12-12T11:04:52.340" v="75" actId="242"/>
          <ac:graphicFrameMkLst>
            <pc:docMk/>
            <pc:sldMk cId="878655026" sldId="1273"/>
            <ac:graphicFrameMk id="18" creationId="{00000000-0000-0000-0000-000000000000}"/>
          </ac:graphicFrameMkLst>
        </pc:graphicFrameChg>
      </pc:sldChg>
      <pc:sldChg chg="modSp mod">
        <pc:chgData name="Vivian Antonopoulou" userId="b56298f00e27b472" providerId="LiveId" clId="{0C12F310-E185-4AB2-AE85-62BA97A1B997}" dt="2022-12-12T11:05:22.941" v="80" actId="242"/>
        <pc:sldMkLst>
          <pc:docMk/>
          <pc:sldMk cId="4120779420" sldId="1275"/>
        </pc:sldMkLst>
        <pc:graphicFrameChg chg="mod modGraphic">
          <ac:chgData name="Vivian Antonopoulou" userId="b56298f00e27b472" providerId="LiveId" clId="{0C12F310-E185-4AB2-AE85-62BA97A1B997}" dt="2022-12-12T11:05:22.941" v="80" actId="242"/>
          <ac:graphicFrameMkLst>
            <pc:docMk/>
            <pc:sldMk cId="4120779420" sldId="1275"/>
            <ac:graphicFrameMk id="18" creationId="{00000000-0000-0000-0000-000000000000}"/>
          </ac:graphicFrameMkLst>
        </pc:graphicFrameChg>
      </pc:sldChg>
      <pc:sldChg chg="delSp modSp mod">
        <pc:chgData name="Vivian Antonopoulou" userId="b56298f00e27b472" providerId="LiveId" clId="{0C12F310-E185-4AB2-AE85-62BA97A1B997}" dt="2022-12-12T11:04:13.305" v="69" actId="242"/>
        <pc:sldMkLst>
          <pc:docMk/>
          <pc:sldMk cId="131418329" sldId="1277"/>
        </pc:sldMkLst>
        <pc:graphicFrameChg chg="del mod">
          <ac:chgData name="Vivian Antonopoulou" userId="b56298f00e27b472" providerId="LiveId" clId="{0C12F310-E185-4AB2-AE85-62BA97A1B997}" dt="2022-12-12T10:53:31.058" v="18" actId="478"/>
          <ac:graphicFrameMkLst>
            <pc:docMk/>
            <pc:sldMk cId="131418329" sldId="1277"/>
            <ac:graphicFrameMk id="5" creationId="{A0A04487-ADD8-58B7-B71C-724465F589DC}"/>
          </ac:graphicFrameMkLst>
        </pc:graphicFrameChg>
        <pc:graphicFrameChg chg="mod modGraphic">
          <ac:chgData name="Vivian Antonopoulou" userId="b56298f00e27b472" providerId="LiveId" clId="{0C12F310-E185-4AB2-AE85-62BA97A1B997}" dt="2022-12-12T11:04:13.305" v="69" actId="242"/>
          <ac:graphicFrameMkLst>
            <pc:docMk/>
            <pc:sldMk cId="131418329" sldId="1277"/>
            <ac:graphicFrameMk id="18" creationId="{00000000-0000-0000-0000-000000000000}"/>
          </ac:graphicFrameMkLst>
        </pc:graphicFrameChg>
      </pc:sldChg>
      <pc:sldMasterChg chg="modSp mod">
        <pc:chgData name="Vivian Antonopoulou" userId="b56298f00e27b472" providerId="LiveId" clId="{0C12F310-E185-4AB2-AE85-62BA97A1B997}" dt="2022-12-12T10:54:08.352" v="43" actId="20577"/>
        <pc:sldMasterMkLst>
          <pc:docMk/>
          <pc:sldMasterMk cId="0" sldId="2147483649"/>
        </pc:sldMasterMkLst>
        <pc:spChg chg="mod">
          <ac:chgData name="Vivian Antonopoulou" userId="b56298f00e27b472" providerId="LiveId" clId="{0C12F310-E185-4AB2-AE85-62BA97A1B997}" dt="2022-12-12T10:54:08.352" v="43" actId="20577"/>
          <ac:spMkLst>
            <pc:docMk/>
            <pc:sldMasterMk cId="0" sldId="2147483649"/>
            <ac:spMk id="20" creationId="{00000000-0000-0000-0000-000000000000}"/>
          </ac:spMkLst>
        </pc:spChg>
      </pc:sldMasterChg>
    </pc:docChg>
  </pc:docChgLst>
  <pc:docChgLst>
    <pc:chgData name="Vivian Antonopoulou" userId="b56298f00e27b472" providerId="LiveId" clId="{CC282025-B4A5-4B92-8491-FA444FE0305E}"/>
    <pc:docChg chg="undo custSel delSld modSld">
      <pc:chgData name="Vivian Antonopoulou" userId="b56298f00e27b472" providerId="LiveId" clId="{CC282025-B4A5-4B92-8491-FA444FE0305E}" dt="2023-12-10T22:36:38.003" v="82" actId="20577"/>
      <pc:docMkLst>
        <pc:docMk/>
      </pc:docMkLst>
      <pc:sldChg chg="modSp mod">
        <pc:chgData name="Vivian Antonopoulou" userId="b56298f00e27b472" providerId="LiveId" clId="{CC282025-B4A5-4B92-8491-FA444FE0305E}" dt="2023-12-10T17:38:08.976" v="2" actId="6549"/>
        <pc:sldMkLst>
          <pc:docMk/>
          <pc:sldMk cId="4144622288" sldId="1217"/>
        </pc:sldMkLst>
        <pc:spChg chg="mod">
          <ac:chgData name="Vivian Antonopoulou" userId="b56298f00e27b472" providerId="LiveId" clId="{CC282025-B4A5-4B92-8491-FA444FE0305E}" dt="2023-12-10T17:38:08.976" v="2" actId="6549"/>
          <ac:spMkLst>
            <pc:docMk/>
            <pc:sldMk cId="4144622288" sldId="1217"/>
            <ac:spMk id="7" creationId="{00000000-0000-0000-0000-000000000000}"/>
          </ac:spMkLst>
        </pc:spChg>
      </pc:sldChg>
      <pc:sldChg chg="modSp mod">
        <pc:chgData name="Vivian Antonopoulou" userId="b56298f00e27b472" providerId="LiveId" clId="{CC282025-B4A5-4B92-8491-FA444FE0305E}" dt="2023-12-10T22:19:24.791" v="7" actId="403"/>
        <pc:sldMkLst>
          <pc:docMk/>
          <pc:sldMk cId="2586300185" sldId="1258"/>
        </pc:sldMkLst>
        <pc:spChg chg="mod">
          <ac:chgData name="Vivian Antonopoulou" userId="b56298f00e27b472" providerId="LiveId" clId="{CC282025-B4A5-4B92-8491-FA444FE0305E}" dt="2023-12-10T22:19:24.791" v="7" actId="403"/>
          <ac:spMkLst>
            <pc:docMk/>
            <pc:sldMk cId="2586300185" sldId="1258"/>
            <ac:spMk id="22" creationId="{38BF5CFF-15A7-289F-B6CA-3183A946BAF0}"/>
          </ac:spMkLst>
        </pc:spChg>
      </pc:sldChg>
      <pc:sldChg chg="modSp mod">
        <pc:chgData name="Vivian Antonopoulou" userId="b56298f00e27b472" providerId="LiveId" clId="{CC282025-B4A5-4B92-8491-FA444FE0305E}" dt="2023-12-10T22:21:09.346" v="20" actId="108"/>
        <pc:sldMkLst>
          <pc:docMk/>
          <pc:sldMk cId="1464604029" sldId="1260"/>
        </pc:sldMkLst>
        <pc:spChg chg="mod">
          <ac:chgData name="Vivian Antonopoulou" userId="b56298f00e27b472" providerId="LiveId" clId="{CC282025-B4A5-4B92-8491-FA444FE0305E}" dt="2023-12-10T22:21:09.346" v="20" actId="108"/>
          <ac:spMkLst>
            <pc:docMk/>
            <pc:sldMk cId="1464604029" sldId="1260"/>
            <ac:spMk id="22" creationId="{38BF5CFF-15A7-289F-B6CA-3183A946BAF0}"/>
          </ac:spMkLst>
        </pc:spChg>
      </pc:sldChg>
      <pc:sldChg chg="modSp mod">
        <pc:chgData name="Vivian Antonopoulou" userId="b56298f00e27b472" providerId="LiveId" clId="{CC282025-B4A5-4B92-8491-FA444FE0305E}" dt="2023-12-10T22:19:31.191" v="8" actId="403"/>
        <pc:sldMkLst>
          <pc:docMk/>
          <pc:sldMk cId="2829406185" sldId="1261"/>
        </pc:sldMkLst>
        <pc:spChg chg="mod">
          <ac:chgData name="Vivian Antonopoulou" userId="b56298f00e27b472" providerId="LiveId" clId="{CC282025-B4A5-4B92-8491-FA444FE0305E}" dt="2023-12-10T22:19:31.191" v="8" actId="403"/>
          <ac:spMkLst>
            <pc:docMk/>
            <pc:sldMk cId="2829406185" sldId="1261"/>
            <ac:spMk id="22" creationId="{38BF5CFF-15A7-289F-B6CA-3183A946BAF0}"/>
          </ac:spMkLst>
        </pc:spChg>
      </pc:sldChg>
      <pc:sldChg chg="modSp mod">
        <pc:chgData name="Vivian Antonopoulou" userId="b56298f00e27b472" providerId="LiveId" clId="{CC282025-B4A5-4B92-8491-FA444FE0305E}" dt="2023-12-10T22:19:40.954" v="9" actId="403"/>
        <pc:sldMkLst>
          <pc:docMk/>
          <pc:sldMk cId="3834048579" sldId="1262"/>
        </pc:sldMkLst>
        <pc:spChg chg="mod">
          <ac:chgData name="Vivian Antonopoulou" userId="b56298f00e27b472" providerId="LiveId" clId="{CC282025-B4A5-4B92-8491-FA444FE0305E}" dt="2023-12-10T22:19:40.954" v="9" actId="403"/>
          <ac:spMkLst>
            <pc:docMk/>
            <pc:sldMk cId="3834048579" sldId="1262"/>
            <ac:spMk id="22" creationId="{38BF5CFF-15A7-289F-B6CA-3183A946BAF0}"/>
          </ac:spMkLst>
        </pc:spChg>
      </pc:sldChg>
      <pc:sldChg chg="modSp mod">
        <pc:chgData name="Vivian Antonopoulou" userId="b56298f00e27b472" providerId="LiveId" clId="{CC282025-B4A5-4B92-8491-FA444FE0305E}" dt="2023-12-10T22:19:45.431" v="10" actId="403"/>
        <pc:sldMkLst>
          <pc:docMk/>
          <pc:sldMk cId="625446012" sldId="1263"/>
        </pc:sldMkLst>
        <pc:spChg chg="mod">
          <ac:chgData name="Vivian Antonopoulou" userId="b56298f00e27b472" providerId="LiveId" clId="{CC282025-B4A5-4B92-8491-FA444FE0305E}" dt="2023-12-10T22:19:45.431" v="10" actId="403"/>
          <ac:spMkLst>
            <pc:docMk/>
            <pc:sldMk cId="625446012" sldId="1263"/>
            <ac:spMk id="22" creationId="{38BF5CFF-15A7-289F-B6CA-3183A946BAF0}"/>
          </ac:spMkLst>
        </pc:spChg>
      </pc:sldChg>
      <pc:sldChg chg="modSp mod">
        <pc:chgData name="Vivian Antonopoulou" userId="b56298f00e27b472" providerId="LiveId" clId="{CC282025-B4A5-4B92-8491-FA444FE0305E}" dt="2023-12-10T22:21:46.467" v="36" actId="20577"/>
        <pc:sldMkLst>
          <pc:docMk/>
          <pc:sldMk cId="1758921642" sldId="1280"/>
        </pc:sldMkLst>
        <pc:spChg chg="mod">
          <ac:chgData name="Vivian Antonopoulou" userId="b56298f00e27b472" providerId="LiveId" clId="{CC282025-B4A5-4B92-8491-FA444FE0305E}" dt="2023-12-10T22:21:46.467" v="36" actId="20577"/>
          <ac:spMkLst>
            <pc:docMk/>
            <pc:sldMk cId="1758921642" sldId="1280"/>
            <ac:spMk id="22" creationId="{38BF5CFF-15A7-289F-B6CA-3183A946BAF0}"/>
          </ac:spMkLst>
        </pc:spChg>
      </pc:sldChg>
      <pc:sldChg chg="modSp mod">
        <pc:chgData name="Vivian Antonopoulou" userId="b56298f00e27b472" providerId="LiveId" clId="{CC282025-B4A5-4B92-8491-FA444FE0305E}" dt="2023-12-10T22:22:01.104" v="58" actId="20577"/>
        <pc:sldMkLst>
          <pc:docMk/>
          <pc:sldMk cId="3995803807" sldId="1282"/>
        </pc:sldMkLst>
        <pc:spChg chg="mod">
          <ac:chgData name="Vivian Antonopoulou" userId="b56298f00e27b472" providerId="LiveId" clId="{CC282025-B4A5-4B92-8491-FA444FE0305E}" dt="2023-12-10T22:22:01.104" v="58" actId="20577"/>
          <ac:spMkLst>
            <pc:docMk/>
            <pc:sldMk cId="3995803807" sldId="1282"/>
            <ac:spMk id="22" creationId="{38BF5CFF-15A7-289F-B6CA-3183A946BAF0}"/>
          </ac:spMkLst>
        </pc:spChg>
      </pc:sldChg>
      <pc:sldChg chg="del">
        <pc:chgData name="Vivian Antonopoulou" userId="b56298f00e27b472" providerId="LiveId" clId="{CC282025-B4A5-4B92-8491-FA444FE0305E}" dt="2023-12-10T22:20:19.957" v="15" actId="47"/>
        <pc:sldMkLst>
          <pc:docMk/>
          <pc:sldMk cId="3298105846" sldId="1285"/>
        </pc:sldMkLst>
      </pc:sldChg>
      <pc:sldChg chg="modSp mod">
        <pc:chgData name="Vivian Antonopoulou" userId="b56298f00e27b472" providerId="LiveId" clId="{CC282025-B4A5-4B92-8491-FA444FE0305E}" dt="2023-12-10T17:38:01.910" v="1" actId="6549"/>
        <pc:sldMkLst>
          <pc:docMk/>
          <pc:sldMk cId="3748908052" sldId="1288"/>
        </pc:sldMkLst>
        <pc:spChg chg="mod">
          <ac:chgData name="Vivian Antonopoulou" userId="b56298f00e27b472" providerId="LiveId" clId="{CC282025-B4A5-4B92-8491-FA444FE0305E}" dt="2023-12-10T17:38:01.910" v="1" actId="6549"/>
          <ac:spMkLst>
            <pc:docMk/>
            <pc:sldMk cId="3748908052" sldId="1288"/>
            <ac:spMk id="22" creationId="{38BF5CFF-15A7-289F-B6CA-3183A946BAF0}"/>
          </ac:spMkLst>
        </pc:spChg>
      </pc:sldChg>
      <pc:sldChg chg="modSp mod">
        <pc:chgData name="Vivian Antonopoulou" userId="b56298f00e27b472" providerId="LiveId" clId="{CC282025-B4A5-4B92-8491-FA444FE0305E}" dt="2023-12-10T22:22:51.596" v="80" actId="20577"/>
        <pc:sldMkLst>
          <pc:docMk/>
          <pc:sldMk cId="2525259031" sldId="1289"/>
        </pc:sldMkLst>
        <pc:spChg chg="mod">
          <ac:chgData name="Vivian Antonopoulou" userId="b56298f00e27b472" providerId="LiveId" clId="{CC282025-B4A5-4B92-8491-FA444FE0305E}" dt="2023-12-10T22:22:51.596" v="80" actId="20577"/>
          <ac:spMkLst>
            <pc:docMk/>
            <pc:sldMk cId="2525259031" sldId="1289"/>
            <ac:spMk id="22" creationId="{38BF5CFF-15A7-289F-B6CA-3183A946BAF0}"/>
          </ac:spMkLst>
        </pc:spChg>
      </pc:sldChg>
      <pc:sldChg chg="modSp mod">
        <pc:chgData name="Vivian Antonopoulou" userId="b56298f00e27b472" providerId="LiveId" clId="{CC282025-B4A5-4B92-8491-FA444FE0305E}" dt="2023-12-10T22:20:30.492" v="16" actId="14100"/>
        <pc:sldMkLst>
          <pc:docMk/>
          <pc:sldMk cId="662866822" sldId="1293"/>
        </pc:sldMkLst>
        <pc:spChg chg="mod">
          <ac:chgData name="Vivian Antonopoulou" userId="b56298f00e27b472" providerId="LiveId" clId="{CC282025-B4A5-4B92-8491-FA444FE0305E}" dt="2023-12-10T22:20:30.492" v="16" actId="14100"/>
          <ac:spMkLst>
            <pc:docMk/>
            <pc:sldMk cId="662866822" sldId="1293"/>
            <ac:spMk id="22" creationId="{38BF5CFF-15A7-289F-B6CA-3183A946BAF0}"/>
          </ac:spMkLst>
        </pc:spChg>
      </pc:sldChg>
      <pc:sldChg chg="modSp">
        <pc:chgData name="Vivian Antonopoulou" userId="b56298f00e27b472" providerId="LiveId" clId="{CC282025-B4A5-4B92-8491-FA444FE0305E}" dt="2023-12-10T17:38:37.364" v="5" actId="403"/>
        <pc:sldMkLst>
          <pc:docMk/>
          <pc:sldMk cId="394269950" sldId="1294"/>
        </pc:sldMkLst>
        <pc:graphicFrameChg chg="mod">
          <ac:chgData name="Vivian Antonopoulou" userId="b56298f00e27b472" providerId="LiveId" clId="{CC282025-B4A5-4B92-8491-FA444FE0305E}" dt="2023-12-10T17:38:37.364" v="5" actId="403"/>
          <ac:graphicFrameMkLst>
            <pc:docMk/>
            <pc:sldMk cId="394269950" sldId="1294"/>
            <ac:graphicFrameMk id="2" creationId="{00000000-0000-0000-0000-000000000000}"/>
          </ac:graphicFrameMkLst>
        </pc:graphicFrameChg>
      </pc:sldChg>
      <pc:sldChg chg="modSp mod">
        <pc:chgData name="Vivian Antonopoulou" userId="b56298f00e27b472" providerId="LiveId" clId="{CC282025-B4A5-4B92-8491-FA444FE0305E}" dt="2023-12-10T22:22:21.630" v="63" actId="114"/>
        <pc:sldMkLst>
          <pc:docMk/>
          <pc:sldMk cId="1134030277" sldId="1297"/>
        </pc:sldMkLst>
        <pc:spChg chg="mod">
          <ac:chgData name="Vivian Antonopoulou" userId="b56298f00e27b472" providerId="LiveId" clId="{CC282025-B4A5-4B92-8491-FA444FE0305E}" dt="2023-12-10T22:22:17.709" v="62" actId="1076"/>
          <ac:spMkLst>
            <pc:docMk/>
            <pc:sldMk cId="1134030277" sldId="1297"/>
            <ac:spMk id="2" creationId="{00000000-0000-0000-0000-000000000000}"/>
          </ac:spMkLst>
        </pc:spChg>
        <pc:spChg chg="mod">
          <ac:chgData name="Vivian Antonopoulou" userId="b56298f00e27b472" providerId="LiveId" clId="{CC282025-B4A5-4B92-8491-FA444FE0305E}" dt="2023-12-10T22:22:21.630" v="63" actId="114"/>
          <ac:spMkLst>
            <pc:docMk/>
            <pc:sldMk cId="1134030277" sldId="1297"/>
            <ac:spMk id="14" creationId="{46E4E4F0-1EEA-FFB3-DCA1-F20E8F67ACAE}"/>
          </ac:spMkLst>
        </pc:spChg>
      </pc:sldChg>
      <pc:sldChg chg="modSp mod">
        <pc:chgData name="Vivian Antonopoulou" userId="b56298f00e27b472" providerId="LiveId" clId="{CC282025-B4A5-4B92-8491-FA444FE0305E}" dt="2023-12-10T22:36:38.003" v="82" actId="20577"/>
        <pc:sldMkLst>
          <pc:docMk/>
          <pc:sldMk cId="271724995" sldId="1299"/>
        </pc:sldMkLst>
        <pc:graphicFrameChg chg="modGraphic">
          <ac:chgData name="Vivian Antonopoulou" userId="b56298f00e27b472" providerId="LiveId" clId="{CC282025-B4A5-4B92-8491-FA444FE0305E}" dt="2023-12-10T22:36:38.003" v="82" actId="20577"/>
          <ac:graphicFrameMkLst>
            <pc:docMk/>
            <pc:sldMk cId="271724995" sldId="1299"/>
            <ac:graphicFrameMk id="9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2572436998466"/>
          <c:y val="9.2625564774908367E-2"/>
          <c:w val="0.76649008249135997"/>
          <c:h val="0.80224558382401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5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Σίγουρα προς την σωστή κατεύθυνση</c:v>
                </c:pt>
                <c:pt idx="1">
                  <c:v>Μάλλον προς την σωστή κατεύθυνση</c:v>
                </c:pt>
                <c:pt idx="2">
                  <c:v>Μάλλον προς την λάθος κατεύθυνση</c:v>
                </c:pt>
                <c:pt idx="3">
                  <c:v>Σίγουρα προς την λάθος κατεύθυνση</c:v>
                </c:pt>
                <c:pt idx="4">
                  <c:v>Δεν έχω ενημερωθεί και δεν έχω άποψη</c:v>
                </c:pt>
                <c:pt idx="5">
                  <c:v>ΔΞ/ΔΑ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7.9</c:v>
                </c:pt>
                <c:pt idx="1">
                  <c:v>24.9</c:v>
                </c:pt>
                <c:pt idx="2">
                  <c:v>23.9</c:v>
                </c:pt>
                <c:pt idx="3">
                  <c:v>26.9</c:v>
                </c:pt>
                <c:pt idx="4">
                  <c:v>8.6999999999999993</c:v>
                </c:pt>
                <c:pt idx="5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D-420C-A1D8-98AAB8A18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677028192"/>
        <c:axId val="677018000"/>
      </c:barChart>
      <c:catAx>
        <c:axId val="677028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8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677018000"/>
        <c:crosses val="autoZero"/>
        <c:auto val="1"/>
        <c:lblAlgn val="ctr"/>
        <c:lblOffset val="100"/>
        <c:noMultiLvlLbl val="0"/>
      </c:catAx>
      <c:valAx>
        <c:axId val="677018000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677028192"/>
        <c:crosses val="autoZero"/>
        <c:crossBetween val="between"/>
        <c:majorUnit val="20"/>
      </c:valAx>
      <c:spPr>
        <a:noFill/>
        <a:ln w="255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1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361634445308"/>
          <c:y val="0.12659079546717031"/>
          <c:w val="0.62319004737212869"/>
          <c:h val="0.80224558382401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Ιουν-22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D4D-4B7E-92A7-B70897A7AA2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D4D-4B7E-92A7-B70897A7AA2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D4D-4B7E-92A7-B70897A7AA2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D4D-4B7E-92A7-B70897A7AA2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D4D-4B7E-92A7-B70897A7AA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Με ανησυχεί Πολύ</c:v>
                </c:pt>
                <c:pt idx="1">
                  <c:v>Με ανησυχεί Αρκετά</c:v>
                </c:pt>
                <c:pt idx="2">
                  <c:v>Με ανησυχεί Λίγο</c:v>
                </c:pt>
                <c:pt idx="3">
                  <c:v>Δεν με ανησυχεί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20.6</c:v>
                </c:pt>
                <c:pt idx="1">
                  <c:v>35.299999999999997</c:v>
                </c:pt>
                <c:pt idx="2">
                  <c:v>26.9</c:v>
                </c:pt>
                <c:pt idx="3">
                  <c:v>12.7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4D-4B7E-92A7-B70897A7AA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51"/>
        <c:axId val="677025448"/>
        <c:axId val="677017608"/>
      </c:barChart>
      <c:catAx>
        <c:axId val="677025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8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677017608"/>
        <c:crosses val="autoZero"/>
        <c:auto val="1"/>
        <c:lblAlgn val="ctr"/>
        <c:lblOffset val="100"/>
        <c:noMultiLvlLbl val="0"/>
      </c:catAx>
      <c:valAx>
        <c:axId val="677017608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ln w="6399">
            <a:noFill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677025448"/>
        <c:crosses val="autoZero"/>
        <c:crossBetween val="between"/>
        <c:majorUnit val="20"/>
      </c:valAx>
      <c:spPr>
        <a:noFill/>
        <a:ln w="255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1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8968366556006"/>
          <c:y val="0.11819265416515812"/>
          <c:w val="0.76649008249135997"/>
          <c:h val="0.80224558382401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5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Πολύ</c:v>
                </c:pt>
                <c:pt idx="1">
                  <c:v>Αρκετά</c:v>
                </c:pt>
                <c:pt idx="2">
                  <c:v>Όχι και τόσο</c:v>
                </c:pt>
                <c:pt idx="3">
                  <c:v>Καθόλου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6.2</c:v>
                </c:pt>
                <c:pt idx="1">
                  <c:v>26.1</c:v>
                </c:pt>
                <c:pt idx="2">
                  <c:v>47.4</c:v>
                </c:pt>
                <c:pt idx="3">
                  <c:v>12.9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D-420C-A1D8-98AAB8A18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51213272"/>
        <c:axId val="351219544"/>
      </c:barChart>
      <c:catAx>
        <c:axId val="351213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8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351219544"/>
        <c:crosses val="autoZero"/>
        <c:auto val="1"/>
        <c:lblAlgn val="ctr"/>
        <c:lblOffset val="100"/>
        <c:noMultiLvlLbl val="0"/>
      </c:catAx>
      <c:valAx>
        <c:axId val="35121954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351213272"/>
        <c:crosses val="autoZero"/>
        <c:crossBetween val="between"/>
        <c:majorUnit val="20"/>
      </c:valAx>
      <c:spPr>
        <a:noFill/>
        <a:ln w="255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1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14001071796762"/>
          <c:y val="0.16028181720124338"/>
          <c:w val="0.81761631070051888"/>
          <c:h val="0.83224620272403682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Σίγουρα/Μάλλον θετικά</c:v>
                </c:pt>
              </c:strCache>
            </c:strRef>
          </c:tx>
          <c:spPr>
            <a:solidFill>
              <a:srgbClr val="0070C0"/>
            </a:solidFill>
            <a:ln w="14861">
              <a:noFill/>
            </a:ln>
          </c:spPr>
          <c:invertIfNegative val="0"/>
          <c:dLbls>
            <c:spPr>
              <a:noFill/>
              <a:ln w="148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Calibri" panose="020F0502020204030204" pitchFamily="34" charset="0"/>
                    <a:ea typeface="Tahom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Πρόεδρος ΗΠΑ Ντόναλντ Τραμπ</c:v>
                </c:pt>
                <c:pt idx="1">
                  <c:v>Πρόεδρος της Γαλλίας Εμανουέλ Μακρόν</c:v>
                </c:pt>
                <c:pt idx="2">
                  <c:v>Πρόεδρος της Ρωσίας Βλαντιμίρ Πούτιν</c:v>
                </c:pt>
                <c:pt idx="3">
                  <c:v>Προέδρος της Κίνας Σι Τζινπίνγκ</c:v>
                </c:pt>
                <c:pt idx="4">
                  <c:v>Πρόεδρος της Ευρωπαϊκής Επιτροπής Ούρσουλα φον ντερ Λάιεν</c:v>
                </c:pt>
                <c:pt idx="5">
                  <c:v>Πρόεδρος της Ουκρανίας Βολοντίμιρ Ζελένσκι</c:v>
                </c:pt>
                <c:pt idx="6">
                  <c:v>Πρωθυπουργό Ισραήλ Μπενιαμίν Νετανάχιου</c:v>
                </c:pt>
                <c:pt idx="7">
                  <c:v>Πρωθυπουργός του Ηνωμένου Βασιλείου Κιρ Στάρμερ</c:v>
                </c:pt>
                <c:pt idx="8">
                  <c:v>Καγκελάριος της Γερμανίας Φρίντριχ Μερτς</c:v>
                </c:pt>
                <c:pt idx="9">
                  <c:v>Πρόεδρος της Τουρκίας Ρετζέπ Ταγίπ Ερντογάν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28.8</c:v>
                </c:pt>
                <c:pt idx="1">
                  <c:v>26</c:v>
                </c:pt>
                <c:pt idx="2">
                  <c:v>23</c:v>
                </c:pt>
                <c:pt idx="3">
                  <c:v>21.2</c:v>
                </c:pt>
                <c:pt idx="4">
                  <c:v>18.8</c:v>
                </c:pt>
                <c:pt idx="5">
                  <c:v>18.2</c:v>
                </c:pt>
                <c:pt idx="6">
                  <c:v>13.8</c:v>
                </c:pt>
                <c:pt idx="7">
                  <c:v>13.2</c:v>
                </c:pt>
                <c:pt idx="8">
                  <c:v>13</c:v>
                </c:pt>
                <c:pt idx="9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89-4BA2-9520-8A5344D4E35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Ούτε Θετικά Ούτε Αρνητικά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4861">
              <a:noFill/>
            </a:ln>
          </c:spPr>
          <c:invertIfNegative val="0"/>
          <c:dLbls>
            <c:spPr>
              <a:noFill/>
              <a:ln w="14861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Tahom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Πρόεδρος ΗΠΑ Ντόναλντ Τραμπ</c:v>
                </c:pt>
                <c:pt idx="1">
                  <c:v>Πρόεδρος της Γαλλίας Εμανουέλ Μακρόν</c:v>
                </c:pt>
                <c:pt idx="2">
                  <c:v>Πρόεδρος της Ρωσίας Βλαντιμίρ Πούτιν</c:v>
                </c:pt>
                <c:pt idx="3">
                  <c:v>Προέδρος της Κίνας Σι Τζινπίνγκ</c:v>
                </c:pt>
                <c:pt idx="4">
                  <c:v>Πρόεδρος της Ευρωπαϊκής Επιτροπής Ούρσουλα φον ντερ Λάιεν</c:v>
                </c:pt>
                <c:pt idx="5">
                  <c:v>Πρόεδρος της Ουκρανίας Βολοντίμιρ Ζελένσκι</c:v>
                </c:pt>
                <c:pt idx="6">
                  <c:v>Πρωθυπουργό Ισραήλ Μπενιαμίν Νετανάχιου</c:v>
                </c:pt>
                <c:pt idx="7">
                  <c:v>Πρωθυπουργός του Ηνωμένου Βασιλείου Κιρ Στάρμερ</c:v>
                </c:pt>
                <c:pt idx="8">
                  <c:v>Καγκελάριος της Γερμανίας Φρίντριχ Μερτς</c:v>
                </c:pt>
                <c:pt idx="9">
                  <c:v>Πρόεδρος της Τουρκίας Ρετζέπ Ταγίπ Ερντογάν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21.3</c:v>
                </c:pt>
                <c:pt idx="1">
                  <c:v>24.6</c:v>
                </c:pt>
                <c:pt idx="2">
                  <c:v>20.8</c:v>
                </c:pt>
                <c:pt idx="3">
                  <c:v>34.1</c:v>
                </c:pt>
                <c:pt idx="4">
                  <c:v>21.2</c:v>
                </c:pt>
                <c:pt idx="5">
                  <c:v>20.8</c:v>
                </c:pt>
                <c:pt idx="6">
                  <c:v>18.5</c:v>
                </c:pt>
                <c:pt idx="7">
                  <c:v>29.4</c:v>
                </c:pt>
                <c:pt idx="8">
                  <c:v>23.6</c:v>
                </c:pt>
                <c:pt idx="9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89-4BA2-9520-8A5344D4E35D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Μάλλον/Σίγουρα αρνητικά</c:v>
                </c:pt>
              </c:strCache>
            </c:strRef>
          </c:tx>
          <c:spPr>
            <a:solidFill>
              <a:srgbClr val="FF0000"/>
            </a:solidFill>
            <a:ln w="14861">
              <a:noFill/>
            </a:ln>
          </c:spPr>
          <c:invertIfNegative val="0"/>
          <c:dLbls>
            <c:spPr>
              <a:noFill/>
              <a:ln w="14861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400" b="1" i="0" u="none" strike="noStrike" kern="1200" baseline="0">
                    <a:solidFill>
                      <a:srgbClr val="FFFFFF"/>
                    </a:solidFill>
                    <a:latin typeface="Calibri" panose="020F0502020204030204" pitchFamily="34" charset="0"/>
                    <a:ea typeface="Tahom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Πρόεδρος ΗΠΑ Ντόναλντ Τραμπ</c:v>
                </c:pt>
                <c:pt idx="1">
                  <c:v>Πρόεδρος της Γαλλίας Εμανουέλ Μακρόν</c:v>
                </c:pt>
                <c:pt idx="2">
                  <c:v>Πρόεδρος της Ρωσίας Βλαντιμίρ Πούτιν</c:v>
                </c:pt>
                <c:pt idx="3">
                  <c:v>Προέδρος της Κίνας Σι Τζινπίνγκ</c:v>
                </c:pt>
                <c:pt idx="4">
                  <c:v>Πρόεδρος της Ευρωπαϊκής Επιτροπής Ούρσουλα φον ντερ Λάιεν</c:v>
                </c:pt>
                <c:pt idx="5">
                  <c:v>Πρόεδρος της Ουκρανίας Βολοντίμιρ Ζελένσκι</c:v>
                </c:pt>
                <c:pt idx="6">
                  <c:v>Πρωθυπουργό Ισραήλ Μπενιαμίν Νετανάχιου</c:v>
                </c:pt>
                <c:pt idx="7">
                  <c:v>Πρωθυπουργός του Ηνωμένου Βασιλείου Κιρ Στάρμερ</c:v>
                </c:pt>
                <c:pt idx="8">
                  <c:v>Καγκελάριος της Γερμανίας Φρίντριχ Μερτς</c:v>
                </c:pt>
                <c:pt idx="9">
                  <c:v>Πρόεδρος της Τουρκίας Ρετζέπ Ταγίπ Ερντογάν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45</c:v>
                </c:pt>
                <c:pt idx="1">
                  <c:v>43.3</c:v>
                </c:pt>
                <c:pt idx="2">
                  <c:v>51.4</c:v>
                </c:pt>
                <c:pt idx="3">
                  <c:v>31.7</c:v>
                </c:pt>
                <c:pt idx="4">
                  <c:v>51.6</c:v>
                </c:pt>
                <c:pt idx="5">
                  <c:v>55</c:v>
                </c:pt>
                <c:pt idx="6">
                  <c:v>60.2</c:v>
                </c:pt>
                <c:pt idx="7">
                  <c:v>42</c:v>
                </c:pt>
                <c:pt idx="8">
                  <c:v>51.7</c:v>
                </c:pt>
                <c:pt idx="9">
                  <c:v>76.400000000000006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89-4BA2-9520-8A5344D4E3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ΔΞ/ΔΑ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Πρόεδρος ΗΠΑ Ντόναλντ Τραμπ</c:v>
                </c:pt>
                <c:pt idx="1">
                  <c:v>Πρόεδρος της Γαλλίας Εμανουέλ Μακρόν</c:v>
                </c:pt>
                <c:pt idx="2">
                  <c:v>Πρόεδρος της Ρωσίας Βλαντιμίρ Πούτιν</c:v>
                </c:pt>
                <c:pt idx="3">
                  <c:v>Προέδρος της Κίνας Σι Τζινπίνγκ</c:v>
                </c:pt>
                <c:pt idx="4">
                  <c:v>Πρόεδρος της Ευρωπαϊκής Επιτροπής Ούρσουλα φον ντερ Λάιεν</c:v>
                </c:pt>
                <c:pt idx="5">
                  <c:v>Πρόεδρος της Ουκρανίας Βολοντίμιρ Ζελένσκι</c:v>
                </c:pt>
                <c:pt idx="6">
                  <c:v>Πρωθυπουργό Ισραήλ Μπενιαμίν Νετανάχιου</c:v>
                </c:pt>
                <c:pt idx="7">
                  <c:v>Πρωθυπουργός του Ηνωμένου Βασιλείου Κιρ Στάρμερ</c:v>
                </c:pt>
                <c:pt idx="8">
                  <c:v>Καγκελάριος της Γερμανίας Φρίντριχ Μερτς</c:v>
                </c:pt>
                <c:pt idx="9">
                  <c:v>Πρόεδρος της Τουρκίας Ρετζέπ Ταγίπ Ερντογάν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4.9000000000000004</c:v>
                </c:pt>
                <c:pt idx="1">
                  <c:v>6</c:v>
                </c:pt>
                <c:pt idx="2">
                  <c:v>4.8</c:v>
                </c:pt>
                <c:pt idx="3">
                  <c:v>12.9</c:v>
                </c:pt>
                <c:pt idx="4">
                  <c:v>8.4</c:v>
                </c:pt>
                <c:pt idx="5">
                  <c:v>5.9</c:v>
                </c:pt>
                <c:pt idx="6">
                  <c:v>7.6</c:v>
                </c:pt>
                <c:pt idx="7">
                  <c:v>15.4</c:v>
                </c:pt>
                <c:pt idx="8">
                  <c:v>11.7</c:v>
                </c:pt>
                <c:pt idx="9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1-4B63-B465-CF8C327884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38934784"/>
        <c:axId val="938932608"/>
      </c:barChart>
      <c:catAx>
        <c:axId val="938934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defRPr>
            </a:pPr>
            <a:endParaRPr lang="el-GR"/>
          </a:p>
        </c:txPr>
        <c:crossAx val="938932608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938932608"/>
        <c:scaling>
          <c:orientation val="minMax"/>
          <c:max val="1"/>
        </c:scaling>
        <c:delete val="0"/>
        <c:axPos val="t"/>
        <c:numFmt formatCode="0%" sourceLinked="1"/>
        <c:majorTickMark val="out"/>
        <c:minorTickMark val="none"/>
        <c:tickLblPos val="nextTo"/>
        <c:spPr>
          <a:ln w="18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468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938934784"/>
        <c:crosses val="autoZero"/>
        <c:crossBetween val="between"/>
        <c:majorUnit val="0.2"/>
        <c:minorUnit val="0.04"/>
      </c:valAx>
      <c:spPr>
        <a:noFill/>
        <a:ln w="14861">
          <a:noFill/>
        </a:ln>
      </c:spPr>
    </c:plotArea>
    <c:legend>
      <c:legendPos val="r"/>
      <c:layout>
        <c:manualLayout>
          <c:xMode val="edge"/>
          <c:yMode val="edge"/>
          <c:x val="9.1253938938899756E-2"/>
          <c:y val="2.1476353438385581E-2"/>
          <c:w val="0.9087460810587441"/>
          <c:h val="9.5488375285592425E-2"/>
        </c:manualLayout>
      </c:layout>
      <c:overlay val="0"/>
      <c:spPr>
        <a:noFill/>
        <a:ln w="14861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4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361634445308"/>
          <c:y val="0.12659079546717031"/>
          <c:w val="0.62319004737212869"/>
          <c:h val="0.80224558382401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Ιουν-22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4D-4B7E-92A7-B70897A7AA2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D4D-4B7E-92A7-B70897A7AA2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D4D-4B7E-92A7-B70897A7AA2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D4D-4B7E-92A7-B70897A7AA2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D4D-4B7E-92A7-B70897A7AA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Πολύ θετικά</c:v>
                </c:pt>
                <c:pt idx="1">
                  <c:v>Αρκετά θετικά</c:v>
                </c:pt>
                <c:pt idx="2">
                  <c:v>Αρκετά Αρνητικά</c:v>
                </c:pt>
                <c:pt idx="3">
                  <c:v>Πολύ Αρνητικά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7.3</c:v>
                </c:pt>
                <c:pt idx="1">
                  <c:v>30.9</c:v>
                </c:pt>
                <c:pt idx="2">
                  <c:v>21</c:v>
                </c:pt>
                <c:pt idx="3">
                  <c:v>14.9</c:v>
                </c:pt>
                <c:pt idx="4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4D-4B7E-92A7-B70897A7AA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51"/>
        <c:axId val="677025448"/>
        <c:axId val="677017608"/>
      </c:barChart>
      <c:catAx>
        <c:axId val="677025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8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677017608"/>
        <c:crosses val="autoZero"/>
        <c:auto val="1"/>
        <c:lblAlgn val="ctr"/>
        <c:lblOffset val="100"/>
        <c:noMultiLvlLbl val="0"/>
      </c:catAx>
      <c:valAx>
        <c:axId val="677017608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ln w="6399">
            <a:noFill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677025448"/>
        <c:crosses val="autoZero"/>
        <c:crossBetween val="between"/>
        <c:majorUnit val="20"/>
      </c:valAx>
      <c:spPr>
        <a:noFill/>
        <a:ln w="255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1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361634445308"/>
          <c:y val="0.12659079546717031"/>
          <c:w val="0.62319004737212869"/>
          <c:h val="0.80224558382401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Ιουν-22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4D-4B7E-92A7-B70897A7AA2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D4D-4B7E-92A7-B70897A7AA2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D4D-4B7E-92A7-B70897A7AA2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D4D-4B7E-92A7-B70897A7AA25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D4D-4B7E-92A7-B70897A7AA25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56-4092-8E5E-BEB8804F63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Σίγουρα θετικά</c:v>
                </c:pt>
                <c:pt idx="1">
                  <c:v>Μάλλον θετικά</c:v>
                </c:pt>
                <c:pt idx="2">
                  <c:v>Ούτε Θετικά Ούτε Αρνητικά</c:v>
                </c:pt>
                <c:pt idx="3">
                  <c:v>Μάλλον αρνητικά</c:v>
                </c:pt>
                <c:pt idx="4">
                  <c:v>Σίγουρα αρνητικά</c:v>
                </c:pt>
                <c:pt idx="5">
                  <c:v>ΔΞ/ΔΑ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22.2</c:v>
                </c:pt>
                <c:pt idx="2">
                  <c:v>23</c:v>
                </c:pt>
                <c:pt idx="3">
                  <c:v>22.7</c:v>
                </c:pt>
                <c:pt idx="4">
                  <c:v>17.2</c:v>
                </c:pt>
                <c:pt idx="5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4D-4B7E-92A7-B70897A7AA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51"/>
        <c:axId val="677025448"/>
        <c:axId val="677017608"/>
      </c:barChart>
      <c:catAx>
        <c:axId val="677025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8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677017608"/>
        <c:crosses val="autoZero"/>
        <c:auto val="1"/>
        <c:lblAlgn val="ctr"/>
        <c:lblOffset val="100"/>
        <c:noMultiLvlLbl val="0"/>
      </c:catAx>
      <c:valAx>
        <c:axId val="677017608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ln w="6399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677025448"/>
        <c:crosses val="autoZero"/>
        <c:crossBetween val="between"/>
        <c:majorUnit val="20"/>
      </c:valAx>
      <c:spPr>
        <a:noFill/>
        <a:ln w="255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1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14001071796762"/>
          <c:y val="0.16028181720124338"/>
          <c:w val="0.81761631070051888"/>
          <c:h val="0.83224620272403682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Σίγουρα/Μάλλον θετικά</c:v>
                </c:pt>
              </c:strCache>
            </c:strRef>
          </c:tx>
          <c:spPr>
            <a:solidFill>
              <a:srgbClr val="0070C0"/>
            </a:solidFill>
            <a:ln w="14861">
              <a:noFill/>
            </a:ln>
          </c:spPr>
          <c:invertIfNegative val="0"/>
          <c:dLbls>
            <c:spPr>
              <a:noFill/>
              <a:ln w="148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Calibri" panose="020F0502020204030204" pitchFamily="34" charset="0"/>
                    <a:ea typeface="Tahom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Στις επενδύσεις στην Ελλάδα</c:v>
                </c:pt>
                <c:pt idx="1">
                  <c:v>Στην παγκόσμια οικονομία</c:v>
                </c:pt>
                <c:pt idx="2">
                  <c:v>Στην συνεργασία ΗΠΑ-ΝΑΤΟ</c:v>
                </c:pt>
                <c:pt idx="3">
                  <c:v>Στις σχέσεις των ΗΠΑ με την Ευρώπη</c:v>
                </c:pt>
                <c:pt idx="4">
                  <c:v>Στις Ελληνοτουρκικές σχέσεις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36.4</c:v>
                </c:pt>
                <c:pt idx="1">
                  <c:v>30</c:v>
                </c:pt>
                <c:pt idx="2">
                  <c:v>27.7</c:v>
                </c:pt>
                <c:pt idx="3">
                  <c:v>24.9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89-4BA2-9520-8A5344D4E35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Ούτε Θετικά Ούτε Αρνητικά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4861">
              <a:noFill/>
            </a:ln>
          </c:spPr>
          <c:invertIfNegative val="0"/>
          <c:dLbls>
            <c:spPr>
              <a:noFill/>
              <a:ln w="14861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Tahom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Στις επενδύσεις στην Ελλάδα</c:v>
                </c:pt>
                <c:pt idx="1">
                  <c:v>Στην παγκόσμια οικονομία</c:v>
                </c:pt>
                <c:pt idx="2">
                  <c:v>Στην συνεργασία ΗΠΑ-ΝΑΤΟ</c:v>
                </c:pt>
                <c:pt idx="3">
                  <c:v>Στις σχέσεις των ΗΠΑ με την Ευρώπη</c:v>
                </c:pt>
                <c:pt idx="4">
                  <c:v>Στις Ελληνοτουρκικές σχέσεις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29</c:v>
                </c:pt>
                <c:pt idx="1">
                  <c:v>22.9</c:v>
                </c:pt>
                <c:pt idx="2">
                  <c:v>26.3</c:v>
                </c:pt>
                <c:pt idx="3">
                  <c:v>23.3</c:v>
                </c:pt>
                <c:pt idx="4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89-4BA2-9520-8A5344D4E35D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Μάλλον/Σίγουρα αρνητικά</c:v>
                </c:pt>
              </c:strCache>
            </c:strRef>
          </c:tx>
          <c:spPr>
            <a:solidFill>
              <a:srgbClr val="FF0000"/>
            </a:solidFill>
            <a:ln w="14861">
              <a:noFill/>
            </a:ln>
          </c:spPr>
          <c:invertIfNegative val="0"/>
          <c:dLbls>
            <c:spPr>
              <a:noFill/>
              <a:ln w="14861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400" b="1" i="0" u="none" strike="noStrike" kern="1200" baseline="0">
                    <a:solidFill>
                      <a:srgbClr val="FFFFFF"/>
                    </a:solidFill>
                    <a:latin typeface="Calibri" panose="020F0502020204030204" pitchFamily="34" charset="0"/>
                    <a:ea typeface="Tahom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Στις επενδύσεις στην Ελλάδα</c:v>
                </c:pt>
                <c:pt idx="1">
                  <c:v>Στην παγκόσμια οικονομία</c:v>
                </c:pt>
                <c:pt idx="2">
                  <c:v>Στην συνεργασία ΗΠΑ-ΝΑΤΟ</c:v>
                </c:pt>
                <c:pt idx="3">
                  <c:v>Στις σχέσεις των ΗΠΑ με την Ευρώπη</c:v>
                </c:pt>
                <c:pt idx="4">
                  <c:v>Στις Ελληνοτουρκικές σχέσεις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26.1</c:v>
                </c:pt>
                <c:pt idx="1">
                  <c:v>39.6</c:v>
                </c:pt>
                <c:pt idx="2">
                  <c:v>37.200000000000003</c:v>
                </c:pt>
                <c:pt idx="3">
                  <c:v>45.2</c:v>
                </c:pt>
                <c:pt idx="4">
                  <c:v>34.200000000000003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89-4BA2-9520-8A5344D4E3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ΔΞ/ΔΑ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Στις επενδύσεις στην Ελλάδα</c:v>
                </c:pt>
                <c:pt idx="1">
                  <c:v>Στην παγκόσμια οικονομία</c:v>
                </c:pt>
                <c:pt idx="2">
                  <c:v>Στην συνεργασία ΗΠΑ-ΝΑΤΟ</c:v>
                </c:pt>
                <c:pt idx="3">
                  <c:v>Στις σχέσεις των ΗΠΑ με την Ευρώπη</c:v>
                </c:pt>
                <c:pt idx="4">
                  <c:v>Στις Ελληνοτουρκικές σχέσεις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8.5</c:v>
                </c:pt>
                <c:pt idx="1">
                  <c:v>7.5</c:v>
                </c:pt>
                <c:pt idx="2">
                  <c:v>8.8000000000000007</c:v>
                </c:pt>
                <c:pt idx="3">
                  <c:v>6.5</c:v>
                </c:pt>
                <c:pt idx="4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1-4B63-B465-CF8C327884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38934784"/>
        <c:axId val="938932608"/>
      </c:barChart>
      <c:catAx>
        <c:axId val="938934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defRPr>
            </a:pPr>
            <a:endParaRPr lang="el-GR"/>
          </a:p>
        </c:txPr>
        <c:crossAx val="938932608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938932608"/>
        <c:scaling>
          <c:orientation val="minMax"/>
          <c:max val="1"/>
        </c:scaling>
        <c:delete val="0"/>
        <c:axPos val="t"/>
        <c:numFmt formatCode="0%" sourceLinked="1"/>
        <c:majorTickMark val="out"/>
        <c:minorTickMark val="none"/>
        <c:tickLblPos val="nextTo"/>
        <c:spPr>
          <a:ln w="18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468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938934784"/>
        <c:crosses val="autoZero"/>
        <c:crossBetween val="between"/>
        <c:majorUnit val="0.2"/>
        <c:minorUnit val="0.04"/>
      </c:valAx>
      <c:spPr>
        <a:noFill/>
        <a:ln w="14861">
          <a:noFill/>
        </a:ln>
      </c:spPr>
    </c:plotArea>
    <c:legend>
      <c:legendPos val="r"/>
      <c:layout>
        <c:manualLayout>
          <c:xMode val="edge"/>
          <c:yMode val="edge"/>
          <c:x val="9.1253938938899756E-2"/>
          <c:y val="2.1476353438385581E-2"/>
          <c:w val="0.9087460810587441"/>
          <c:h val="9.5488375285592425E-2"/>
        </c:manualLayout>
      </c:layout>
      <c:overlay val="0"/>
      <c:spPr>
        <a:noFill/>
        <a:ln w="14861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4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l-G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58634910036347"/>
          <c:y val="0.11111231531915786"/>
          <c:w val="0.61974738028836207"/>
          <c:h val="0.74933486225061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E3-42D6-942F-1A4ADA8B7B1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E3-42D6-942F-1A4ADA8B7B1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8-4CB5-AE1D-277F0812E02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8-4CB5-AE1D-277F0812E02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88-4CB5-AE1D-277F0812E02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88-4CB5-AE1D-277F0812E0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Θα Βελτιωθούν σημαντικά</c:v>
                </c:pt>
                <c:pt idx="1">
                  <c:v>Θα Βελτιωθούν αρκετά</c:v>
                </c:pt>
                <c:pt idx="2">
                  <c:v>Θα παραμείνουν ίδιες</c:v>
                </c:pt>
                <c:pt idx="3">
                  <c:v>Θα επιδεινωθούν αρκετά</c:v>
                </c:pt>
                <c:pt idx="4">
                  <c:v>Θα επιδεινωθούν σημαντικά</c:v>
                </c:pt>
                <c:pt idx="5">
                  <c:v>ΔΞ/ΔΑ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6.5</c:v>
                </c:pt>
                <c:pt idx="1">
                  <c:v>20.9</c:v>
                </c:pt>
                <c:pt idx="2">
                  <c:v>42.1</c:v>
                </c:pt>
                <c:pt idx="3">
                  <c:v>13.2</c:v>
                </c:pt>
                <c:pt idx="4">
                  <c:v>7.2</c:v>
                </c:pt>
                <c:pt idx="5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763202048"/>
        <c:axId val="763196608"/>
      </c:barChart>
      <c:catAx>
        <c:axId val="763202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63196608"/>
        <c:crosses val="autoZero"/>
        <c:auto val="1"/>
        <c:lblAlgn val="ctr"/>
        <c:lblOffset val="100"/>
        <c:noMultiLvlLbl val="0"/>
      </c:catAx>
      <c:valAx>
        <c:axId val="76319660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632020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11280150403036"/>
          <c:y val="0.10979439134912802"/>
          <c:w val="0.68218358559044867"/>
          <c:h val="0.80224558382401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629-43E8-B3B9-353DE90233A7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29-43E8-B3B9-353DE90233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538-4DED-B515-94DC47E22E1B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629-43E8-B3B9-353DE90233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29-43E8-B3B9-353DE90233A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629-43E8-B3B9-353DE90233A7}"/>
              </c:ext>
            </c:extLst>
          </c:dPt>
          <c:dLbls>
            <c:spPr>
              <a:noFill/>
              <a:ln w="25594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Ο πόλεμος θα πρέπει να συνεχιστεί έως την τελική νίκη της Ουκρανίας και την αποχώρηση της Ρωσίας από τα εδάφη της Ουκρανίας</c:v>
                </c:pt>
                <c:pt idx="1">
                  <c:v>Θα πρέπει να υπάρξει άμεσα μια συμφωνία τερματισμού του πολέμου ακόμη και εάν χρειαστεί η Ουκρανία να παραχωρήσει οριστικά μεγάλο μέρος των εδαφών που αυτή τη στιγμή κατέχει η Ρωσία</c:v>
                </c:pt>
                <c:pt idx="2">
                  <c:v>ΔΞ/ΔΑ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14.5</c:v>
                </c:pt>
                <c:pt idx="1">
                  <c:v>69.099999999999994</c:v>
                </c:pt>
                <c:pt idx="2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D-420C-A1D8-98AAB8A18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51213272"/>
        <c:axId val="351219544"/>
      </c:barChart>
      <c:catAx>
        <c:axId val="351213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8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/>
            </a:pPr>
            <a:endParaRPr lang="el-GR"/>
          </a:p>
        </c:txPr>
        <c:crossAx val="351219544"/>
        <c:crosses val="autoZero"/>
        <c:auto val="1"/>
        <c:lblAlgn val="ctr"/>
        <c:lblOffset val="100"/>
        <c:noMultiLvlLbl val="0"/>
      </c:catAx>
      <c:valAx>
        <c:axId val="351219544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ln w="6399">
            <a:noFill/>
          </a:ln>
        </c:spPr>
        <c:txPr>
          <a:bodyPr rot="0" vert="horz"/>
          <a:lstStyle/>
          <a:p>
            <a:pPr>
              <a:defRPr sz="800">
                <a:solidFill>
                  <a:schemeClr val="bg1">
                    <a:lumMod val="65000"/>
                  </a:schemeClr>
                </a:solidFill>
              </a:defRPr>
            </a:pPr>
            <a:endParaRPr lang="el-GR"/>
          </a:p>
        </c:txPr>
        <c:crossAx val="351213272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361634445308"/>
          <c:y val="0.12659079546717031"/>
          <c:w val="0.62319004737212869"/>
          <c:h val="0.80224558382401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Ιουν-22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D4D-4B7E-92A7-B70897A7AA2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D4D-4B7E-92A7-B70897A7AA2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D4D-4B7E-92A7-B70897A7AA2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D4D-4B7E-92A7-B70897A7AA2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D4D-4B7E-92A7-B70897A7AA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Με ανησυχεί Πολύ</c:v>
                </c:pt>
                <c:pt idx="1">
                  <c:v>Με ανησυχεί Αρκετά</c:v>
                </c:pt>
                <c:pt idx="2">
                  <c:v>Με ανησυχεί Λίγο</c:v>
                </c:pt>
                <c:pt idx="3">
                  <c:v>Δεν με ανησυχεί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18.2</c:v>
                </c:pt>
                <c:pt idx="1">
                  <c:v>42.2</c:v>
                </c:pt>
                <c:pt idx="2">
                  <c:v>24.9</c:v>
                </c:pt>
                <c:pt idx="3">
                  <c:v>10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4D-4B7E-92A7-B70897A7AA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51"/>
        <c:axId val="677025448"/>
        <c:axId val="677017608"/>
      </c:barChart>
      <c:catAx>
        <c:axId val="677025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8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677017608"/>
        <c:crosses val="autoZero"/>
        <c:auto val="1"/>
        <c:lblAlgn val="ctr"/>
        <c:lblOffset val="100"/>
        <c:noMultiLvlLbl val="0"/>
      </c:catAx>
      <c:valAx>
        <c:axId val="677017608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ln w="6399">
            <a:noFill/>
          </a:ln>
        </c:spPr>
        <c:txPr>
          <a:bodyPr rot="0" vert="horz"/>
          <a:lstStyle/>
          <a:p>
            <a:pPr>
              <a:defRPr sz="400" b="0" i="0" u="none" strike="noStrike" baseline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677025448"/>
        <c:crosses val="autoZero"/>
        <c:crossBetween val="between"/>
        <c:majorUnit val="20"/>
      </c:valAx>
      <c:spPr>
        <a:noFill/>
        <a:ln w="255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1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2493" cy="53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defTabSz="914032" eaLnBrk="1" hangingPunct="1">
              <a:defRPr sz="1200"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732" y="2"/>
            <a:ext cx="2894823" cy="53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algn="r" defTabSz="914032" eaLnBrk="1" hangingPunct="1">
              <a:defRPr sz="1200"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182"/>
            <a:ext cx="2972493" cy="45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defTabSz="914032" eaLnBrk="1" hangingPunct="1">
              <a:defRPr sz="1200"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732" y="9448182"/>
            <a:ext cx="2894823" cy="45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 defTabSz="914032" eaLnBrk="1" hangingPunct="1">
              <a:defRPr sz="1200"/>
            </a:lvl1pPr>
          </a:lstStyle>
          <a:p>
            <a:pPr>
              <a:defRPr/>
            </a:pPr>
            <a:fld id="{631A92F9-E273-4726-B274-471FDD8951B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45755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984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defTabSz="914032" eaLnBrk="1" hangingPunct="1">
              <a:defRPr sz="1200"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516" y="0"/>
            <a:ext cx="2944984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algn="r" defTabSz="914032" eaLnBrk="1" hangingPunct="1">
              <a:defRPr sz="1200"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82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9" y="4717734"/>
            <a:ext cx="4982202" cy="446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5466"/>
            <a:ext cx="2944984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defTabSz="914032" eaLnBrk="1" hangingPunct="1">
              <a:defRPr sz="1200"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516" y="9435466"/>
            <a:ext cx="2944984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 defTabSz="914032" eaLnBrk="1" hangingPunct="1">
              <a:defRPr sz="1200"/>
            </a:lvl1pPr>
          </a:lstStyle>
          <a:p>
            <a:pPr>
              <a:defRPr/>
            </a:pPr>
            <a:fld id="{D66B3E37-E797-41B0-8F16-FF4B6304B6C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1325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64352" y="6525344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2AB6-7831-446F-8A4B-3B377567A8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791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3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89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5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1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8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10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89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64352" y="6525344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F2AB6-7831-446F-8A4B-3B377567A82C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451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64352" y="6525344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F2AB6-7831-446F-8A4B-3B377567A82C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639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479059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81241F-B400-4F6D-8185-D11836DDC9AE}" type="slidenum">
              <a:rPr kumimoji="0" lang="en-GB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49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E52A8FA7-66C6-72B4-4383-E89B94366D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47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64352" y="6525344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F2AB6-7831-446F-8A4B-3B377567A82C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689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64352" y="6525344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F2AB6-7831-446F-8A4B-3B377567A82C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360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E52A8FA7-66C6-72B4-4383-E89B94366D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50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AD676114-D84F-A946-AD8C-6A0FA2FB23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67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479059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81241F-B400-4F6D-8185-D11836DDC9AE}" type="slidenum">
              <a:rPr kumimoji="0" lang="en-GB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820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AD676114-D84F-A946-AD8C-6A0FA2FB23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9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479059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81241F-B400-4F6D-8185-D11836DDC9AE}" type="slidenum">
              <a:rPr kumimoji="0" lang="en-GB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10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5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December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1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December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0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9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dirty="0"/>
              <a:t>Click to edit Master text styles</a:t>
            </a:r>
          </a:p>
          <a:p>
            <a:pPr lvl="1"/>
            <a:r>
              <a:rPr lang="en-GB" altLang="el-GR" dirty="0"/>
              <a:t>Second level</a:t>
            </a:r>
          </a:p>
          <a:p>
            <a:pPr lvl="2"/>
            <a:r>
              <a:rPr lang="en-GB" altLang="el-GR" dirty="0"/>
              <a:t>Third level</a:t>
            </a:r>
          </a:p>
          <a:p>
            <a:pPr lvl="3"/>
            <a:r>
              <a:rPr lang="en-GB" altLang="el-GR" dirty="0"/>
              <a:t>Fourth level</a:t>
            </a:r>
          </a:p>
          <a:p>
            <a:pPr lvl="4"/>
            <a:r>
              <a:rPr lang="en-GB" altLang="el-GR" dirty="0"/>
              <a:t>Fifth level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43030489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8832304" y="6505463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dirty="0">
                <a:solidFill>
                  <a:srgbClr val="FFFF00"/>
                </a:solidFill>
              </a:rPr>
              <a:t>7</a:t>
            </a:r>
            <a:r>
              <a:rPr lang="el-GR" altLang="el-GR" sz="1800" b="1" dirty="0">
                <a:solidFill>
                  <a:srgbClr val="FFFF00"/>
                </a:solidFill>
              </a:rPr>
              <a:t>.</a:t>
            </a:r>
            <a:endParaRPr lang="en-GB" altLang="el-GR" sz="1800" b="1" dirty="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66" r:id="rId2"/>
    <p:sldLayoutId id="2147483767" r:id="rId3"/>
    <p:sldLayoutId id="2147483768" r:id="rId4"/>
    <p:sldLayoutId id="2147483761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December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18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dirty="0"/>
              <a:t>Click to edit Master text styles</a:t>
            </a:r>
          </a:p>
          <a:p>
            <a:pPr lvl="1"/>
            <a:r>
              <a:rPr lang="en-GB" altLang="el-GR" dirty="0"/>
              <a:t>Second level</a:t>
            </a:r>
          </a:p>
          <a:p>
            <a:pPr lvl="2"/>
            <a:r>
              <a:rPr lang="en-GB" altLang="el-GR" dirty="0"/>
              <a:t>Third level</a:t>
            </a:r>
          </a:p>
          <a:p>
            <a:pPr lvl="3"/>
            <a:r>
              <a:rPr lang="en-GB" altLang="el-GR" dirty="0"/>
              <a:t>Fourth level</a:t>
            </a:r>
          </a:p>
          <a:p>
            <a:pPr lvl="4"/>
            <a:r>
              <a:rPr lang="en-GB" altLang="el-GR" dirty="0"/>
              <a:t>Fifth level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249680" imgH="1249680" progId="Word.Picture.8">
                  <p:embed/>
                </p:oleObj>
              </mc:Choice>
              <mc:Fallback>
                <p:oleObj name="Picture" r:id="rId4" imgW="1249680" imgH="1249680" progId="Word.Picture.8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7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dirty="0"/>
              <a:t>Click to edit Master text styles</a:t>
            </a:r>
          </a:p>
          <a:p>
            <a:pPr lvl="1"/>
            <a:r>
              <a:rPr lang="en-GB" altLang="el-GR" dirty="0"/>
              <a:t>Second level</a:t>
            </a:r>
          </a:p>
          <a:p>
            <a:pPr lvl="2"/>
            <a:r>
              <a:rPr lang="en-GB" altLang="el-GR" dirty="0"/>
              <a:t>Third level</a:t>
            </a:r>
          </a:p>
          <a:p>
            <a:pPr lvl="3"/>
            <a:r>
              <a:rPr lang="en-GB" altLang="el-GR" dirty="0"/>
              <a:t>Fourth level</a:t>
            </a:r>
          </a:p>
          <a:p>
            <a:pPr lvl="4"/>
            <a:r>
              <a:rPr lang="en-GB" altLang="el-GR" dirty="0"/>
              <a:t>Fifth level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249680" imgH="1249680" progId="Word.Picture.8">
                  <p:embed/>
                </p:oleObj>
              </mc:Choice>
              <mc:Fallback>
                <p:oleObj name="Picture" r:id="rId5" imgW="1249680" imgH="1249680" progId="Word.Picture.8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64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6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dirty="0"/>
              <a:t>Click to edit Master text styles</a:t>
            </a:r>
          </a:p>
          <a:p>
            <a:pPr lvl="1"/>
            <a:r>
              <a:rPr lang="en-GB" altLang="el-GR" dirty="0"/>
              <a:t>Second level</a:t>
            </a:r>
          </a:p>
          <a:p>
            <a:pPr lvl="2"/>
            <a:r>
              <a:rPr lang="en-GB" altLang="el-GR" dirty="0"/>
              <a:t>Third level</a:t>
            </a:r>
          </a:p>
          <a:p>
            <a:pPr lvl="3"/>
            <a:r>
              <a:rPr lang="en-GB" altLang="el-GR" dirty="0"/>
              <a:t>Fourth level</a:t>
            </a:r>
          </a:p>
          <a:p>
            <a:pPr lvl="4"/>
            <a:r>
              <a:rPr lang="en-GB" altLang="el-GR" dirty="0"/>
              <a:t>Fifth level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249680" imgH="1249680" progId="Word.Picture.8">
                  <p:embed/>
                </p:oleObj>
              </mc:Choice>
              <mc:Fallback>
                <p:oleObj name="Picture" r:id="rId4" imgW="1249680" imgH="1249680" progId="Word.Picture.8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34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dirty="0"/>
              <a:t>Click to edit Master text styles</a:t>
            </a:r>
          </a:p>
          <a:p>
            <a:pPr lvl="1"/>
            <a:r>
              <a:rPr lang="en-GB" altLang="el-GR" dirty="0"/>
              <a:t>Second level</a:t>
            </a:r>
          </a:p>
          <a:p>
            <a:pPr lvl="2"/>
            <a:r>
              <a:rPr lang="en-GB" altLang="el-GR" dirty="0"/>
              <a:t>Third level</a:t>
            </a:r>
          </a:p>
          <a:p>
            <a:pPr lvl="3"/>
            <a:r>
              <a:rPr lang="en-GB" altLang="el-GR" dirty="0"/>
              <a:t>Fourth level</a:t>
            </a:r>
          </a:p>
          <a:p>
            <a:pPr lvl="4"/>
            <a:r>
              <a:rPr lang="en-GB" altLang="el-GR" dirty="0"/>
              <a:t>Fifth level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8832304" y="6505463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0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31" y="1706650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164" y="3272194"/>
            <a:ext cx="1310659" cy="6759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68298" y="-27332"/>
            <a:ext cx="1893507" cy="6882753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5" name="Picture 2" descr="https://www.ypaithros.gr/wp-content/uploads/2022/03/05_oukrania_antonis-web-resources_fwto_700x385-696x3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805" y="4799465"/>
            <a:ext cx="3830195" cy="2055956"/>
          </a:xfrm>
          <a:prstGeom prst="rect">
            <a:avLst/>
          </a:prstGeom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20" y="1844824"/>
            <a:ext cx="582384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dirty="0">
                <a:solidFill>
                  <a:prstClr val="white"/>
                </a:solidFill>
              </a:rPr>
              <a:t>ΘΕΜΑΤΑ ΕΞΩΤΕΡΙΚΗΣ ΠΟΛΙΤΙΚΗΣ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altLang="el-GR" sz="2000" b="1" i="1" dirty="0">
              <a:solidFill>
                <a:prstClr val="white"/>
              </a:solidFill>
            </a:endParaRPr>
          </a:p>
          <a:p>
            <a:pPr marL="400050" lvl="0" indent="-4000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l-GR" altLang="el-GR" sz="1800" b="1" dirty="0">
                <a:solidFill>
                  <a:srgbClr val="FFFF00"/>
                </a:solidFill>
              </a:rPr>
              <a:t>ΕΛΛΗΝΟΤΟΥΡΚΙΚΕΣ ΣΧΕΣΕΙΣ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kumimoji="0" lang="el-GR" altLang="el-GR" sz="1200" b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400050" lvl="0" indent="-4000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l-GR" altLang="el-GR" sz="1800" b="1" dirty="0">
                <a:solidFill>
                  <a:srgbClr val="FFFF00"/>
                </a:solidFill>
              </a:rPr>
              <a:t>ΑΞΙΟΛΟΓΗΣΗ ΔΙΕΘΝΩΝ ΗΓΕΤΩΝ</a:t>
            </a:r>
          </a:p>
          <a:p>
            <a:pPr marL="400050" indent="-4000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l-GR" altLang="el-GR" sz="1800" b="1" dirty="0">
              <a:solidFill>
                <a:srgbClr val="FFFF00"/>
              </a:solidFill>
            </a:endParaRPr>
          </a:p>
          <a:p>
            <a:pPr marL="400050" indent="-4000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l-GR" altLang="el-GR" sz="1800" b="1" dirty="0">
                <a:solidFill>
                  <a:srgbClr val="FFFF00"/>
                </a:solidFill>
              </a:rPr>
              <a:t>ΠΡΕΣΒΗΣ ΗΠΑ ΚΙΜΠΕΡΛΙ ΑΝ ΓΚΙΛΦΟΪΛ </a:t>
            </a:r>
          </a:p>
          <a:p>
            <a:pPr marL="400050" lvl="0" indent="-4000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l-GR" altLang="el-GR" sz="1800" b="1" dirty="0">
              <a:solidFill>
                <a:srgbClr val="FFFF00"/>
              </a:solidFill>
            </a:endParaRPr>
          </a:p>
          <a:p>
            <a:pPr marL="400050" lvl="0" indent="-4000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l-GR" altLang="el-GR" sz="1800" b="1" dirty="0">
                <a:solidFill>
                  <a:srgbClr val="FFFF00"/>
                </a:solidFill>
              </a:rPr>
              <a:t>ΑΞΙΟΛΟΓΗΣΗ ΧΕΙΡΙΣΜΩΝ ΠΡΟΕΔΡΟΥ ΗΠΑ Ν.ΤΡΑΜΠ</a:t>
            </a:r>
          </a:p>
          <a:p>
            <a:pPr marL="400050" lvl="0" indent="-4000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altLang="el-GR" sz="1800" b="1" dirty="0">
              <a:solidFill>
                <a:srgbClr val="FFFF00"/>
              </a:solidFill>
            </a:endParaRPr>
          </a:p>
          <a:p>
            <a:pPr marL="400050" indent="-4000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l-GR" altLang="el-GR" sz="1800" b="1" dirty="0">
                <a:solidFill>
                  <a:srgbClr val="FFFF00"/>
                </a:solidFill>
              </a:rPr>
              <a:t>ΣΥΓΚΡΟΥΣΗ ΜΕΤΑΞΥ ΟΥΚΡΑΝΙΑΣ &amp; ΡΩΣΙΑΣ</a:t>
            </a:r>
            <a:endParaRPr lang="en-US" altLang="el-GR" sz="1800" b="1" dirty="0">
              <a:solidFill>
                <a:srgbClr val="FFFF00"/>
              </a:solidFill>
            </a:endParaRPr>
          </a:p>
          <a:p>
            <a:pPr marL="400050" indent="-4000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altLang="el-GR" sz="18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Ντιλέινι για εκλογή Τραμπ: «Η Αμερική είναι για γέλια, το χρήμα κυβερνά» |  in.g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805" y="2559776"/>
            <a:ext cx="3830194" cy="222749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200 χρόνια Ελληνοτουρκικών Σχέσεων: Μια καθοριστική διελκυνστίνδα">
            <a:extLst>
              <a:ext uri="{FF2B5EF4-FFF2-40B4-BE49-F238E27FC236}">
                <a16:creationId xmlns:a16="http://schemas.microsoft.com/office/drawing/2014/main" id="{2215751C-8885-7E9A-97A3-3ADAB421A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8"/>
          <a:stretch/>
        </p:blipFill>
        <p:spPr bwMode="auto">
          <a:xfrm>
            <a:off x="8361806" y="-14762"/>
            <a:ext cx="3830194" cy="244784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A05B0A-0DC1-EB35-7303-C251A91AE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33" y="170082"/>
            <a:ext cx="6070714" cy="14773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1800" i="0" dirty="0"/>
              <a:t>Τα αποτελέσματα παρουσιάζονται σε επίπεδο συνολικού δείγματος. Τα διαχρονικά στοιχεία, οι αναλύσεις σε σημαντικά υποκοινά (πχ δημογραφικά στοιχεία, ψηφοφόροι κομμάτων </a:t>
            </a:r>
            <a:r>
              <a:rPr lang="el-GR" altLang="en-US" sz="1800" i="0" dirty="0" err="1"/>
              <a:t>κλπ</a:t>
            </a:r>
            <a:r>
              <a:rPr lang="el-GR" altLang="en-US" sz="1800" i="0" dirty="0"/>
              <a:t>)</a:t>
            </a:r>
            <a:r>
              <a:rPr lang="en-US" altLang="en-US" sz="1800" i="0" dirty="0"/>
              <a:t> </a:t>
            </a:r>
            <a:r>
              <a:rPr lang="el-GR" altLang="en-US" sz="1800" i="0" dirty="0"/>
              <a:t>και συγκεκριμένες ερωτήσεις συμπεριλαμβάνονται στην πλήρη έκθεση της έρευνας/μελέτης	</a:t>
            </a:r>
          </a:p>
        </p:txBody>
      </p:sp>
    </p:spTree>
    <p:extLst>
      <p:ext uri="{BB962C8B-B14F-4D97-AF65-F5344CB8AC3E}">
        <p14:creationId xmlns:p14="http://schemas.microsoft.com/office/powerpoint/2010/main" val="342825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8BF5CFF-15A7-289F-B6CA-3183A946BAF0}"/>
              </a:ext>
            </a:extLst>
          </p:cNvPr>
          <p:cNvSpPr txBox="1"/>
          <p:nvPr/>
        </p:nvSpPr>
        <p:spPr>
          <a:xfrm>
            <a:off x="335360" y="2237904"/>
            <a:ext cx="6696744" cy="2542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l-GR" altLang="el-GR" sz="20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4)</a:t>
            </a:r>
            <a:r>
              <a:rPr kumimoji="0" lang="en-US" altLang="el-GR" sz="20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lang="el-GR" altLang="el-GR" sz="2000" b="1" dirty="0">
                <a:solidFill>
                  <a:srgbClr val="FFFF00"/>
                </a:solidFill>
              </a:rPr>
              <a:t>ΑΞΙΟΛΟΓΗΣΗ ΧΕΙΡΙΣΜΩΝ ΠΡΟΕΔΡΟΥ ΗΠΑ Ν.ΤΡΑΜΠ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l-GR" altLang="en-US" b="1" dirty="0">
                <a:solidFill>
                  <a:srgbClr val="FFFF00"/>
                </a:solidFill>
              </a:rPr>
              <a:t>Ι.</a:t>
            </a:r>
            <a:r>
              <a:rPr lang="el-GR" altLang="el-GR" b="1" dirty="0">
                <a:solidFill>
                  <a:prstClr val="white"/>
                </a:solidFill>
              </a:rPr>
              <a:t> Η πολιτική του Ν. </a:t>
            </a:r>
            <a:r>
              <a:rPr lang="el-GR" altLang="el-GR" b="1" dirty="0" err="1">
                <a:solidFill>
                  <a:prstClr val="white"/>
                </a:solidFill>
              </a:rPr>
              <a:t>Τραμπ</a:t>
            </a:r>
            <a:r>
              <a:rPr lang="el-GR" altLang="el-GR" b="1" dirty="0">
                <a:solidFill>
                  <a:prstClr val="white"/>
                </a:solidFill>
              </a:rPr>
              <a:t> θα έχει  μακροπρόθεσμα θετικό ή αρνητικό αντίκτυπο στον κόσμο;</a:t>
            </a:r>
          </a:p>
          <a:p>
            <a:pPr lvl="0" eaLnBrk="1" hangingPunct="1">
              <a:lnSpc>
                <a:spcPct val="120000"/>
              </a:lnSpc>
              <a:defRPr/>
            </a:pPr>
            <a:r>
              <a:rPr lang="el-GR" altLang="en-US" b="1" dirty="0">
                <a:solidFill>
                  <a:srgbClr val="FFFF00"/>
                </a:solidFill>
              </a:rPr>
              <a:t>ΙΙ.</a:t>
            </a:r>
            <a:r>
              <a:rPr lang="el-GR" altLang="el-GR" b="1" dirty="0">
                <a:solidFill>
                  <a:prstClr val="white"/>
                </a:solidFill>
              </a:rPr>
              <a:t> Απόψεις για την  επίδραση που θα έχει η προεδρία/ θητεία του  Ν. </a:t>
            </a:r>
            <a:r>
              <a:rPr lang="el-GR" altLang="el-GR" b="1" dirty="0" err="1">
                <a:solidFill>
                  <a:prstClr val="white"/>
                </a:solidFill>
              </a:rPr>
              <a:t>Τραμπ</a:t>
            </a:r>
            <a:r>
              <a:rPr lang="el-GR" altLang="el-GR" b="1" dirty="0">
                <a:solidFill>
                  <a:prstClr val="white"/>
                </a:solidFill>
              </a:rPr>
              <a:t> σε συγκεκριμένους τομείς</a:t>
            </a:r>
          </a:p>
          <a:p>
            <a:pPr lvl="0" eaLnBrk="1" hangingPunct="1">
              <a:lnSpc>
                <a:spcPct val="120000"/>
              </a:lnSpc>
              <a:defRPr/>
            </a:pPr>
            <a:r>
              <a:rPr lang="el-GR" altLang="el-GR" b="1" dirty="0">
                <a:solidFill>
                  <a:srgbClr val="FFFF00"/>
                </a:solidFill>
              </a:rPr>
              <a:t>ΙΙΙ. </a:t>
            </a:r>
            <a:r>
              <a:rPr lang="el-GR" altLang="el-GR" b="1" dirty="0" err="1">
                <a:solidFill>
                  <a:prstClr val="white"/>
                </a:solidFill>
              </a:rPr>
              <a:t>Oι</a:t>
            </a:r>
            <a:r>
              <a:rPr lang="el-GR" altLang="el-GR" b="1" dirty="0">
                <a:solidFill>
                  <a:prstClr val="white"/>
                </a:solidFill>
              </a:rPr>
              <a:t> ελληνοαμερικανικές σχέσεις θα βελτιωθούν ή θα επιδεινωθούν κατά τη θητεία του </a:t>
            </a:r>
            <a:r>
              <a:rPr lang="el-GR" altLang="el-GR" b="1" dirty="0" err="1">
                <a:solidFill>
                  <a:prstClr val="white"/>
                </a:solidFill>
              </a:rPr>
              <a:t>N.Τραμπ</a:t>
            </a:r>
            <a:r>
              <a:rPr lang="el-GR" altLang="el-GR" b="1" dirty="0">
                <a:solidFill>
                  <a:prstClr val="white"/>
                </a:solidFill>
              </a:rPr>
              <a:t>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960096" y="-27332"/>
            <a:ext cx="1401709" cy="6882753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42" name="Picture 2" descr="ΗΠΑ: Οι προτεραιότητες του Τραμπ κατά τη δεύτερη θητεία του στον Λευκό Οίκο  - ertnews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0"/>
            <a:ext cx="4655840" cy="350100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3645024"/>
            <a:ext cx="4655840" cy="318885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295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6383339" y="63087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92344" y="6502477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F2AB6-7831-446F-8A4B-3B377567A82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214" y="10391"/>
            <a:ext cx="11904434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Η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n-US" sz="1600" b="1" dirty="0">
                <a:solidFill>
                  <a:srgbClr val="000000"/>
                </a:solidFill>
              </a:rPr>
              <a:t>πολιτική του </a:t>
            </a:r>
            <a:r>
              <a:rPr lang="el-GR" altLang="en-US" sz="1600" b="1" dirty="0" err="1">
                <a:solidFill>
                  <a:srgbClr val="000000"/>
                </a:solidFill>
              </a:rPr>
              <a:t>Ν.Τραμπ</a:t>
            </a:r>
            <a:r>
              <a:rPr lang="el-GR" altLang="en-US" sz="1600" b="1" dirty="0">
                <a:solidFill>
                  <a:srgbClr val="000000"/>
                </a:solidFill>
              </a:rPr>
              <a:t> θα έχει μακροπρόθεσμα θετικό ή αρνητικό αντίκτυπο στον </a:t>
            </a:r>
            <a:r>
              <a:rPr lang="el-GR" altLang="en-US" sz="1600" b="1" dirty="0">
                <a:solidFill>
                  <a:srgbClr val="C00000"/>
                </a:solidFill>
              </a:rPr>
              <a:t>κόσμο</a:t>
            </a:r>
            <a:r>
              <a:rPr lang="el-GR" altLang="en-US" sz="1600" b="1" dirty="0">
                <a:solidFill>
                  <a:srgbClr val="000000"/>
                </a:solidFill>
              </a:rPr>
              <a:t>;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l-GR" sz="1200" dirty="0">
                <a:solidFill>
                  <a:srgbClr val="808080"/>
                </a:solidFill>
              </a:rPr>
              <a:t>Με βάση αυτά που γνωρίζετε έχετε ακούσει έχετε διαβάσει θεωρείτε ότι η πολιτική του </a:t>
            </a:r>
            <a:r>
              <a:rPr lang="el-GR" sz="1200" dirty="0" err="1">
                <a:solidFill>
                  <a:srgbClr val="808080"/>
                </a:solidFill>
              </a:rPr>
              <a:t>Ν.Τραμπ</a:t>
            </a:r>
            <a:r>
              <a:rPr lang="el-GR" sz="1200" dirty="0">
                <a:solidFill>
                  <a:srgbClr val="808080"/>
                </a:solidFill>
              </a:rPr>
              <a:t> θα έχει  μακροπρόθεσμα θετικό ή αρνητικό αντίκτυπο στον κόσμο;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4640" y="3779390"/>
            <a:ext cx="6030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161884"/>
              </p:ext>
            </p:extLst>
          </p:nvPr>
        </p:nvGraphicFramePr>
        <p:xfrm>
          <a:off x="1" y="4203297"/>
          <a:ext cx="11971733" cy="2437397"/>
        </p:xfrm>
        <a:graphic>
          <a:graphicData uri="http://schemas.openxmlformats.org/drawingml/2006/table">
            <a:tbl>
              <a:tblPr/>
              <a:tblGrid>
                <a:gridCol w="144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4343">
                  <a:extLst>
                    <a:ext uri="{9D8B030D-6E8A-4147-A177-3AD203B41FA5}">
                      <a16:colId xmlns:a16="http://schemas.microsoft.com/office/drawing/2014/main" val="4142119349"/>
                    </a:ext>
                  </a:extLst>
                </a:gridCol>
                <a:gridCol w="1084343">
                  <a:extLst>
                    <a:ext uri="{9D8B030D-6E8A-4147-A177-3AD203B41FA5}">
                      <a16:colId xmlns:a16="http://schemas.microsoft.com/office/drawing/2014/main" val="1867376403"/>
                    </a:ext>
                  </a:extLst>
                </a:gridCol>
                <a:gridCol w="1084343">
                  <a:extLst>
                    <a:ext uri="{9D8B030D-6E8A-4147-A177-3AD203B41FA5}">
                      <a16:colId xmlns:a16="http://schemas.microsoft.com/office/drawing/2014/main" val="3651387956"/>
                    </a:ext>
                  </a:extLst>
                </a:gridCol>
                <a:gridCol w="1084343">
                  <a:extLst>
                    <a:ext uri="{9D8B030D-6E8A-4147-A177-3AD203B41FA5}">
                      <a16:colId xmlns:a16="http://schemas.microsoft.com/office/drawing/2014/main" val="589266654"/>
                    </a:ext>
                  </a:extLst>
                </a:gridCol>
                <a:gridCol w="1084343">
                  <a:extLst>
                    <a:ext uri="{9D8B030D-6E8A-4147-A177-3AD203B41FA5}">
                      <a16:colId xmlns:a16="http://schemas.microsoft.com/office/drawing/2014/main" val="3764544965"/>
                    </a:ext>
                  </a:extLst>
                </a:gridCol>
              </a:tblGrid>
              <a:tr h="861666">
                <a:tc>
                  <a:txBody>
                    <a:bodyPr/>
                    <a:lstStyle/>
                    <a:p>
                      <a:pPr algn="ctr" fontAlgn="b"/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29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Σίγουρα/Μάλλον θετικά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47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Ούτε Θετικά Ούτε Αρνητικά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9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Μάλλον/Σίγουρα αρνητικά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424432"/>
                  </a:ext>
                </a:extLst>
              </a:tr>
              <a:tr h="26699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755374"/>
                  </a:ext>
                </a:extLst>
              </a:tr>
            </a:tbl>
          </a:graphicData>
        </a:graphic>
      </p:graphicFrame>
      <p:graphicFrame>
        <p:nvGraphicFramePr>
          <p:cNvPr id="15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764822"/>
              </p:ext>
            </p:extLst>
          </p:nvPr>
        </p:nvGraphicFramePr>
        <p:xfrm>
          <a:off x="1343472" y="756234"/>
          <a:ext cx="9217023" cy="293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18"/>
          <p:cNvCxnSpPr/>
          <p:nvPr/>
        </p:nvCxnSpPr>
        <p:spPr bwMode="auto">
          <a:xfrm>
            <a:off x="0" y="3645024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ight Brace 19"/>
          <p:cNvSpPr/>
          <p:nvPr/>
        </p:nvSpPr>
        <p:spPr>
          <a:xfrm>
            <a:off x="6316366" y="1009876"/>
            <a:ext cx="61756" cy="79036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6335142" y="2346572"/>
            <a:ext cx="85961" cy="832089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8956281" y="1166819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Calibri" panose="020F0502020204030204" pitchFamily="34" charset="0"/>
              </a:rPr>
              <a:t>21,6%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8944162" y="2548681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l-GR" altLang="en-US" sz="1800" b="1" dirty="0">
                <a:solidFill>
                  <a:srgbClr val="FF0000"/>
                </a:solidFill>
                <a:cs typeface="Calibri" panose="020F0502020204030204" pitchFamily="34" charset="0"/>
              </a:rPr>
              <a:t>51,7%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13371" y="387431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8885829" y="636313"/>
            <a:ext cx="113845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Ιούνιος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0880593" y="1162854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Calibri" panose="020F0502020204030204" pitchFamily="34" charset="0"/>
              </a:rPr>
              <a:t>36,5%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0923567" y="2581391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l-GR" altLang="en-US" sz="1800" b="1" dirty="0">
                <a:solidFill>
                  <a:srgbClr val="FF0000"/>
                </a:solidFill>
                <a:cs typeface="Calibri" panose="020F0502020204030204" pitchFamily="34" charset="0"/>
              </a:rPr>
              <a:t>34,5%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0735255" y="629891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2024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7072749" y="1166819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Calibri" panose="020F0502020204030204" pitchFamily="34" charset="0"/>
              </a:rPr>
              <a:t>30,2%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7072749" y="2581391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l-GR" altLang="en-US" sz="1800" b="1" dirty="0">
                <a:solidFill>
                  <a:srgbClr val="FF0000"/>
                </a:solidFill>
                <a:cs typeface="Calibri" panose="020F0502020204030204" pitchFamily="34" charset="0"/>
              </a:rPr>
              <a:t>39,9%</a:t>
            </a: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6916389" y="636313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69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601DE5-C92D-4BCA-B793-8A1D1D2C1F28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12" y="17905"/>
            <a:ext cx="10767108" cy="1143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l-GR" sz="1600" b="1" dirty="0">
                <a:solidFill>
                  <a:srgbClr val="800000"/>
                </a:solidFill>
              </a:rPr>
              <a:t>II</a:t>
            </a:r>
            <a:r>
              <a:rPr lang="el-GR" altLang="el-GR" sz="1600" b="1" dirty="0">
                <a:solidFill>
                  <a:srgbClr val="800000"/>
                </a:solidFill>
              </a:rPr>
              <a:t>. </a:t>
            </a:r>
            <a:r>
              <a:rPr lang="el-GR" altLang="el-G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Απόψεις για την  ε</a:t>
            </a:r>
            <a:r>
              <a:rPr lang="el-GR" altLang="el-GR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Calibri" panose="020F0502020204030204" pitchFamily="34" charset="0"/>
              </a:rPr>
              <a:t>πίδραση </a:t>
            </a:r>
            <a:r>
              <a:rPr lang="el-GR" altLang="el-GR" sz="1600" b="1" dirty="0">
                <a:solidFill>
                  <a:prstClr val="black"/>
                </a:solidFill>
                <a:ea typeface="+mn-ea"/>
                <a:cs typeface="Calibri" panose="020F0502020204030204" pitchFamily="34" charset="0"/>
              </a:rPr>
              <a:t>που θα έχει η προεδρία/ θητεία του  Ν. </a:t>
            </a:r>
            <a:r>
              <a:rPr lang="el-GR" altLang="el-GR" sz="1600" b="1" dirty="0" err="1">
                <a:solidFill>
                  <a:prstClr val="black"/>
                </a:solidFill>
                <a:ea typeface="+mn-ea"/>
                <a:cs typeface="Calibri" panose="020F0502020204030204" pitchFamily="34" charset="0"/>
              </a:rPr>
              <a:t>Τραμπ</a:t>
            </a:r>
            <a:r>
              <a:rPr lang="el-GR" altLang="el-GR" sz="1600" b="1" dirty="0">
                <a:solidFill>
                  <a:prstClr val="black"/>
                </a:solidFill>
                <a:ea typeface="+mn-ea"/>
                <a:cs typeface="Calibri" panose="020F0502020204030204" pitchFamily="34" charset="0"/>
              </a:rPr>
              <a:t> σε συγκεκριμένους τομείς</a:t>
            </a:r>
            <a:br>
              <a:rPr lang="el-GR" altLang="el-GR" sz="2000" b="1" dirty="0">
                <a:solidFill>
                  <a:prstClr val="black"/>
                </a:solidFill>
                <a:ea typeface="+mn-ea"/>
                <a:cs typeface="Calibri" panose="020F0502020204030204" pitchFamily="34" charset="0"/>
              </a:rPr>
            </a:br>
            <a:r>
              <a:rPr lang="el-GR" altLang="el-GR" sz="1200" dirty="0">
                <a:solidFill>
                  <a:schemeClr val="bg2"/>
                </a:solidFill>
              </a:rPr>
              <a:t>Με βάση αυτά που γνωρίζετε έχετε ακούσει έχετε διαβάσει, ποια  πιστεύετε ότι θα είναι συνολικά η επίδραση που ότι θα έχει η προεδρία/ θητεία του  Ν. </a:t>
            </a:r>
            <a:r>
              <a:rPr lang="el-GR" altLang="el-GR" sz="1200" dirty="0" err="1">
                <a:solidFill>
                  <a:schemeClr val="bg2"/>
                </a:solidFill>
              </a:rPr>
              <a:t>Τραμπ</a:t>
            </a:r>
            <a:r>
              <a:rPr lang="el-GR" altLang="el-GR" sz="1200" dirty="0">
                <a:solidFill>
                  <a:schemeClr val="bg2"/>
                </a:solidFill>
              </a:rPr>
              <a:t> κάθε ένα από τους παρακάτω τομείς ; </a:t>
            </a:r>
            <a:br>
              <a:rPr lang="en-US" altLang="el-GR" sz="1200" dirty="0">
                <a:solidFill>
                  <a:schemeClr val="bg2"/>
                </a:solidFill>
              </a:rPr>
            </a:br>
            <a:r>
              <a:rPr lang="el-GR" altLang="el-GR" sz="1200" b="1" dirty="0">
                <a:solidFill>
                  <a:schemeClr val="bg2"/>
                </a:solidFill>
              </a:rPr>
              <a:t>Σύνολο ερωτηθέντων </a:t>
            </a:r>
            <a:endParaRPr lang="en-GB" altLang="el-GR" sz="1200" dirty="0">
              <a:solidFill>
                <a:schemeClr val="bg2"/>
              </a:solidFill>
            </a:endParaRPr>
          </a:p>
        </p:txBody>
      </p:sp>
      <p:graphicFrame>
        <p:nvGraphicFramePr>
          <p:cNvPr id="2" name="Object 10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431843"/>
              </p:ext>
            </p:extLst>
          </p:nvPr>
        </p:nvGraphicFramePr>
        <p:xfrm>
          <a:off x="191344" y="620688"/>
          <a:ext cx="11809312" cy="585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6948488" y="652462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702744" y="338103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93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217591782"/>
              </p:ext>
            </p:extLst>
          </p:nvPr>
        </p:nvGraphicFramePr>
        <p:xfrm>
          <a:off x="0" y="832519"/>
          <a:ext cx="8867453" cy="57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7569717" y="6248747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0056"/>
            <a:ext cx="11424592" cy="76750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algn="l" eaLnBrk="1" hangingPunct="1">
              <a:lnSpc>
                <a:spcPct val="120000"/>
              </a:lnSpc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ΙΙ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. </a:t>
            </a:r>
            <a:r>
              <a:rPr kumimoji="0" lang="en-US" altLang="el-GR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O</a:t>
            </a:r>
            <a:r>
              <a:rPr lang="el-GR" altLang="el-GR" sz="1600" b="1" kern="0" dirty="0">
                <a:solidFill>
                  <a:srgbClr val="000000"/>
                </a:solidFill>
              </a:rPr>
              <a:t>ι ελληνοαμερικανικές σχέσεις θα βελτιωθούν ή θα επιδεινωθούν κατά τη θητεία του </a:t>
            </a:r>
            <a:r>
              <a:rPr lang="el-GR" altLang="el-GR" sz="1600" b="1" kern="0" dirty="0" err="1">
                <a:solidFill>
                  <a:srgbClr val="000000"/>
                </a:solidFill>
              </a:rPr>
              <a:t>N.Τραμπ</a:t>
            </a:r>
            <a:r>
              <a:rPr lang="en-US" altLang="el-GR" sz="1600" b="1" kern="0" dirty="0">
                <a:solidFill>
                  <a:srgbClr val="000000"/>
                </a:solidFill>
              </a:rPr>
              <a:t>;</a:t>
            </a:r>
          </a:p>
          <a:p>
            <a:pPr lvl="0" algn="l" eaLnBrk="1" hangingPunct="1">
              <a:lnSpc>
                <a:spcPct val="120000"/>
              </a:lnSpc>
              <a:defRPr/>
            </a:pPr>
            <a:r>
              <a:rPr lang="el-GR" altLang="el-GR" sz="1200" kern="0" dirty="0">
                <a:solidFill>
                  <a:srgbClr val="808080"/>
                </a:solidFill>
              </a:rPr>
              <a:t>Θεωρείτε ότι οι ελληνοαμερικανικές σχέσεις θα βελτιωθούν ή επιδεινωθούν κατά τη θητεία του </a:t>
            </a:r>
            <a:r>
              <a:rPr lang="en-US" altLang="el-GR" sz="1200" kern="0" dirty="0">
                <a:solidFill>
                  <a:srgbClr val="808080"/>
                </a:solidFill>
              </a:rPr>
              <a:t>N.</a:t>
            </a:r>
            <a:r>
              <a:rPr lang="el-GR" altLang="el-GR" sz="1200" kern="0" dirty="0" err="1">
                <a:solidFill>
                  <a:srgbClr val="808080"/>
                </a:solidFill>
              </a:rPr>
              <a:t>Τραμπ</a:t>
            </a:r>
            <a:r>
              <a:rPr lang="el-GR" altLang="el-GR" sz="1200" kern="0" dirty="0">
                <a:solidFill>
                  <a:srgbClr val="808080"/>
                </a:solidFill>
              </a:rPr>
              <a:t>;</a:t>
            </a:r>
            <a:endParaRPr lang="en-US" altLang="el-GR" sz="1200" kern="0" dirty="0">
              <a:solidFill>
                <a:srgbClr val="808080"/>
              </a:solidFill>
            </a:endParaRPr>
          </a:p>
          <a:p>
            <a:pPr lvl="0" algn="l" eaLnBrk="1" hangingPunct="1">
              <a:lnSpc>
                <a:spcPct val="120000"/>
              </a:lnSpc>
              <a:defRPr/>
            </a:pPr>
            <a:r>
              <a:rPr kumimoji="0" lang="el-GR" alt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Σύνολο ερωτηθέντων (Ν=2000)</a:t>
            </a:r>
            <a:endParaRPr kumimoji="0" lang="en-GB" altLang="el-GR" sz="12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9" name="Rectangle 1028"/>
          <p:cNvSpPr>
            <a:spLocks noChangeArrowheads="1"/>
          </p:cNvSpPr>
          <p:nvPr/>
        </p:nvSpPr>
        <p:spPr bwMode="auto">
          <a:xfrm>
            <a:off x="5766940" y="1878616"/>
            <a:ext cx="914400" cy="40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27,4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5731941" y="4243166"/>
            <a:ext cx="914400" cy="40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20,4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AutoShape 4"/>
          <p:cNvSpPr>
            <a:spLocks/>
          </p:cNvSpPr>
          <p:nvPr/>
        </p:nvSpPr>
        <p:spPr bwMode="auto">
          <a:xfrm>
            <a:off x="4964515" y="1628800"/>
            <a:ext cx="109332" cy="1014650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AutoShape 6"/>
          <p:cNvSpPr>
            <a:spLocks/>
          </p:cNvSpPr>
          <p:nvPr/>
        </p:nvSpPr>
        <p:spPr bwMode="auto">
          <a:xfrm>
            <a:off x="5019181" y="3946888"/>
            <a:ext cx="130111" cy="995780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92344" y="6553199"/>
            <a:ext cx="2540000" cy="29486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7005" y="711446"/>
            <a:ext cx="148880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dirty="0">
                <a:solidFill>
                  <a:srgbClr val="000000"/>
                </a:solidFill>
              </a:rPr>
              <a:t>Δεκέμβριος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lang="el-GR" sz="1400" b="1" dirty="0">
                <a:solidFill>
                  <a:srgbClr val="000000"/>
                </a:solidFill>
              </a:rPr>
              <a:t>2024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12224" y="734045"/>
            <a:ext cx="118527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dirty="0">
                <a:solidFill>
                  <a:srgbClr val="000000"/>
                </a:solidFill>
              </a:rPr>
              <a:t>Ιούνιος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lang="el-GR" sz="1400" b="1" dirty="0">
                <a:solidFill>
                  <a:srgbClr val="000000"/>
                </a:solidFill>
              </a:rPr>
              <a:t>2025</a:t>
            </a:r>
          </a:p>
        </p:txBody>
      </p:sp>
      <p:sp>
        <p:nvSpPr>
          <p:cNvPr id="12" name="Rectangle 1028"/>
          <p:cNvSpPr>
            <a:spLocks noChangeArrowheads="1"/>
          </p:cNvSpPr>
          <p:nvPr/>
        </p:nvSpPr>
        <p:spPr bwMode="auto">
          <a:xfrm>
            <a:off x="10654208" y="1850107"/>
            <a:ext cx="914400" cy="40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26,4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031"/>
          <p:cNvSpPr>
            <a:spLocks noChangeArrowheads="1"/>
          </p:cNvSpPr>
          <p:nvPr/>
        </p:nvSpPr>
        <p:spPr bwMode="auto">
          <a:xfrm>
            <a:off x="10754377" y="4201653"/>
            <a:ext cx="914400" cy="40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19,4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tangle 1028"/>
          <p:cNvSpPr>
            <a:spLocks noChangeArrowheads="1"/>
          </p:cNvSpPr>
          <p:nvPr/>
        </p:nvSpPr>
        <p:spPr bwMode="auto">
          <a:xfrm>
            <a:off x="8255047" y="1878616"/>
            <a:ext cx="914400" cy="40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18,8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1031"/>
          <p:cNvSpPr>
            <a:spLocks noChangeArrowheads="1"/>
          </p:cNvSpPr>
          <p:nvPr/>
        </p:nvSpPr>
        <p:spPr bwMode="auto">
          <a:xfrm>
            <a:off x="8196870" y="4201652"/>
            <a:ext cx="914400" cy="40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30,8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15438" y="711446"/>
            <a:ext cx="148880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dirty="0">
                <a:solidFill>
                  <a:srgbClr val="000000"/>
                </a:solidFill>
              </a:rPr>
              <a:t>Δεκέμβριος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lang="el-GR" sz="1400" b="1" dirty="0">
                <a:solidFill>
                  <a:srgbClr val="000000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74895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68298" y="-27332"/>
            <a:ext cx="1893507" cy="6882753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BF5CFF-15A7-289F-B6CA-3183A946BAF0}"/>
              </a:ext>
            </a:extLst>
          </p:cNvPr>
          <p:cNvSpPr txBox="1"/>
          <p:nvPr/>
        </p:nvSpPr>
        <p:spPr>
          <a:xfrm>
            <a:off x="191344" y="2348880"/>
            <a:ext cx="5760640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l-GR" altLang="el-GR" sz="2000" b="1" dirty="0">
                <a:solidFill>
                  <a:srgbClr val="FFFF00"/>
                </a:solidFill>
              </a:rPr>
              <a:t>5)</a:t>
            </a:r>
            <a:r>
              <a:rPr lang="en-US" altLang="el-GR" sz="2000" b="1" dirty="0">
                <a:solidFill>
                  <a:srgbClr val="FFFF00"/>
                </a:solidFill>
              </a:rPr>
              <a:t> </a:t>
            </a:r>
            <a:r>
              <a:rPr lang="el-GR" altLang="el-GR" sz="2000" b="1" dirty="0">
                <a:solidFill>
                  <a:srgbClr val="FFFF00"/>
                </a:solidFill>
              </a:rPr>
              <a:t>ΣΥΓΚΡΟΥΣΗ ΜΕΤΑΞΥ ΟΥΚΡΑΝΙΑΣ &amp; ΡΩΣΙΑΣ</a:t>
            </a:r>
          </a:p>
          <a:p>
            <a:pPr lvl="0" eaLnBrk="1" hangingPunct="1">
              <a:lnSpc>
                <a:spcPct val="120000"/>
              </a:lnSpc>
              <a:defRPr/>
            </a:pPr>
            <a:endParaRPr kumimoji="0" lang="el-G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 eaLnBrk="1" hangingPunct="1">
              <a:lnSpc>
                <a:spcPct val="120000"/>
              </a:lnSpc>
              <a:defRPr/>
            </a:pPr>
            <a:r>
              <a:rPr lang="el-GR" altLang="el-GR" b="1" dirty="0">
                <a:solidFill>
                  <a:srgbClr val="FFFF00"/>
                </a:solidFill>
              </a:rPr>
              <a:t>Ι.    </a:t>
            </a:r>
            <a:r>
              <a:rPr lang="el-GR" altLang="el-GR" b="1" dirty="0">
                <a:solidFill>
                  <a:prstClr val="white"/>
                </a:solidFill>
              </a:rPr>
              <a:t>Απόψεις για την </a:t>
            </a:r>
            <a:r>
              <a:rPr lang="el-GR" altLang="el-GR" b="1" dirty="0" err="1">
                <a:solidFill>
                  <a:prstClr val="white"/>
                </a:solidFill>
              </a:rPr>
              <a:t>Ρωσο</a:t>
            </a:r>
            <a:r>
              <a:rPr lang="el-GR" altLang="el-GR" b="1" dirty="0">
                <a:solidFill>
                  <a:prstClr val="white"/>
                </a:solidFill>
              </a:rPr>
              <a:t> – Ουκρανική σύγκρουση</a:t>
            </a:r>
            <a:r>
              <a:rPr lang="en-US" altLang="el-GR" b="1" dirty="0">
                <a:solidFill>
                  <a:prstClr val="white"/>
                </a:solidFill>
              </a:rPr>
              <a:t>: </a:t>
            </a:r>
            <a:r>
              <a:rPr lang="el-GR" altLang="el-GR" b="1" dirty="0">
                <a:solidFill>
                  <a:prstClr val="white"/>
                </a:solidFill>
              </a:rPr>
              <a:t>Να συνεχιστεί ή να τερματιστεί</a:t>
            </a:r>
            <a:r>
              <a:rPr lang="en-US" altLang="el-GR" b="1" dirty="0">
                <a:solidFill>
                  <a:prstClr val="white"/>
                </a:solidFill>
              </a:rPr>
              <a:t>;</a:t>
            </a:r>
            <a:endParaRPr lang="el-GR" altLang="el-GR" b="1" dirty="0">
              <a:solidFill>
                <a:prstClr val="white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l-GR" altLang="en-US" b="1" dirty="0">
                <a:solidFill>
                  <a:srgbClr val="FFFF00"/>
                </a:solidFill>
              </a:rPr>
              <a:t>ΙΙΑ.</a:t>
            </a:r>
            <a:r>
              <a:rPr lang="el-GR" altLang="en-US" b="1" dirty="0">
                <a:solidFill>
                  <a:srgbClr val="A50021"/>
                </a:solidFill>
              </a:rPr>
              <a:t> </a:t>
            </a:r>
            <a:r>
              <a:rPr lang="el-GR" altLang="en-US" b="1" dirty="0">
                <a:solidFill>
                  <a:prstClr val="white"/>
                </a:solidFill>
              </a:rPr>
              <a:t>Βαθμός ανησυχίας  με τη πιθανότητα η </a:t>
            </a:r>
            <a:r>
              <a:rPr lang="el-GR" altLang="en-US" b="1" dirty="0" err="1">
                <a:solidFill>
                  <a:prstClr val="white"/>
                </a:solidFill>
              </a:rPr>
              <a:t>Ρωσο</a:t>
            </a:r>
            <a:r>
              <a:rPr lang="el-GR" altLang="en-US" b="1" dirty="0">
                <a:solidFill>
                  <a:prstClr val="white"/>
                </a:solidFill>
              </a:rPr>
              <a:t>-ουκρανική σύγκρουση να εξελιχθεί σε μία ανοιχτή σύγκρουση των χωρών ΝΑΤΟ &amp; της Ρωσίας</a:t>
            </a:r>
          </a:p>
          <a:p>
            <a:pPr lvl="0" eaLnBrk="1" hangingPunct="1">
              <a:lnSpc>
                <a:spcPct val="120000"/>
              </a:lnSpc>
              <a:defRPr/>
            </a:pPr>
            <a:r>
              <a:rPr lang="el-GR" altLang="en-US" b="1" dirty="0">
                <a:solidFill>
                  <a:srgbClr val="FFFF00"/>
                </a:solidFill>
              </a:rPr>
              <a:t>ΙΙΒ. </a:t>
            </a:r>
            <a:r>
              <a:rPr lang="el-GR" altLang="en-US" b="1" dirty="0">
                <a:solidFill>
                  <a:prstClr val="white"/>
                </a:solidFill>
              </a:rPr>
              <a:t>Βαθμός ανησυχίας  με τη πιθανότητα στην </a:t>
            </a:r>
            <a:r>
              <a:rPr lang="el-GR" altLang="en-US" b="1" dirty="0" err="1">
                <a:solidFill>
                  <a:prstClr val="white"/>
                </a:solidFill>
              </a:rPr>
              <a:t>Ρωσο</a:t>
            </a:r>
            <a:r>
              <a:rPr lang="el-GR" altLang="en-US" b="1" dirty="0">
                <a:solidFill>
                  <a:prstClr val="white"/>
                </a:solidFill>
              </a:rPr>
              <a:t>-ουκρανική κρίση να χρησιμοποιηθούν πυρηνικά όπλα</a:t>
            </a:r>
          </a:p>
          <a:p>
            <a:pPr eaLnBrk="1" hangingPunct="1">
              <a:lnSpc>
                <a:spcPct val="120000"/>
              </a:lnSpc>
              <a:defRPr/>
            </a:pPr>
            <a:endParaRPr lang="el-GR" altLang="el-GR" b="1" dirty="0">
              <a:solidFill>
                <a:prstClr val="white"/>
              </a:solidFill>
            </a:endParaRPr>
          </a:p>
        </p:txBody>
      </p:sp>
      <p:pic>
        <p:nvPicPr>
          <p:cNvPr id="7170" name="Picture 2" descr="https://www.ypaithros.gr/wp-content/uploads/2022/03/05_oukrania_antonis-web-resources_fwto_700x385-696x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-27332"/>
            <a:ext cx="4871864" cy="6834364"/>
          </a:xfrm>
          <a:prstGeom prst="rect">
            <a:avLst/>
          </a:prstGeom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259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6383339" y="63087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%</a:t>
            </a:r>
            <a:endParaRPr lang="en-GB" altLang="el-GR" sz="1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92344" y="6555578"/>
            <a:ext cx="2540000" cy="457200"/>
          </a:xfrm>
        </p:spPr>
        <p:txBody>
          <a:bodyPr/>
          <a:lstStyle/>
          <a:p>
            <a:pPr>
              <a:defRPr/>
            </a:pPr>
            <a:fld id="{4D0F2AB6-7831-446F-8A4B-3B377567A82C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214" y="10391"/>
            <a:ext cx="11328370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600" b="1" dirty="0">
                <a:solidFill>
                  <a:srgbClr val="A50021"/>
                </a:solidFill>
              </a:rPr>
              <a:t>Ι. </a:t>
            </a:r>
            <a:r>
              <a:rPr lang="el-GR" altLang="en-US" sz="1600" b="1" dirty="0">
                <a:solidFill>
                  <a:srgbClr val="000000"/>
                </a:solidFill>
              </a:rPr>
              <a:t>Απόψεις για την </a:t>
            </a:r>
            <a:r>
              <a:rPr lang="el-GR" altLang="en-US" sz="1600" b="1" dirty="0" err="1">
                <a:solidFill>
                  <a:srgbClr val="000000"/>
                </a:solidFill>
              </a:rPr>
              <a:t>Ρωσο</a:t>
            </a:r>
            <a:r>
              <a:rPr lang="el-GR" altLang="en-US" sz="1600" b="1" dirty="0">
                <a:solidFill>
                  <a:srgbClr val="000000"/>
                </a:solidFill>
              </a:rPr>
              <a:t> – Ουκρανική σύγκρουση: Να συνεχιστεί ή να τερματιστεί;</a:t>
            </a:r>
            <a:endParaRPr lang="el-GR" altLang="en-US" sz="18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1200" dirty="0">
                <a:solidFill>
                  <a:srgbClr val="808080"/>
                </a:solidFill>
              </a:rPr>
              <a:t>Ποια από τις παρακάτω απόψεις σας εκφράζει καλύτερα ως προς την </a:t>
            </a:r>
            <a:r>
              <a:rPr lang="el-GR" altLang="en-US" sz="1200" dirty="0" err="1">
                <a:solidFill>
                  <a:srgbClr val="808080"/>
                </a:solidFill>
              </a:rPr>
              <a:t>Ρωσo</a:t>
            </a:r>
            <a:r>
              <a:rPr lang="el-GR" altLang="en-US" sz="1200" dirty="0">
                <a:solidFill>
                  <a:srgbClr val="808080"/>
                </a:solidFill>
              </a:rPr>
              <a:t>-Ουκρανική σύγκρουση; </a:t>
            </a:r>
          </a:p>
          <a:p>
            <a:pPr>
              <a:spcBef>
                <a:spcPct val="0"/>
              </a:spcBef>
              <a:buNone/>
            </a:pPr>
            <a:r>
              <a:rPr lang="el-GR" altLang="en-US" sz="1200" dirty="0">
                <a:solidFill>
                  <a:schemeClr val="bg2"/>
                </a:solidFill>
              </a:rPr>
              <a:t>Σύνολο ερωτηθέντων (Ν=</a:t>
            </a:r>
            <a:r>
              <a:rPr lang="en-US" altLang="en-US" sz="1200" dirty="0">
                <a:solidFill>
                  <a:schemeClr val="bg2"/>
                </a:solidFill>
              </a:rPr>
              <a:t>2000</a:t>
            </a:r>
            <a:r>
              <a:rPr lang="el-GR" altLang="en-US" sz="1200" dirty="0">
                <a:solidFill>
                  <a:schemeClr val="bg2"/>
                </a:solidFill>
              </a:rPr>
              <a:t>)</a:t>
            </a:r>
            <a:endParaRPr lang="en-GB" altLang="en-US" sz="1200" dirty="0">
              <a:solidFill>
                <a:schemeClr val="bg2"/>
              </a:solidFill>
            </a:endParaRPr>
          </a:p>
        </p:txBody>
      </p:sp>
      <p:graphicFrame>
        <p:nvGraphicFramePr>
          <p:cNvPr id="8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969646"/>
              </p:ext>
            </p:extLst>
          </p:nvPr>
        </p:nvGraphicFramePr>
        <p:xfrm>
          <a:off x="234196" y="762417"/>
          <a:ext cx="5003601" cy="3124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479538" y="3861048"/>
            <a:ext cx="6030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1400" b="1" dirty="0">
                <a:solidFill>
                  <a:schemeClr val="bg2"/>
                </a:solidFill>
              </a:rPr>
              <a:t>Ψηφοφόροι Ευρωεκλογών Ιουνίου 2024</a:t>
            </a:r>
            <a:endParaRPr lang="el-GR" sz="14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0" y="378904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395114"/>
              </p:ext>
            </p:extLst>
          </p:nvPr>
        </p:nvGraphicFramePr>
        <p:xfrm>
          <a:off x="191346" y="4170895"/>
          <a:ext cx="11557754" cy="2301218"/>
        </p:xfrm>
        <a:graphic>
          <a:graphicData uri="http://schemas.openxmlformats.org/drawingml/2006/table">
            <a:tbl>
              <a:tblPr/>
              <a:tblGrid>
                <a:gridCol w="2565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6530">
                  <a:extLst>
                    <a:ext uri="{9D8B030D-6E8A-4147-A177-3AD203B41FA5}">
                      <a16:colId xmlns:a16="http://schemas.microsoft.com/office/drawing/2014/main" val="2355845291"/>
                    </a:ext>
                  </a:extLst>
                </a:gridCol>
                <a:gridCol w="926530">
                  <a:extLst>
                    <a:ext uri="{9D8B030D-6E8A-4147-A177-3AD203B41FA5}">
                      <a16:colId xmlns:a16="http://schemas.microsoft.com/office/drawing/2014/main" val="2528973408"/>
                    </a:ext>
                  </a:extLst>
                </a:gridCol>
                <a:gridCol w="863110">
                  <a:extLst>
                    <a:ext uri="{9D8B030D-6E8A-4147-A177-3AD203B41FA5}">
                      <a16:colId xmlns:a16="http://schemas.microsoft.com/office/drawing/2014/main" val="4022671339"/>
                    </a:ext>
                  </a:extLst>
                </a:gridCol>
                <a:gridCol w="863110">
                  <a:extLst>
                    <a:ext uri="{9D8B030D-6E8A-4147-A177-3AD203B41FA5}">
                      <a16:colId xmlns:a16="http://schemas.microsoft.com/office/drawing/2014/main" val="1265072742"/>
                    </a:ext>
                  </a:extLst>
                </a:gridCol>
                <a:gridCol w="1065145">
                  <a:extLst>
                    <a:ext uri="{9D8B030D-6E8A-4147-A177-3AD203B41FA5}">
                      <a16:colId xmlns:a16="http://schemas.microsoft.com/office/drawing/2014/main" val="3934483599"/>
                    </a:ext>
                  </a:extLst>
                </a:gridCol>
              </a:tblGrid>
              <a:tr h="783605">
                <a:tc>
                  <a:txBody>
                    <a:bodyPr/>
                    <a:lstStyle/>
                    <a:p>
                      <a:pPr algn="ctr" fontAlgn="b"/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2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Ο πόλεμος θα πρέπει να συνεχιστεί έως την τελική νίκη της Ουκρανίας και την αποχώρηση της Ρωσίας από τα εδάφη της Ουκρανίας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00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Θα πρέπει να υπάρξει άμεσα μια συμφωνία τερματισμού του πολέμου ακόμη και εάν χρειαστεί η Ουκρανία να παραχωρήσει οριστικά μεγάλο μέρος των εδαφών που αυτή τη στιγμή κατέχει η Ρωσία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9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-11151" y="1866611"/>
            <a:ext cx="12203151" cy="1271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0429" y="2793356"/>
            <a:ext cx="12203151" cy="1271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13371" y="387431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/>
              <a:t>*Ενδεικτική Βάση Ανάλυσης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49527" y="125303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21,2%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49527" y="2190942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66,8%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08568" y="3271975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12%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8959735" y="644804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2024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0866446" y="644803"/>
            <a:ext cx="113409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Ιούλιος 2024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38493" y="1287529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14,3%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38493" y="2225437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68,8%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97534" y="3306470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16,9%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7333811" y="650342"/>
            <a:ext cx="113845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Ιούνιος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04140" y="1295630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19,4</a:t>
            </a:r>
            <a:r>
              <a:rPr lang="el-GR" b="1" dirty="0"/>
              <a:t>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93369" y="2197164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67,3</a:t>
            </a:r>
            <a:r>
              <a:rPr lang="el-GR" b="1" dirty="0"/>
              <a:t>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93369" y="3257457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13,3</a:t>
            </a:r>
            <a:r>
              <a:rPr lang="el-GR" b="1" dirty="0"/>
              <a:t>%</a:t>
            </a: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5502879" y="650342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el-GR" altLang="en-US" sz="1400" b="1" dirty="0">
                <a:solidFill>
                  <a:srgbClr val="000000"/>
                </a:solidFill>
              </a:rPr>
              <a:t>Δεκέμβριος 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0265" y="1252967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14,5%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79494" y="2154501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69,1%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79494" y="3214794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16,5%</a:t>
            </a:r>
          </a:p>
        </p:txBody>
      </p:sp>
    </p:spTree>
    <p:extLst>
      <p:ext uri="{BB962C8B-B14F-4D97-AF65-F5344CB8AC3E}">
        <p14:creationId xmlns:p14="http://schemas.microsoft.com/office/powerpoint/2010/main" val="36652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6383339" y="63087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92344" y="6502477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F2AB6-7831-446F-8A4B-3B377567A82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816" y="-5797"/>
            <a:ext cx="11904434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ΙΙΑ. </a:t>
            </a:r>
            <a:r>
              <a:rPr lang="el-GR" altLang="en-US" sz="1500" b="1" noProof="0" dirty="0">
                <a:solidFill>
                  <a:srgbClr val="000000"/>
                </a:solidFill>
              </a:rPr>
              <a:t>Βαθμός </a:t>
            </a:r>
            <a:r>
              <a:rPr lang="el-GR" altLang="en-US" sz="1500" b="1" dirty="0">
                <a:solidFill>
                  <a:srgbClr val="000000"/>
                </a:solidFill>
              </a:rPr>
              <a:t>ανησυχίας  με τη πιθανότητα η </a:t>
            </a:r>
            <a:r>
              <a:rPr lang="el-GR" altLang="en-US" sz="1500" b="1" dirty="0" err="1">
                <a:solidFill>
                  <a:srgbClr val="000000"/>
                </a:solidFill>
              </a:rPr>
              <a:t>Ρωσο</a:t>
            </a:r>
            <a:r>
              <a:rPr lang="el-GR" altLang="en-US" sz="1500" b="1" dirty="0">
                <a:solidFill>
                  <a:srgbClr val="000000"/>
                </a:solidFill>
              </a:rPr>
              <a:t>-ουκρανική σύγκρουση να εξελιχθεί σε μία ανοιχτή σύγκρουση των χωρών ΝΑΤΟ &amp; της Ρωσίας </a:t>
            </a:r>
            <a:r>
              <a:rPr lang="el-GR" sz="1200" dirty="0">
                <a:solidFill>
                  <a:srgbClr val="808080"/>
                </a:solidFill>
              </a:rPr>
              <a:t>Πόσο σας ανησυχεί η πιθανότητα η </a:t>
            </a:r>
            <a:r>
              <a:rPr lang="el-GR" sz="1200" dirty="0" err="1">
                <a:solidFill>
                  <a:srgbClr val="808080"/>
                </a:solidFill>
              </a:rPr>
              <a:t>Ρωσο</a:t>
            </a:r>
            <a:r>
              <a:rPr lang="el-GR" sz="1200" dirty="0">
                <a:solidFill>
                  <a:srgbClr val="808080"/>
                </a:solidFill>
              </a:rPr>
              <a:t>-ουκρανική κρίση να εξελιχθεί σε μία ανοιχτή σύγκρουση χωρών του ΝΑΤΟ και Ρωσίας δηλαδή η πιθανότητα επέκτασης του πολέμου σε άλλες χώρες;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79538" y="3861048"/>
            <a:ext cx="6030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34180"/>
              </p:ext>
            </p:extLst>
          </p:nvPr>
        </p:nvGraphicFramePr>
        <p:xfrm>
          <a:off x="0" y="4203296"/>
          <a:ext cx="11856637" cy="2268913"/>
        </p:xfrm>
        <a:graphic>
          <a:graphicData uri="http://schemas.openxmlformats.org/drawingml/2006/table">
            <a:tbl>
              <a:tblPr/>
              <a:tblGrid>
                <a:gridCol w="143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918">
                  <a:extLst>
                    <a:ext uri="{9D8B030D-6E8A-4147-A177-3AD203B41FA5}">
                      <a16:colId xmlns:a16="http://schemas.microsoft.com/office/drawing/2014/main" val="4142119349"/>
                    </a:ext>
                  </a:extLst>
                </a:gridCol>
                <a:gridCol w="1073918">
                  <a:extLst>
                    <a:ext uri="{9D8B030D-6E8A-4147-A177-3AD203B41FA5}">
                      <a16:colId xmlns:a16="http://schemas.microsoft.com/office/drawing/2014/main" val="1867376403"/>
                    </a:ext>
                  </a:extLst>
                </a:gridCol>
                <a:gridCol w="1073918">
                  <a:extLst>
                    <a:ext uri="{9D8B030D-6E8A-4147-A177-3AD203B41FA5}">
                      <a16:colId xmlns:a16="http://schemas.microsoft.com/office/drawing/2014/main" val="3651387956"/>
                    </a:ext>
                  </a:extLst>
                </a:gridCol>
                <a:gridCol w="1073918">
                  <a:extLst>
                    <a:ext uri="{9D8B030D-6E8A-4147-A177-3AD203B41FA5}">
                      <a16:colId xmlns:a16="http://schemas.microsoft.com/office/drawing/2014/main" val="3278464583"/>
                    </a:ext>
                  </a:extLst>
                </a:gridCol>
                <a:gridCol w="1073918">
                  <a:extLst>
                    <a:ext uri="{9D8B030D-6E8A-4147-A177-3AD203B41FA5}">
                      <a16:colId xmlns:a16="http://schemas.microsoft.com/office/drawing/2014/main" val="3764544965"/>
                    </a:ext>
                  </a:extLst>
                </a:gridCol>
              </a:tblGrid>
              <a:tr h="704574">
                <a:tc>
                  <a:txBody>
                    <a:bodyPr/>
                    <a:lstStyle/>
                    <a:p>
                      <a:pPr algn="ctr" fontAlgn="b"/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7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Με ανησυχεί Πολύ/Αρκετά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2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Με ανησυχεί Λίγο/Δεν με ανησυχεί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1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424432"/>
                  </a:ext>
                </a:extLst>
              </a:tr>
            </a:tbl>
          </a:graphicData>
        </a:graphic>
      </p:graphicFrame>
      <p:graphicFrame>
        <p:nvGraphicFramePr>
          <p:cNvPr id="15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430119"/>
              </p:ext>
            </p:extLst>
          </p:nvPr>
        </p:nvGraphicFramePr>
        <p:xfrm>
          <a:off x="-812199" y="820571"/>
          <a:ext cx="9217023" cy="293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18"/>
          <p:cNvCxnSpPr/>
          <p:nvPr/>
        </p:nvCxnSpPr>
        <p:spPr bwMode="auto">
          <a:xfrm>
            <a:off x="0" y="3616717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ight Brace 19"/>
          <p:cNvSpPr/>
          <p:nvPr/>
        </p:nvSpPr>
        <p:spPr>
          <a:xfrm>
            <a:off x="5088086" y="1136902"/>
            <a:ext cx="61756" cy="830570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4361854" y="2250947"/>
            <a:ext cx="85961" cy="832089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9158624" y="1296756"/>
            <a:ext cx="1080120" cy="414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l-GR" altLang="en-US" sz="2000" b="1" dirty="0">
                <a:solidFill>
                  <a:srgbClr val="FF0000"/>
                </a:solidFill>
              </a:rPr>
              <a:t>67,6%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9135618" y="2580785"/>
            <a:ext cx="1080120" cy="376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l-GR" altLang="en-US" sz="2000" b="1" dirty="0">
                <a:solidFill>
                  <a:srgbClr val="00B0F0"/>
                </a:solidFill>
              </a:rPr>
              <a:t>27,2%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13371" y="387431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/>
              <a:t>*Ενδεικτική Βάση Ανάλυσης 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8887727" y="727586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2024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0938571" y="727586"/>
            <a:ext cx="113409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Ιούλιος 2024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0992544" y="1296756"/>
            <a:ext cx="1080120" cy="414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l-GR" altLang="en-US" sz="2000" b="1" dirty="0">
                <a:solidFill>
                  <a:srgbClr val="FF0000"/>
                </a:solidFill>
              </a:rPr>
              <a:t>63</a:t>
            </a:r>
            <a:r>
              <a:rPr lang="en-US" altLang="en-US" sz="2000" b="1" dirty="0">
                <a:solidFill>
                  <a:srgbClr val="FF0000"/>
                </a:solidFill>
              </a:rPr>
              <a:t>,9</a:t>
            </a:r>
            <a:r>
              <a:rPr lang="el-GR" altLang="en-US" sz="20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1052122" y="2580785"/>
            <a:ext cx="1080120" cy="376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l-GR" altLang="en-US" sz="2000" b="1" dirty="0">
                <a:solidFill>
                  <a:srgbClr val="00B0F0"/>
                </a:solidFill>
              </a:rPr>
              <a:t>31,2%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7197502" y="1296756"/>
            <a:ext cx="1080120" cy="414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l-GR" altLang="en-US" sz="2000" b="1" dirty="0">
                <a:solidFill>
                  <a:srgbClr val="FF0000"/>
                </a:solidFill>
              </a:rPr>
              <a:t>57,3%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7235698" y="2580785"/>
            <a:ext cx="1080120" cy="376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l-GR" altLang="en-US" sz="2000" b="1" dirty="0">
                <a:solidFill>
                  <a:srgbClr val="00B0F0"/>
                </a:solidFill>
              </a:rPr>
              <a:t>37,9%</a:t>
            </a: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7083821" y="727586"/>
            <a:ext cx="113845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</a:t>
            </a:r>
            <a:r>
              <a:rPr lang="el-GR" altLang="en-US" sz="1400" b="1" dirty="0" err="1">
                <a:solidFill>
                  <a:srgbClr val="000000"/>
                </a:solidFill>
              </a:rPr>
              <a:t>ύνιος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5324203" y="1296756"/>
            <a:ext cx="1080120" cy="414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l-GR" altLang="en-US" sz="2000" b="1" dirty="0">
                <a:solidFill>
                  <a:srgbClr val="FF0000"/>
                </a:solidFill>
              </a:rPr>
              <a:t>60,4%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5383781" y="2580785"/>
            <a:ext cx="1080120" cy="376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l-GR" altLang="en-US" sz="2000" b="1" dirty="0">
                <a:solidFill>
                  <a:srgbClr val="00B0F0"/>
                </a:solidFill>
              </a:rPr>
              <a:t>34,9%</a:t>
            </a: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5231904" y="727586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el-GR" altLang="en-US" sz="1400" b="1" dirty="0">
                <a:solidFill>
                  <a:srgbClr val="000000"/>
                </a:solidFill>
              </a:rPr>
              <a:t>Δεκέμβριος 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2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6383339" y="63087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92344" y="6502477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F2AB6-7831-446F-8A4B-3B377567A82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545" y="18524"/>
            <a:ext cx="11904434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ΙΙΒ. 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Βαθμός ανησυχίας  με τη πιθανότητα στην </a:t>
            </a:r>
            <a:r>
              <a:rPr kumimoji="0" lang="el-G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Ρωσο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-ουκρανική κρίση να χρησιμοποιηθούν πυρηνικά όπλα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Πόσο σας ανησυχεί η πιθανότητα στην </a:t>
            </a:r>
            <a:r>
              <a:rPr kumimoji="0" lang="el-G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Ρωσο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-ουκρανική κρίση να χρησιμοποιηθούν πυρηνικά όπλα;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5917" y="3730494"/>
            <a:ext cx="6030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123237"/>
              </p:ext>
            </p:extLst>
          </p:nvPr>
        </p:nvGraphicFramePr>
        <p:xfrm>
          <a:off x="0" y="4203296"/>
          <a:ext cx="11975981" cy="2183135"/>
        </p:xfrm>
        <a:graphic>
          <a:graphicData uri="http://schemas.openxmlformats.org/drawingml/2006/table">
            <a:tbl>
              <a:tblPr/>
              <a:tblGrid>
                <a:gridCol w="144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7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4728">
                  <a:extLst>
                    <a:ext uri="{9D8B030D-6E8A-4147-A177-3AD203B41FA5}">
                      <a16:colId xmlns:a16="http://schemas.microsoft.com/office/drawing/2014/main" val="4142119349"/>
                    </a:ext>
                  </a:extLst>
                </a:gridCol>
                <a:gridCol w="1084728">
                  <a:extLst>
                    <a:ext uri="{9D8B030D-6E8A-4147-A177-3AD203B41FA5}">
                      <a16:colId xmlns:a16="http://schemas.microsoft.com/office/drawing/2014/main" val="1867376403"/>
                    </a:ext>
                  </a:extLst>
                </a:gridCol>
                <a:gridCol w="1084728">
                  <a:extLst>
                    <a:ext uri="{9D8B030D-6E8A-4147-A177-3AD203B41FA5}">
                      <a16:colId xmlns:a16="http://schemas.microsoft.com/office/drawing/2014/main" val="3651387956"/>
                    </a:ext>
                  </a:extLst>
                </a:gridCol>
                <a:gridCol w="1084728">
                  <a:extLst>
                    <a:ext uri="{9D8B030D-6E8A-4147-A177-3AD203B41FA5}">
                      <a16:colId xmlns:a16="http://schemas.microsoft.com/office/drawing/2014/main" val="3951211305"/>
                    </a:ext>
                  </a:extLst>
                </a:gridCol>
                <a:gridCol w="1084728">
                  <a:extLst>
                    <a:ext uri="{9D8B030D-6E8A-4147-A177-3AD203B41FA5}">
                      <a16:colId xmlns:a16="http://schemas.microsoft.com/office/drawing/2014/main" val="3764544965"/>
                    </a:ext>
                  </a:extLst>
                </a:gridCol>
              </a:tblGrid>
              <a:tr h="704574">
                <a:tc>
                  <a:txBody>
                    <a:bodyPr/>
                    <a:lstStyle/>
                    <a:p>
                      <a:pPr algn="ctr" fontAlgn="b"/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7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Με ανησυχεί Πολύ/Αρκετά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2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Με ανησυχεί Λίγο/Δεν με ανησυχεί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1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424432"/>
                  </a:ext>
                </a:extLst>
              </a:tr>
            </a:tbl>
          </a:graphicData>
        </a:graphic>
      </p:graphicFrame>
      <p:graphicFrame>
        <p:nvGraphicFramePr>
          <p:cNvPr id="15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500373"/>
              </p:ext>
            </p:extLst>
          </p:nvPr>
        </p:nvGraphicFramePr>
        <p:xfrm>
          <a:off x="-652590" y="620688"/>
          <a:ext cx="9217023" cy="305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18"/>
          <p:cNvCxnSpPr/>
          <p:nvPr/>
        </p:nvCxnSpPr>
        <p:spPr bwMode="auto">
          <a:xfrm>
            <a:off x="0" y="3616717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ight Brace 19"/>
          <p:cNvSpPr/>
          <p:nvPr/>
        </p:nvSpPr>
        <p:spPr>
          <a:xfrm>
            <a:off x="5231904" y="1071676"/>
            <a:ext cx="61756" cy="830570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4428791" y="2198050"/>
            <a:ext cx="85961" cy="832089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7973208" y="1273143"/>
            <a:ext cx="1080120" cy="414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l-GR" altLang="en-US" sz="2000" b="1" dirty="0">
                <a:solidFill>
                  <a:srgbClr val="FF0000"/>
                </a:solidFill>
              </a:rPr>
              <a:t>56,3%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7944042" y="2404345"/>
            <a:ext cx="1080120" cy="376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l-GR" altLang="en-US" sz="2000" b="1" dirty="0">
                <a:solidFill>
                  <a:srgbClr val="00B0F0"/>
                </a:solidFill>
              </a:rPr>
              <a:t>38,8%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13371" y="387431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9919502" y="686024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2024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0163705" y="1262238"/>
            <a:ext cx="1080120" cy="414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l-GR" altLang="en-US" sz="2000" b="1" dirty="0">
                <a:solidFill>
                  <a:srgbClr val="FF0000"/>
                </a:solidFill>
              </a:rPr>
              <a:t>67,7%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0163705" y="2375710"/>
            <a:ext cx="1080120" cy="376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l-GR" altLang="en-US" sz="2000" b="1" dirty="0">
                <a:solidFill>
                  <a:srgbClr val="00B0F0"/>
                </a:solidFill>
              </a:rPr>
              <a:t>27,7%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7981883" y="709053"/>
            <a:ext cx="113845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Ιούνιος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850751" y="1262237"/>
            <a:ext cx="1080120" cy="414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l-GR" altLang="en-US" sz="2000" b="1" dirty="0">
                <a:solidFill>
                  <a:srgbClr val="FF0000"/>
                </a:solidFill>
              </a:rPr>
              <a:t>55,9%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5788475" y="2381374"/>
            <a:ext cx="1080120" cy="376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l-GR" altLang="en-US" sz="2000" b="1" dirty="0">
                <a:solidFill>
                  <a:srgbClr val="00B0F0"/>
                </a:solidFill>
              </a:rPr>
              <a:t>39,6%</a:t>
            </a: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5822675" y="692696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el-GR" altLang="en-US" sz="1400" b="1" dirty="0">
                <a:solidFill>
                  <a:srgbClr val="000000"/>
                </a:solidFill>
              </a:rPr>
              <a:t>Δεκέμβριος 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911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164" y="3272194"/>
            <a:ext cx="1310659" cy="6759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68298" y="-27332"/>
            <a:ext cx="1893507" cy="6882753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5" name="Picture 2" descr="https://www.ypaithros.gr/wp-content/uploads/2022/03/05_oukrania_antonis-web-resources_fwto_700x385-696x3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805" y="4799465"/>
            <a:ext cx="3830195" cy="2055956"/>
          </a:xfrm>
          <a:prstGeom prst="rect">
            <a:avLst/>
          </a:prstGeom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55793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ΕΞΩΤΕΡΙΚΗ ΠΟΛΙΤΙΚΗ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170" name="Picture 2" descr="Ντιλέινι για εκλογή Τραμπ: «Η Αμερική είναι για γέλια, το χρήμα κυβερνά» |  in.g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805" y="2559776"/>
            <a:ext cx="3830194" cy="222749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200 χρόνια Ελληνοτουρκικών Σχέσεων: Μια καθοριστική διελκυνστίνδα">
            <a:extLst>
              <a:ext uri="{FF2B5EF4-FFF2-40B4-BE49-F238E27FC236}">
                <a16:creationId xmlns:a16="http://schemas.microsoft.com/office/drawing/2014/main" id="{2215751C-8885-7E9A-97A3-3ADAB421A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8"/>
          <a:stretch/>
        </p:blipFill>
        <p:spPr bwMode="auto">
          <a:xfrm>
            <a:off x="8361806" y="-14762"/>
            <a:ext cx="3830194" cy="244784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5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0 χρόνια Ελληνοτουρκικών Σχέσεων: Μια καθοριστική διελκυνστίνδα">
            <a:extLst>
              <a:ext uri="{FF2B5EF4-FFF2-40B4-BE49-F238E27FC236}">
                <a16:creationId xmlns:a16="http://schemas.microsoft.com/office/drawing/2014/main" id="{6501F9B0-4C18-4B16-ABDC-E3CC1332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0"/>
            <a:ext cx="4866658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BF5CFF-15A7-289F-B6CA-3183A946BAF0}"/>
              </a:ext>
            </a:extLst>
          </p:cNvPr>
          <p:cNvSpPr txBox="1"/>
          <p:nvPr/>
        </p:nvSpPr>
        <p:spPr>
          <a:xfrm>
            <a:off x="263352" y="1556792"/>
            <a:ext cx="6552728" cy="1963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1)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l-GR" sz="2000" b="1" dirty="0">
                <a:solidFill>
                  <a:srgbClr val="FFFF00"/>
                </a:solidFill>
              </a:rPr>
              <a:t>ΕΛΛΗΝΟΤΟΥΡΚΙΚΕΣ ΣΧΕΣΕΙΣ</a:t>
            </a:r>
          </a:p>
          <a:p>
            <a:pPr lvl="0" eaLnBrk="1" hangingPunct="1">
              <a:lnSpc>
                <a:spcPct val="120000"/>
              </a:lnSpc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eaLnBrk="1" hangingPunct="1"/>
            <a:r>
              <a:rPr lang="el-GR" altLang="el-GR" b="1" dirty="0">
                <a:solidFill>
                  <a:srgbClr val="FFFF00"/>
                </a:solidFill>
              </a:rPr>
              <a:t>Ι. </a:t>
            </a:r>
            <a:r>
              <a:rPr lang="el-GR" altLang="el-GR" b="1" dirty="0">
                <a:solidFill>
                  <a:prstClr val="white"/>
                </a:solidFill>
              </a:rPr>
              <a:t>Αξιολόγηση </a:t>
            </a:r>
            <a:r>
              <a:rPr lang="el-GR" altLang="el-GR" b="1" dirty="0"/>
              <a:t>πολιτικής της Κυβέρνησης ΝΔ απέναντι στην Τουρκία</a:t>
            </a:r>
          </a:p>
          <a:p>
            <a:pPr lvl="0" eaLnBrk="1" hangingPunct="1">
              <a:lnSpc>
                <a:spcPct val="120000"/>
              </a:lnSpc>
              <a:defRPr/>
            </a:pPr>
            <a:endParaRPr lang="el-GR" altLang="el-GR" b="1" dirty="0">
              <a:solidFill>
                <a:prstClr val="white"/>
              </a:solidFill>
            </a:endParaRPr>
          </a:p>
          <a:p>
            <a:pPr lvl="0" eaLnBrk="1" hangingPunct="1">
              <a:lnSpc>
                <a:spcPct val="120000"/>
              </a:lnSpc>
              <a:defRPr/>
            </a:pPr>
            <a:endParaRPr lang="el-GR" altLang="el-GR" sz="2000" b="1" dirty="0">
              <a:solidFill>
                <a:srgbClr val="FF0000"/>
              </a:solidFill>
            </a:endParaRPr>
          </a:p>
          <a:p>
            <a:pPr lvl="0" eaLnBrk="1" hangingPunct="1">
              <a:lnSpc>
                <a:spcPct val="120000"/>
              </a:lnSpc>
              <a:defRPr/>
            </a:pPr>
            <a:endParaRPr lang="el-GR" altLang="el-GR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0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6383339" y="63087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/>
              <a:t>%</a:t>
            </a:r>
            <a:endParaRPr lang="en-GB" altLang="el-GR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20336" y="6532852"/>
            <a:ext cx="2540000" cy="457200"/>
          </a:xfrm>
        </p:spPr>
        <p:txBody>
          <a:bodyPr/>
          <a:lstStyle/>
          <a:p>
            <a:pPr>
              <a:defRPr/>
            </a:pPr>
            <a:fld id="{4D0F2AB6-7831-446F-8A4B-3B377567A82C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38247"/>
            <a:ext cx="11040338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 dirty="0">
                <a:solidFill>
                  <a:srgbClr val="A50021"/>
                </a:solidFill>
              </a:rPr>
              <a:t>Ι. </a:t>
            </a:r>
            <a:r>
              <a:rPr lang="el-GR" altLang="el-GR" sz="1800" b="1" dirty="0"/>
              <a:t>Αξιολόγηση πολιτικής της Κυβέρνησης ΝΔ απέναντι στην Τουρκία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sz="1200" dirty="0">
                <a:solidFill>
                  <a:srgbClr val="808080"/>
                </a:solidFill>
              </a:rPr>
              <a:t>Εσείς προσωπικά θεωρείτε ότι, η πολιτική της Κυβέρνησης ΝΔ απέναντι στην Τουρκία γενικά, είναι….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1200" dirty="0">
                <a:solidFill>
                  <a:schemeClr val="bg2"/>
                </a:solidFill>
              </a:rPr>
              <a:t>Σύνολο ερωτηθέντων (Ν=</a:t>
            </a:r>
            <a:r>
              <a:rPr lang="en-US" altLang="en-US" sz="1200" dirty="0">
                <a:solidFill>
                  <a:schemeClr val="bg2"/>
                </a:solidFill>
              </a:rPr>
              <a:t>2000</a:t>
            </a:r>
            <a:r>
              <a:rPr lang="el-GR" altLang="en-US" sz="1200" dirty="0">
                <a:solidFill>
                  <a:schemeClr val="bg2"/>
                </a:solidFill>
              </a:rPr>
              <a:t>)</a:t>
            </a:r>
            <a:endParaRPr lang="en-GB" altLang="en-US" sz="1200" dirty="0">
              <a:solidFill>
                <a:schemeClr val="bg2"/>
              </a:solidFill>
            </a:endParaRPr>
          </a:p>
        </p:txBody>
      </p:sp>
      <p:graphicFrame>
        <p:nvGraphicFramePr>
          <p:cNvPr id="8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029399"/>
              </p:ext>
            </p:extLst>
          </p:nvPr>
        </p:nvGraphicFramePr>
        <p:xfrm>
          <a:off x="1559496" y="548680"/>
          <a:ext cx="8928992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ight Brace 8"/>
          <p:cNvSpPr/>
          <p:nvPr/>
        </p:nvSpPr>
        <p:spPr>
          <a:xfrm>
            <a:off x="5376153" y="906293"/>
            <a:ext cx="144016" cy="729344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5998683" y="1893817"/>
            <a:ext cx="77495" cy="827560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4537" y="3770428"/>
            <a:ext cx="6030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1400" b="1" dirty="0">
                <a:solidFill>
                  <a:schemeClr val="bg2"/>
                </a:solidFill>
              </a:rPr>
              <a:t>Ψηφοφόροι Ευρωεκλογών Ιουνίου 2024</a:t>
            </a:r>
            <a:endParaRPr lang="el-GR" sz="14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0" y="378904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98666"/>
              </p:ext>
            </p:extLst>
          </p:nvPr>
        </p:nvGraphicFramePr>
        <p:xfrm>
          <a:off x="146214" y="4029952"/>
          <a:ext cx="11782434" cy="2452614"/>
        </p:xfrm>
        <a:graphic>
          <a:graphicData uri="http://schemas.openxmlformats.org/drawingml/2006/table">
            <a:tbl>
              <a:tblPr/>
              <a:tblGrid>
                <a:gridCol w="111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7197">
                  <a:extLst>
                    <a:ext uri="{9D8B030D-6E8A-4147-A177-3AD203B41FA5}">
                      <a16:colId xmlns:a16="http://schemas.microsoft.com/office/drawing/2014/main" val="4263606408"/>
                    </a:ext>
                  </a:extLst>
                </a:gridCol>
                <a:gridCol w="1067197">
                  <a:extLst>
                    <a:ext uri="{9D8B030D-6E8A-4147-A177-3AD203B41FA5}">
                      <a16:colId xmlns:a16="http://schemas.microsoft.com/office/drawing/2014/main" val="1412769313"/>
                    </a:ext>
                  </a:extLst>
                </a:gridCol>
                <a:gridCol w="1067197">
                  <a:extLst>
                    <a:ext uri="{9D8B030D-6E8A-4147-A177-3AD203B41FA5}">
                      <a16:colId xmlns:a16="http://schemas.microsoft.com/office/drawing/2014/main" val="3743562575"/>
                    </a:ext>
                  </a:extLst>
                </a:gridCol>
                <a:gridCol w="1067197">
                  <a:extLst>
                    <a:ext uri="{9D8B030D-6E8A-4147-A177-3AD203B41FA5}">
                      <a16:colId xmlns:a16="http://schemas.microsoft.com/office/drawing/2014/main" val="3852648322"/>
                    </a:ext>
                  </a:extLst>
                </a:gridCol>
                <a:gridCol w="1067197">
                  <a:extLst>
                    <a:ext uri="{9D8B030D-6E8A-4147-A177-3AD203B41FA5}">
                      <a16:colId xmlns:a16="http://schemas.microsoft.com/office/drawing/2014/main" val="2762092972"/>
                    </a:ext>
                  </a:extLst>
                </a:gridCol>
              </a:tblGrid>
              <a:tr h="799074">
                <a:tc>
                  <a:txBody>
                    <a:bodyPr/>
                    <a:lstStyle/>
                    <a:p>
                      <a:pPr algn="ctr" fontAlgn="b"/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15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Σίγουρα/Μάλλον προς την σωστή κατεύθυνση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15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Μάλλον/Σίγουρα προς την λάθος κατεύθυνση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5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Δεν έχω ενημερωθεί και δεν έχω άποψη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687621" y="1110459"/>
            <a:ext cx="1092455" cy="414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altLang="en-US" sz="1800" b="1" dirty="0">
                <a:solidFill>
                  <a:srgbClr val="00B0F0"/>
                </a:solidFill>
                <a:cs typeface="Calibri" panose="020F0502020204030204" pitchFamily="34" charset="0"/>
              </a:rPr>
              <a:t>32,8%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6240016" y="2098443"/>
            <a:ext cx="1080120" cy="353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altLang="en-US" sz="1800" b="1" dirty="0">
                <a:solidFill>
                  <a:srgbClr val="FF0000"/>
                </a:solidFill>
                <a:cs typeface="Calibri" panose="020F0502020204030204" pitchFamily="34" charset="0"/>
              </a:rPr>
              <a:t>50,8%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13828" y="3816595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/>
              <a:t>*Ενδεικτική Βάση Ανάλυσης </a:t>
            </a:r>
          </a:p>
        </p:txBody>
      </p:sp>
    </p:spTree>
    <p:extLst>
      <p:ext uri="{BB962C8B-B14F-4D97-AF65-F5344CB8AC3E}">
        <p14:creationId xmlns:p14="http://schemas.microsoft.com/office/powerpoint/2010/main" val="171191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0 χρόνια Ελληνοτουρκικών Σχέσεων: Μια καθοριστική διελκυνστίνδα">
            <a:extLst>
              <a:ext uri="{FF2B5EF4-FFF2-40B4-BE49-F238E27FC236}">
                <a16:creationId xmlns:a16="http://schemas.microsoft.com/office/drawing/2014/main" id="{6501F9B0-4C18-4B16-ABDC-E3CC1332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0"/>
            <a:ext cx="4866658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BF5CFF-15A7-289F-B6CA-3183A946BAF0}"/>
              </a:ext>
            </a:extLst>
          </p:cNvPr>
          <p:cNvSpPr txBox="1"/>
          <p:nvPr/>
        </p:nvSpPr>
        <p:spPr>
          <a:xfrm>
            <a:off x="263352" y="1556792"/>
            <a:ext cx="65527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1)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ΕΛΛΗΝΟΤΟΥΡΚΙΚΕΣ ΣΧΕΣΕΙΣ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Πόσο πιθανό θεωρείτε ένα θερμό επεισόδιο μεταξύ Ελλάδας- Τουρκίας στην διάρκεια των επόμενων 12 μηνών;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84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6383339" y="63087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/>
              <a:t>%</a:t>
            </a:r>
            <a:endParaRPr lang="en-GB" altLang="el-GR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92344" y="6555578"/>
            <a:ext cx="2540000" cy="457200"/>
          </a:xfrm>
        </p:spPr>
        <p:txBody>
          <a:bodyPr/>
          <a:lstStyle/>
          <a:p>
            <a:pPr>
              <a:defRPr/>
            </a:pPr>
            <a:fld id="{4D0F2AB6-7831-446F-8A4B-3B377567A82C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214" y="10391"/>
            <a:ext cx="11328370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 b="1" dirty="0">
                <a:solidFill>
                  <a:srgbClr val="A50021"/>
                </a:solidFill>
              </a:rPr>
              <a:t>ΙΙ. </a:t>
            </a:r>
            <a:r>
              <a:rPr lang="el-GR" altLang="en-US" sz="1800" b="1" dirty="0">
                <a:solidFill>
                  <a:srgbClr val="000000"/>
                </a:solidFill>
              </a:rPr>
              <a:t>Πόσο πιθανό θεωρείτε ένα θερμό επεισόδιο μεταξύ Ελλάδας- Τουρκίας στην διάρκεια των επόμενων 12 μηνών</a:t>
            </a:r>
            <a:r>
              <a:rPr lang="en-US" altLang="en-US" sz="1800" b="1" dirty="0">
                <a:solidFill>
                  <a:srgbClr val="000000"/>
                </a:solidFill>
              </a:rPr>
              <a:t>; </a:t>
            </a:r>
            <a:endParaRPr lang="el-GR" altLang="en-US" sz="18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1200" dirty="0">
                <a:solidFill>
                  <a:srgbClr val="808080"/>
                </a:solidFill>
              </a:rPr>
              <a:t>Πόσο πιθανό θεωρείτε ένα θερμό επεισόδιο μεταξύ Ελλάδας- Τουρκίας στην διάρκεια των επόμενων 12 μηνών; </a:t>
            </a:r>
            <a:endParaRPr lang="en-US" altLang="en-US" sz="1200" dirty="0">
              <a:solidFill>
                <a:srgbClr val="80808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1200" dirty="0">
                <a:solidFill>
                  <a:schemeClr val="bg2"/>
                </a:solidFill>
              </a:rPr>
              <a:t>Σύνολο ερωτηθέντων (Ν=</a:t>
            </a:r>
            <a:r>
              <a:rPr lang="en-US" altLang="en-US" sz="1200" dirty="0">
                <a:solidFill>
                  <a:schemeClr val="bg2"/>
                </a:solidFill>
              </a:rPr>
              <a:t>2000</a:t>
            </a:r>
            <a:r>
              <a:rPr lang="el-GR" altLang="en-US" sz="1200" dirty="0">
                <a:solidFill>
                  <a:schemeClr val="bg2"/>
                </a:solidFill>
              </a:rPr>
              <a:t>)</a:t>
            </a:r>
            <a:endParaRPr lang="en-GB" altLang="en-US" sz="1200" dirty="0">
              <a:solidFill>
                <a:schemeClr val="bg2"/>
              </a:solidFill>
            </a:endParaRPr>
          </a:p>
        </p:txBody>
      </p:sp>
      <p:graphicFrame>
        <p:nvGraphicFramePr>
          <p:cNvPr id="8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557733"/>
              </p:ext>
            </p:extLst>
          </p:nvPr>
        </p:nvGraphicFramePr>
        <p:xfrm>
          <a:off x="1703512" y="814916"/>
          <a:ext cx="7658224" cy="302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ight Brace 8"/>
          <p:cNvSpPr/>
          <p:nvPr/>
        </p:nvSpPr>
        <p:spPr>
          <a:xfrm>
            <a:off x="5220729" y="1184181"/>
            <a:ext cx="144016" cy="729344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297378" y="2306473"/>
            <a:ext cx="85961" cy="832089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79538" y="3861048"/>
            <a:ext cx="6030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1400" b="1" dirty="0">
                <a:solidFill>
                  <a:schemeClr val="bg2"/>
                </a:solidFill>
              </a:rPr>
              <a:t>Ψηφοφόροι Ευρωεκλογών Ιουνίου 2024</a:t>
            </a:r>
            <a:endParaRPr lang="el-GR" sz="14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0" y="378904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06743"/>
              </p:ext>
            </p:extLst>
          </p:nvPr>
        </p:nvGraphicFramePr>
        <p:xfrm>
          <a:off x="24210" y="4209806"/>
          <a:ext cx="11904436" cy="1965988"/>
        </p:xfrm>
        <a:graphic>
          <a:graphicData uri="http://schemas.openxmlformats.org/drawingml/2006/table">
            <a:tbl>
              <a:tblPr/>
              <a:tblGrid>
                <a:gridCol w="1151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355845291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528973408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4022671339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596643707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3934483599"/>
                    </a:ext>
                  </a:extLst>
                </a:gridCol>
              </a:tblGrid>
              <a:tr h="874788">
                <a:tc>
                  <a:txBody>
                    <a:bodyPr/>
                    <a:lstStyle/>
                    <a:p>
                      <a:pPr algn="ctr" fontAlgn="b"/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Πολύ/Αρκετά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96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Όχι και τόσο/Καθόλου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7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5586159" y="1354964"/>
            <a:ext cx="1092455" cy="414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altLang="en-US" sz="1800" b="1" dirty="0">
                <a:solidFill>
                  <a:srgbClr val="FF0000"/>
                </a:solidFill>
                <a:cs typeface="Calibri" panose="020F0502020204030204" pitchFamily="34" charset="0"/>
              </a:rPr>
              <a:t>32,3%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6487055" y="2534227"/>
            <a:ext cx="1080120" cy="376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altLang="en-US" sz="1800" b="1" dirty="0">
                <a:solidFill>
                  <a:srgbClr val="00B0F0"/>
                </a:solidFill>
                <a:cs typeface="Calibri" panose="020F0502020204030204" pitchFamily="34" charset="0"/>
              </a:rPr>
              <a:t>60,3%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13371" y="387431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/>
              <a:t>*Ενδεικτική Βάση Ανάλυσης </a:t>
            </a:r>
          </a:p>
        </p:txBody>
      </p:sp>
    </p:spTree>
    <p:extLst>
      <p:ext uri="{BB962C8B-B14F-4D97-AF65-F5344CB8AC3E}">
        <p14:creationId xmlns:p14="http://schemas.microsoft.com/office/powerpoint/2010/main" val="52433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8BF5CFF-15A7-289F-B6CA-3183A946BAF0}"/>
              </a:ext>
            </a:extLst>
          </p:cNvPr>
          <p:cNvSpPr txBox="1"/>
          <p:nvPr/>
        </p:nvSpPr>
        <p:spPr>
          <a:xfrm>
            <a:off x="184372" y="2132856"/>
            <a:ext cx="5472608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dirty="0">
                <a:solidFill>
                  <a:srgbClr val="FFFF00"/>
                </a:solidFill>
              </a:rPr>
              <a:t>2)</a:t>
            </a:r>
            <a:r>
              <a:rPr lang="en-US" altLang="el-GR" sz="2000" b="1" dirty="0">
                <a:solidFill>
                  <a:srgbClr val="FFFF00"/>
                </a:solidFill>
              </a:rPr>
              <a:t> </a:t>
            </a:r>
            <a:r>
              <a:rPr lang="el-GR" altLang="el-GR" sz="2000" b="1" dirty="0">
                <a:solidFill>
                  <a:srgbClr val="FFFF00"/>
                </a:solidFill>
              </a:rPr>
              <a:t>ΑΞΙΟΛΟΓΗΣΗ ΔΙΕΘΝΩΝ ΗΓΕΤΩΝ</a:t>
            </a:r>
          </a:p>
          <a:p>
            <a:pPr eaLnBrk="1" hangingPunct="1">
              <a:lnSpc>
                <a:spcPct val="120000"/>
              </a:lnSpc>
              <a:defRPr/>
            </a:pPr>
            <a:endParaRPr lang="el-GR" altLang="el-GR" sz="2000" b="1" dirty="0">
              <a:solidFill>
                <a:prstClr val="white"/>
              </a:solidFill>
            </a:endParaRPr>
          </a:p>
          <a:p>
            <a:pPr lvl="0" eaLnBrk="1" hangingPunct="1">
              <a:lnSpc>
                <a:spcPct val="120000"/>
              </a:lnSpc>
              <a:defRPr/>
            </a:pPr>
            <a:r>
              <a:rPr kumimoji="0" lang="el-GR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Ι. </a:t>
            </a:r>
            <a:r>
              <a:rPr lang="el-GR" altLang="el-GR" sz="1800" b="1" dirty="0">
                <a:solidFill>
                  <a:prstClr val="white"/>
                </a:solidFill>
              </a:rPr>
              <a:t>Αξιολόγηση στάσης ηγετών συνολικά</a:t>
            </a:r>
            <a:endParaRPr kumimoji="0" lang="el-GR" altLang="el-GR" sz="1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68298" y="-27332"/>
            <a:ext cx="1893507" cy="6882753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290" name="Picture 2" descr="Εκεχειρία 30 ημερών ζητούν Μακρόν και Ευρωπαίοι ηγέτες από Πούτιν – Επίσκεψη υψηλού συμβολισμού στο Κίεβ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804" y="44623"/>
            <a:ext cx="3782868" cy="219328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804" y="2343284"/>
            <a:ext cx="3800339" cy="21658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2292" name="Picture 4" descr="Αθηναϊκό Πρακτορείο Ειδήσεων - Μακεδονικό Πρακτορείο Ειδήσεων: mob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805" y="4614500"/>
            <a:ext cx="3782868" cy="22409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3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12" y="17905"/>
            <a:ext cx="9975020" cy="1143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l-GR" altLang="el-GR" sz="2000" b="1" dirty="0">
                <a:solidFill>
                  <a:srgbClr val="800000"/>
                </a:solidFill>
              </a:rPr>
              <a:t>Ι. </a:t>
            </a:r>
            <a:r>
              <a:rPr lang="el-GR" altLang="el-GR" sz="2000" b="1" kern="1200" dirty="0">
                <a:solidFill>
                  <a:prstClr val="black"/>
                </a:solidFill>
                <a:ea typeface="+mn-ea"/>
                <a:cs typeface="Calibri" panose="020F0502020204030204" pitchFamily="34" charset="0"/>
              </a:rPr>
              <a:t>Αξιολόγηση στάσης ηγετών συνολικά</a:t>
            </a:r>
            <a:br>
              <a:rPr lang="el-GR" altLang="el-GR" sz="2000" b="1" kern="1200" dirty="0">
                <a:solidFill>
                  <a:prstClr val="black"/>
                </a:solidFill>
                <a:ea typeface="+mn-ea"/>
                <a:cs typeface="Calibri" panose="020F0502020204030204" pitchFamily="34" charset="0"/>
              </a:rPr>
            </a:br>
            <a:r>
              <a:rPr lang="el-GR" altLang="el-GR" sz="1200" dirty="0">
                <a:solidFill>
                  <a:schemeClr val="bg2"/>
                </a:solidFill>
              </a:rPr>
              <a:t>Πως αξιολογείτε συνολικά κάθε ένα από τους παρακάτω ηγέτες γενικά. Παρακαλώ απαντήστε με την βοήθεια της κλίμακας. </a:t>
            </a:r>
            <a:br>
              <a:rPr lang="el-GR" altLang="el-GR" sz="1200" dirty="0">
                <a:solidFill>
                  <a:schemeClr val="bg2"/>
                </a:solidFill>
              </a:rPr>
            </a:br>
            <a:r>
              <a:rPr lang="el-GR" altLang="el-GR" sz="1200" b="1" dirty="0">
                <a:solidFill>
                  <a:schemeClr val="bg2"/>
                </a:solidFill>
              </a:rPr>
              <a:t>Σύνολο ερωτηθέντων </a:t>
            </a:r>
            <a:endParaRPr lang="en-GB" altLang="el-GR" sz="1200" dirty="0">
              <a:solidFill>
                <a:schemeClr val="bg2"/>
              </a:solidFill>
            </a:endParaRPr>
          </a:p>
        </p:txBody>
      </p:sp>
      <p:graphicFrame>
        <p:nvGraphicFramePr>
          <p:cNvPr id="2" name="Object 1078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062175267"/>
              </p:ext>
            </p:extLst>
          </p:nvPr>
        </p:nvGraphicFramePr>
        <p:xfrm>
          <a:off x="263352" y="620688"/>
          <a:ext cx="11809312" cy="585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601DE5-C92D-4BCA-B793-8A1D1D2C1F28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6948488" y="652462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336360" y="85799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426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8BF5CFF-15A7-289F-B6CA-3183A946BAF0}"/>
              </a:ext>
            </a:extLst>
          </p:cNvPr>
          <p:cNvSpPr txBox="1"/>
          <p:nvPr/>
        </p:nvSpPr>
        <p:spPr>
          <a:xfrm>
            <a:off x="131594" y="2348880"/>
            <a:ext cx="6336704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dirty="0">
                <a:solidFill>
                  <a:srgbClr val="FFFF00"/>
                </a:solidFill>
              </a:rPr>
              <a:t>3)</a:t>
            </a:r>
            <a:r>
              <a:rPr lang="en-US" altLang="el-GR" sz="2000" b="1" dirty="0">
                <a:solidFill>
                  <a:srgbClr val="FFFF00"/>
                </a:solidFill>
              </a:rPr>
              <a:t> </a:t>
            </a:r>
            <a:r>
              <a:rPr lang="el-GR" altLang="el-GR" sz="2000" b="1" dirty="0">
                <a:solidFill>
                  <a:prstClr val="white"/>
                </a:solidFill>
              </a:rPr>
              <a:t>ΠΡΕΣΒΗΣ ΗΠΑ ΚΙΜΠΕΡΛΙ ΑΝ ΓΚΙΛΦΟΪΛ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altLang="el-GR" sz="2000" b="1" dirty="0">
              <a:solidFill>
                <a:srgbClr val="FFFF00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altLang="el-GR" sz="2000" b="1" dirty="0">
              <a:solidFill>
                <a:prstClr val="white"/>
              </a:solidFill>
            </a:endParaRPr>
          </a:p>
          <a:p>
            <a:pPr lvl="0" eaLnBrk="1" hangingPunct="1">
              <a:lnSpc>
                <a:spcPct val="120000"/>
              </a:lnSpc>
              <a:defRPr/>
            </a:pP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lang="el-GR" altLang="el-GR" b="1" dirty="0">
                <a:solidFill>
                  <a:prstClr val="white"/>
                </a:solidFill>
              </a:rPr>
              <a:t>Αξιολόγηση παρουσίας Πρέσβη των ΗΠΑ </a:t>
            </a:r>
            <a:r>
              <a:rPr lang="el-GR" altLang="el-GR" b="1" dirty="0" err="1">
                <a:solidFill>
                  <a:prstClr val="white"/>
                </a:solidFill>
              </a:rPr>
              <a:t>Κίμπερλι</a:t>
            </a:r>
            <a:r>
              <a:rPr lang="el-GR" altLang="el-GR" b="1" dirty="0">
                <a:solidFill>
                  <a:prstClr val="white"/>
                </a:solidFill>
              </a:rPr>
              <a:t> Αν </a:t>
            </a:r>
            <a:r>
              <a:rPr lang="el-GR" altLang="el-GR" b="1" dirty="0" err="1">
                <a:solidFill>
                  <a:prstClr val="white"/>
                </a:solidFill>
              </a:rPr>
              <a:t>Γκίλφοϊλ</a:t>
            </a:r>
            <a:r>
              <a:rPr lang="el-GR" altLang="el-GR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68298" y="0"/>
            <a:ext cx="1893507" cy="6855421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292" name="Picture 4" descr="Κίμπερλι Γκίλφοϊλ Κυριάκος Μητσοτάκη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85" y="3407249"/>
            <a:ext cx="4061655" cy="338503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Ανεβαίνει Θεσσαλονίκη η Κίμπερλ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85" y="13887"/>
            <a:ext cx="4116914" cy="327109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6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6383339" y="63087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92344" y="6502477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F2AB6-7831-446F-8A4B-3B377567A82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545" y="18524"/>
            <a:ext cx="11904434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lang="el-GR" altLang="en-US" sz="1400" b="1" dirty="0">
                <a:solidFill>
                  <a:srgbClr val="000000"/>
                </a:solidFill>
              </a:rPr>
              <a:t>Αξιολόγηση παρουσίας </a:t>
            </a:r>
            <a:r>
              <a:rPr lang="el-GR" sz="1400" b="1" dirty="0">
                <a:solidFill>
                  <a:srgbClr val="000000"/>
                </a:solidFill>
              </a:rPr>
              <a:t>Πρέσβη των ΗΠΑ </a:t>
            </a:r>
            <a:r>
              <a:rPr lang="el-GR" sz="1400" b="1" dirty="0" err="1">
                <a:solidFill>
                  <a:srgbClr val="000000"/>
                </a:solidFill>
              </a:rPr>
              <a:t>Κίμπερλι</a:t>
            </a:r>
            <a:r>
              <a:rPr lang="el-GR" sz="1400" b="1" dirty="0">
                <a:solidFill>
                  <a:srgbClr val="000000"/>
                </a:solidFill>
              </a:rPr>
              <a:t> Αν </a:t>
            </a:r>
            <a:r>
              <a:rPr lang="el-GR" sz="1400" b="1" dirty="0" err="1">
                <a:solidFill>
                  <a:srgbClr val="000000"/>
                </a:solidFill>
              </a:rPr>
              <a:t>Γκίλφοϊλ</a:t>
            </a:r>
            <a:r>
              <a:rPr lang="el-GR" sz="1400" b="1" dirty="0">
                <a:solidFill>
                  <a:srgbClr val="000000"/>
                </a:solidFill>
              </a:rPr>
              <a:t>  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l-GR" sz="1050" dirty="0">
                <a:solidFill>
                  <a:srgbClr val="808080"/>
                </a:solidFill>
              </a:rPr>
              <a:t>Πως κρίνετε την έως τώρα παρουσία της Πρέσβη των ΗΠΑ </a:t>
            </a:r>
            <a:r>
              <a:rPr lang="el-GR" sz="1050" dirty="0" err="1">
                <a:solidFill>
                  <a:srgbClr val="808080"/>
                </a:solidFill>
              </a:rPr>
              <a:t>Κίμπερλι</a:t>
            </a:r>
            <a:r>
              <a:rPr lang="el-GR" sz="1050" dirty="0">
                <a:solidFill>
                  <a:srgbClr val="808080"/>
                </a:solidFill>
              </a:rPr>
              <a:t> Αν </a:t>
            </a:r>
            <a:r>
              <a:rPr lang="el-GR" sz="1050" dirty="0" err="1">
                <a:solidFill>
                  <a:srgbClr val="808080"/>
                </a:solidFill>
              </a:rPr>
              <a:t>Γκίλφοϊλ</a:t>
            </a:r>
            <a:r>
              <a:rPr lang="el-GR" sz="1050" dirty="0">
                <a:solidFill>
                  <a:srgbClr val="808080"/>
                </a:solidFill>
              </a:rPr>
              <a:t>; 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3129" y="3601449"/>
            <a:ext cx="6030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40082"/>
              </p:ext>
            </p:extLst>
          </p:nvPr>
        </p:nvGraphicFramePr>
        <p:xfrm>
          <a:off x="2" y="4022589"/>
          <a:ext cx="11975973" cy="2183135"/>
        </p:xfrm>
        <a:graphic>
          <a:graphicData uri="http://schemas.openxmlformats.org/drawingml/2006/table">
            <a:tbl>
              <a:tblPr/>
              <a:tblGrid>
                <a:gridCol w="144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4727">
                  <a:extLst>
                    <a:ext uri="{9D8B030D-6E8A-4147-A177-3AD203B41FA5}">
                      <a16:colId xmlns:a16="http://schemas.microsoft.com/office/drawing/2014/main" val="4142119349"/>
                    </a:ext>
                  </a:extLst>
                </a:gridCol>
                <a:gridCol w="1084727">
                  <a:extLst>
                    <a:ext uri="{9D8B030D-6E8A-4147-A177-3AD203B41FA5}">
                      <a16:colId xmlns:a16="http://schemas.microsoft.com/office/drawing/2014/main" val="1867376403"/>
                    </a:ext>
                  </a:extLst>
                </a:gridCol>
                <a:gridCol w="1084727">
                  <a:extLst>
                    <a:ext uri="{9D8B030D-6E8A-4147-A177-3AD203B41FA5}">
                      <a16:colId xmlns:a16="http://schemas.microsoft.com/office/drawing/2014/main" val="3651387956"/>
                    </a:ext>
                  </a:extLst>
                </a:gridCol>
                <a:gridCol w="1084727">
                  <a:extLst>
                    <a:ext uri="{9D8B030D-6E8A-4147-A177-3AD203B41FA5}">
                      <a16:colId xmlns:a16="http://schemas.microsoft.com/office/drawing/2014/main" val="3951211305"/>
                    </a:ext>
                  </a:extLst>
                </a:gridCol>
                <a:gridCol w="1084727">
                  <a:extLst>
                    <a:ext uri="{9D8B030D-6E8A-4147-A177-3AD203B41FA5}">
                      <a16:colId xmlns:a16="http://schemas.microsoft.com/office/drawing/2014/main" val="3764544965"/>
                    </a:ext>
                  </a:extLst>
                </a:gridCol>
              </a:tblGrid>
              <a:tr h="704574">
                <a:tc>
                  <a:txBody>
                    <a:bodyPr/>
                    <a:lstStyle/>
                    <a:p>
                      <a:pPr algn="ctr" fontAlgn="b"/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7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Σίγουρα/Μάλλον Συμφωνώ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2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Μάλλον/Σίγουρα Διαφωνώ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1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424432"/>
                  </a:ext>
                </a:extLst>
              </a:tr>
            </a:tbl>
          </a:graphicData>
        </a:graphic>
      </p:graphicFrame>
      <p:graphicFrame>
        <p:nvGraphicFramePr>
          <p:cNvPr id="15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647425"/>
              </p:ext>
            </p:extLst>
          </p:nvPr>
        </p:nvGraphicFramePr>
        <p:xfrm>
          <a:off x="1343472" y="476672"/>
          <a:ext cx="9217023" cy="3005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18"/>
          <p:cNvCxnSpPr/>
          <p:nvPr/>
        </p:nvCxnSpPr>
        <p:spPr bwMode="auto">
          <a:xfrm>
            <a:off x="0" y="3481853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ight Brace 19"/>
          <p:cNvSpPr/>
          <p:nvPr/>
        </p:nvSpPr>
        <p:spPr>
          <a:xfrm>
            <a:off x="7248128" y="864122"/>
            <a:ext cx="61756" cy="830570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7104112" y="1989322"/>
            <a:ext cx="85961" cy="832089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7573236" y="1026974"/>
            <a:ext cx="1080120" cy="414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altLang="en-US" sz="1800" b="1" dirty="0">
                <a:solidFill>
                  <a:srgbClr val="00B0F0"/>
                </a:solidFill>
                <a:cs typeface="Calibri" panose="020F0502020204030204" pitchFamily="34" charset="0"/>
              </a:rPr>
              <a:t>38,2%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7435802" y="2273308"/>
            <a:ext cx="1080120" cy="376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altLang="en-US" sz="1800" b="1" dirty="0">
                <a:solidFill>
                  <a:srgbClr val="FF0000"/>
                </a:solidFill>
                <a:cs typeface="Calibri" panose="020F0502020204030204" pitchFamily="34" charset="0"/>
              </a:rPr>
              <a:t>35,9%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4916" y="3682350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</p:spTree>
    <p:extLst>
      <p:ext uri="{BB962C8B-B14F-4D97-AF65-F5344CB8AC3E}">
        <p14:creationId xmlns:p14="http://schemas.microsoft.com/office/powerpoint/2010/main" val="3483613001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3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31142</TotalTime>
  <Words>1760</Words>
  <Application>Microsoft Office PowerPoint</Application>
  <PresentationFormat>Widescreen</PresentationFormat>
  <Paragraphs>623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Avenir Next LT Pro</vt:lpstr>
      <vt:lpstr>Calibri</vt:lpstr>
      <vt:lpstr>Sagona Book</vt:lpstr>
      <vt:lpstr>Tahoma</vt:lpstr>
      <vt:lpstr>The Hand Extrablack</vt:lpstr>
      <vt:lpstr>1_Default Design</vt:lpstr>
      <vt:lpstr>BlobVTI</vt:lpstr>
      <vt:lpstr>2_Default Design</vt:lpstr>
      <vt:lpstr>3_Default Design</vt:lpstr>
      <vt:lpstr>4_Default Design</vt:lpstr>
      <vt:lpstr>5_Default Design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Ι. Αξιολόγηση στάσης ηγετών συνολικά Πως αξιολογείτε συνολικά κάθε ένα από τους παρακάτω ηγέτες γενικά. Παρακαλώ απαντήστε με την βοήθεια της κλίμακας.  Σύνολο ερωτηθέντων </vt:lpstr>
      <vt:lpstr>PowerPoint Presentation</vt:lpstr>
      <vt:lpstr>PowerPoint Presentation</vt:lpstr>
      <vt:lpstr>PowerPoint Presentation</vt:lpstr>
      <vt:lpstr>PowerPoint Presentation</vt:lpstr>
      <vt:lpstr>II. Απόψεις για την  επίδραση που θα έχει η προεδρία/ θητεία του  Ν. Τραμπ σε συγκεκριμένους τομείς Με βάση αυτά που γνωρίζετε έχετε ακούσει έχετε διαβάσει, ποια  πιστεύετε ότι θα είναι συνολικά η επίδραση που ότι θα έχει η προεδρία/ θητεία του  Ν. Τραμπ κάθε ένα από τους παρακάτω τομείς ;  Σύνολο ερωτηθέντων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MRB Hellas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ΕΞΩΤΕΡΙΚΗ ΠΟΛΙΤΙΚΗ (ΤΡΑΜΠ - ΣΥΓΧΡΟΝΕΣ ΣΥΓΚΡΟΥΣΕΙΣ - ΕΛΛΗΝΟΤΟΥΡΚΙΚΑ)</dc:title>
  <dc:creator>MRB Hellas SA</dc:creator>
  <cp:lastModifiedBy>Tasos Velissaridis</cp:lastModifiedBy>
  <cp:revision>1822</cp:revision>
  <cp:lastPrinted>2025-12-15T19:05:23Z</cp:lastPrinted>
  <dcterms:created xsi:type="dcterms:W3CDTF">2004-07-26T12:40:27Z</dcterms:created>
  <dcterms:modified xsi:type="dcterms:W3CDTF">2025-12-17T05:25:17Z</dcterms:modified>
</cp:coreProperties>
</file>