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66" r:id="rId2"/>
    <p:sldMasterId id="2147483672" r:id="rId3"/>
    <p:sldMasterId id="2147483677" r:id="rId4"/>
    <p:sldMasterId id="2147483698" r:id="rId5"/>
  </p:sldMasterIdLst>
  <p:notesMasterIdLst>
    <p:notesMasterId r:id="rId19"/>
  </p:notesMasterIdLst>
  <p:handoutMasterIdLst>
    <p:handoutMasterId r:id="rId20"/>
  </p:handoutMasterIdLst>
  <p:sldIdLst>
    <p:sldId id="1095" r:id="rId6"/>
    <p:sldId id="259" r:id="rId7"/>
    <p:sldId id="1011" r:id="rId8"/>
    <p:sldId id="1019" r:id="rId9"/>
    <p:sldId id="1035" r:id="rId10"/>
    <p:sldId id="1040" r:id="rId11"/>
    <p:sldId id="1108" r:id="rId12"/>
    <p:sldId id="1100" r:id="rId13"/>
    <p:sldId id="1069" r:id="rId14"/>
    <p:sldId id="1087" r:id="rId15"/>
    <p:sldId id="1066" r:id="rId16"/>
    <p:sldId id="1056" r:id="rId17"/>
    <p:sldId id="1107" r:id="rId18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70C0"/>
    <a:srgbClr val="C09200"/>
    <a:srgbClr val="FF0000"/>
    <a:srgbClr val="FFCC99"/>
    <a:srgbClr val="336699"/>
    <a:srgbClr val="EAEAEA"/>
    <a:srgbClr val="800080"/>
    <a:srgbClr val="FF33CC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3" autoAdjust="0"/>
    <p:restoredTop sz="95033" autoAdjust="0"/>
  </p:normalViewPr>
  <p:slideViewPr>
    <p:cSldViewPr>
      <p:cViewPr varScale="1">
        <p:scale>
          <a:sx n="111" d="100"/>
          <a:sy n="111" d="100"/>
        </p:scale>
        <p:origin x="34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vian Antonopoulou" userId="b56298f00e27b472" providerId="LiveId" clId="{35A71F7E-BAAC-4D84-A603-EB6CD421BC2F}"/>
    <pc:docChg chg="undo custSel modSld">
      <pc:chgData name="Vivian Antonopoulou" userId="b56298f00e27b472" providerId="LiveId" clId="{35A71F7E-BAAC-4D84-A603-EB6CD421BC2F}" dt="2023-12-10T22:28:40.624" v="315" actId="1076"/>
      <pc:docMkLst>
        <pc:docMk/>
      </pc:docMkLst>
      <pc:sldChg chg="addSp delSp modSp mod">
        <pc:chgData name="Vivian Antonopoulou" userId="b56298f00e27b472" providerId="LiveId" clId="{35A71F7E-BAAC-4D84-A603-EB6CD421BC2F}" dt="2023-12-10T21:56:34.336" v="288" actId="403"/>
        <pc:sldMkLst>
          <pc:docMk/>
          <pc:sldMk cId="4214178424" sldId="259"/>
        </pc:sldMkLst>
      </pc:sldChg>
      <pc:sldChg chg="modSp mod">
        <pc:chgData name="Vivian Antonopoulou" userId="b56298f00e27b472" providerId="LiveId" clId="{35A71F7E-BAAC-4D84-A603-EB6CD421BC2F}" dt="2023-12-10T18:20:39.337" v="174" actId="27918"/>
        <pc:sldMkLst>
          <pc:docMk/>
          <pc:sldMk cId="2802445943" sldId="968"/>
        </pc:sldMkLst>
      </pc:sldChg>
      <pc:sldChg chg="modSp mod">
        <pc:chgData name="Vivian Antonopoulou" userId="b56298f00e27b472" providerId="LiveId" clId="{35A71F7E-BAAC-4D84-A603-EB6CD421BC2F}" dt="2023-12-10T18:21:07.234" v="176" actId="27918"/>
        <pc:sldMkLst>
          <pc:docMk/>
          <pc:sldMk cId="4215038530" sldId="972"/>
        </pc:sldMkLst>
      </pc:sldChg>
      <pc:sldChg chg="modSp mod">
        <pc:chgData name="Vivian Antonopoulou" userId="b56298f00e27b472" providerId="LiveId" clId="{35A71F7E-BAAC-4D84-A603-EB6CD421BC2F}" dt="2023-12-10T18:15:09.549" v="162" actId="1076"/>
        <pc:sldMkLst>
          <pc:docMk/>
          <pc:sldMk cId="1243993651" sldId="974"/>
        </pc:sldMkLst>
      </pc:sldChg>
      <pc:sldChg chg="modSp mod">
        <pc:chgData name="Vivian Antonopoulou" userId="b56298f00e27b472" providerId="LiveId" clId="{35A71F7E-BAAC-4D84-A603-EB6CD421BC2F}" dt="2023-12-10T18:21:26.171" v="178" actId="27918"/>
        <pc:sldMkLst>
          <pc:docMk/>
          <pc:sldMk cId="3029514548" sldId="976"/>
        </pc:sldMkLst>
      </pc:sldChg>
      <pc:sldChg chg="modSp mod">
        <pc:chgData name="Vivian Antonopoulou" userId="b56298f00e27b472" providerId="LiveId" clId="{35A71F7E-BAAC-4D84-A603-EB6CD421BC2F}" dt="2023-12-10T18:15:04.760" v="161" actId="1036"/>
        <pc:sldMkLst>
          <pc:docMk/>
          <pc:sldMk cId="1074483631" sldId="978"/>
        </pc:sldMkLst>
      </pc:sldChg>
      <pc:sldChg chg="modSp mod">
        <pc:chgData name="Vivian Antonopoulou" userId="b56298f00e27b472" providerId="LiveId" clId="{35A71F7E-BAAC-4D84-A603-EB6CD421BC2F}" dt="2023-12-10T18:21:47.043" v="180" actId="27918"/>
        <pc:sldMkLst>
          <pc:docMk/>
          <pc:sldMk cId="3746529961" sldId="980"/>
        </pc:sldMkLst>
      </pc:sldChg>
      <pc:sldChg chg="modSp mod">
        <pc:chgData name="Vivian Antonopoulou" userId="b56298f00e27b472" providerId="LiveId" clId="{35A71F7E-BAAC-4D84-A603-EB6CD421BC2F}" dt="2023-12-10T18:19:25.078" v="170" actId="1076"/>
        <pc:sldMkLst>
          <pc:docMk/>
          <pc:sldMk cId="23720159" sldId="982"/>
        </pc:sldMkLst>
      </pc:sldChg>
      <pc:sldChg chg="modSp mod">
        <pc:chgData name="Vivian Antonopoulou" userId="b56298f00e27b472" providerId="LiveId" clId="{35A71F7E-BAAC-4D84-A603-EB6CD421BC2F}" dt="2023-12-10T18:22:08.146" v="182" actId="27918"/>
        <pc:sldMkLst>
          <pc:docMk/>
          <pc:sldMk cId="3225291988" sldId="984"/>
        </pc:sldMkLst>
      </pc:sldChg>
      <pc:sldChg chg="modSp mod">
        <pc:chgData name="Vivian Antonopoulou" userId="b56298f00e27b472" providerId="LiveId" clId="{35A71F7E-BAAC-4D84-A603-EB6CD421BC2F}" dt="2023-12-10T18:19:14.083" v="168" actId="1076"/>
        <pc:sldMkLst>
          <pc:docMk/>
          <pc:sldMk cId="4193722345" sldId="990"/>
        </pc:sldMkLst>
      </pc:sldChg>
      <pc:sldChg chg="modSp mod">
        <pc:chgData name="Vivian Antonopoulou" userId="b56298f00e27b472" providerId="LiveId" clId="{35A71F7E-BAAC-4D84-A603-EB6CD421BC2F}" dt="2023-12-10T18:15:15.599" v="163" actId="1076"/>
        <pc:sldMkLst>
          <pc:docMk/>
          <pc:sldMk cId="2761419821" sldId="992"/>
        </pc:sldMkLst>
      </pc:sldChg>
      <pc:sldChg chg="modSp mod">
        <pc:chgData name="Vivian Antonopoulou" userId="b56298f00e27b472" providerId="LiveId" clId="{35A71F7E-BAAC-4D84-A603-EB6CD421BC2F}" dt="2023-12-10T18:23:21.586" v="188" actId="27918"/>
        <pc:sldMkLst>
          <pc:docMk/>
          <pc:sldMk cId="2518704750" sldId="995"/>
        </pc:sldMkLst>
      </pc:sldChg>
      <pc:sldChg chg="modSp mod">
        <pc:chgData name="Vivian Antonopoulou" userId="b56298f00e27b472" providerId="LiveId" clId="{35A71F7E-BAAC-4D84-A603-EB6CD421BC2F}" dt="2023-12-10T18:19:00.501" v="165" actId="1035"/>
        <pc:sldMkLst>
          <pc:docMk/>
          <pc:sldMk cId="4265081794" sldId="1016"/>
        </pc:sldMkLst>
      </pc:sldChg>
      <pc:sldChg chg="addSp modSp mod">
        <pc:chgData name="Vivian Antonopoulou" userId="b56298f00e27b472" providerId="LiveId" clId="{35A71F7E-BAAC-4D84-A603-EB6CD421BC2F}" dt="2023-12-10T22:27:05.922" v="305" actId="403"/>
        <pc:sldMkLst>
          <pc:docMk/>
          <pc:sldMk cId="489882791" sldId="1019"/>
        </pc:sldMkLst>
      </pc:sldChg>
      <pc:sldChg chg="addSp modSp mod">
        <pc:chgData name="Vivian Antonopoulou" userId="b56298f00e27b472" providerId="LiveId" clId="{35A71F7E-BAAC-4D84-A603-EB6CD421BC2F}" dt="2023-12-10T22:27:20.852" v="310" actId="403"/>
        <pc:sldMkLst>
          <pc:docMk/>
          <pc:sldMk cId="4025748326" sldId="1031"/>
        </pc:sldMkLst>
      </pc:sldChg>
      <pc:sldChg chg="modSp mod">
        <pc:chgData name="Vivian Antonopoulou" userId="b56298f00e27b472" providerId="LiveId" clId="{35A71F7E-BAAC-4D84-A603-EB6CD421BC2F}" dt="2023-12-10T18:22:59.843" v="186" actId="27918"/>
        <pc:sldMkLst>
          <pc:docMk/>
          <pc:sldMk cId="1652015031" sldId="1032"/>
        </pc:sldMkLst>
      </pc:sldChg>
      <pc:sldChg chg="modSp mod">
        <pc:chgData name="Vivian Antonopoulou" userId="b56298f00e27b472" providerId="LiveId" clId="{35A71F7E-BAAC-4D84-A603-EB6CD421BC2F}" dt="2023-12-10T21:56:47.884" v="289" actId="403"/>
        <pc:sldMkLst>
          <pc:docMk/>
          <pc:sldMk cId="199064543" sldId="1035"/>
        </pc:sldMkLst>
      </pc:sldChg>
      <pc:sldChg chg="modSp mod">
        <pc:chgData name="Vivian Antonopoulou" userId="b56298f00e27b472" providerId="LiveId" clId="{35A71F7E-BAAC-4D84-A603-EB6CD421BC2F}" dt="2023-12-10T21:57:01.481" v="293" actId="403"/>
        <pc:sldMkLst>
          <pc:docMk/>
          <pc:sldMk cId="1220308409" sldId="1040"/>
        </pc:sldMkLst>
      </pc:sldChg>
      <pc:sldChg chg="modSp mod">
        <pc:chgData name="Vivian Antonopoulou" userId="b56298f00e27b472" providerId="LiveId" clId="{35A71F7E-BAAC-4D84-A603-EB6CD421BC2F}" dt="2023-12-10T18:19:58.863" v="172" actId="14100"/>
        <pc:sldMkLst>
          <pc:docMk/>
          <pc:sldMk cId="3294320676" sldId="1041"/>
        </pc:sldMkLst>
      </pc:sldChg>
      <pc:sldChg chg="modSp mod">
        <pc:chgData name="Vivian Antonopoulou" userId="b56298f00e27b472" providerId="LiveId" clId="{35A71F7E-BAAC-4D84-A603-EB6CD421BC2F}" dt="2023-12-10T18:05:45.276" v="87" actId="403"/>
        <pc:sldMkLst>
          <pc:docMk/>
          <pc:sldMk cId="4284887840" sldId="1042"/>
        </pc:sldMkLst>
      </pc:sldChg>
      <pc:sldChg chg="modSp mod">
        <pc:chgData name="Vivian Antonopoulou" userId="b56298f00e27b472" providerId="LiveId" clId="{35A71F7E-BAAC-4D84-A603-EB6CD421BC2F}" dt="2023-12-10T18:07:00.446" v="102" actId="14100"/>
        <pc:sldMkLst>
          <pc:docMk/>
          <pc:sldMk cId="3019229418" sldId="1056"/>
        </pc:sldMkLst>
      </pc:sldChg>
      <pc:sldChg chg="addSp delSp modSp mod">
        <pc:chgData name="Vivian Antonopoulou" userId="b56298f00e27b472" providerId="LiveId" clId="{35A71F7E-BAAC-4D84-A603-EB6CD421BC2F}" dt="2023-12-10T22:27:58.510" v="312" actId="20577"/>
        <pc:sldMkLst>
          <pc:docMk/>
          <pc:sldMk cId="3908403013" sldId="1057"/>
        </pc:sldMkLst>
      </pc:sldChg>
      <pc:sldChg chg="addSp delSp modSp mod">
        <pc:chgData name="Vivian Antonopoulou" userId="b56298f00e27b472" providerId="LiveId" clId="{35A71F7E-BAAC-4D84-A603-EB6CD421BC2F}" dt="2023-12-10T21:58:56.711" v="299" actId="115"/>
        <pc:sldMkLst>
          <pc:docMk/>
          <pc:sldMk cId="3937076962" sldId="1058"/>
        </pc:sldMkLst>
      </pc:sldChg>
      <pc:sldChg chg="modSp mod">
        <pc:chgData name="Vivian Antonopoulou" userId="b56298f00e27b472" providerId="LiveId" clId="{35A71F7E-BAAC-4D84-A603-EB6CD421BC2F}" dt="2023-12-10T18:11:42.511" v="153" actId="1076"/>
        <pc:sldMkLst>
          <pc:docMk/>
          <pc:sldMk cId="4263977262" sldId="1059"/>
        </pc:sldMkLst>
      </pc:sldChg>
      <pc:sldChg chg="addSp delSp modSp mod">
        <pc:chgData name="Vivian Antonopoulou" userId="b56298f00e27b472" providerId="LiveId" clId="{35A71F7E-BAAC-4D84-A603-EB6CD421BC2F}" dt="2023-12-10T22:28:40.624" v="315" actId="1076"/>
        <pc:sldMkLst>
          <pc:docMk/>
          <pc:sldMk cId="2696730791" sldId="1062"/>
        </pc:sldMkLst>
      </pc:sldChg>
      <pc:sldChg chg="modSp mod">
        <pc:chgData name="Vivian Antonopoulou" userId="b56298f00e27b472" providerId="LiveId" clId="{35A71F7E-BAAC-4D84-A603-EB6CD421BC2F}" dt="2023-12-10T21:58:24.674" v="297" actId="1076"/>
        <pc:sldMkLst>
          <pc:docMk/>
          <pc:sldMk cId="1889636705" sldId="1065"/>
        </pc:sldMkLst>
      </pc:sldChg>
    </pc:docChg>
  </pc:docChgLst>
  <pc:docChgLst>
    <pc:chgData name="Dimitris Mavros" userId="5b21be12d6fcf79c" providerId="LiveId" clId="{6173D51C-B1B2-4257-BD72-F7E0FB8DAA24}"/>
    <pc:docChg chg="modSld">
      <pc:chgData name="Dimitris Mavros" userId="5b21be12d6fcf79c" providerId="LiveId" clId="{6173D51C-B1B2-4257-BD72-F7E0FB8DAA24}" dt="2025-06-23T21:15:00.772" v="0" actId="9405"/>
      <pc:docMkLst>
        <pc:docMk/>
      </pc:docMkLst>
      <pc:sldChg chg="addSp mod">
        <pc:chgData name="Dimitris Mavros" userId="5b21be12d6fcf79c" providerId="LiveId" clId="{6173D51C-B1B2-4257-BD72-F7E0FB8DAA24}" dt="2025-06-23T21:15:00.772" v="0" actId="9405"/>
        <pc:sldMkLst>
          <pc:docMk/>
          <pc:sldMk cId="3662171966" sldId="1093"/>
        </pc:sldMkLst>
        <pc:inkChg chg="add">
          <ac:chgData name="Dimitris Mavros" userId="5b21be12d6fcf79c" providerId="LiveId" clId="{6173D51C-B1B2-4257-BD72-F7E0FB8DAA24}" dt="2025-06-23T21:15:00.772" v="0" actId="9405"/>
          <ac:inkMkLst>
            <pc:docMk/>
            <pc:sldMk cId="3662171966" sldId="1093"/>
            <ac:inkMk id="4" creationId="{C2B9E498-01A8-7536-3239-3E808620D301}"/>
          </ac:inkMkLst>
        </pc:ink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201751888679032E-2"/>
          <c:y val="0.11598332518379113"/>
          <c:w val="0.92218130277191424"/>
          <c:h val="0.57416764508554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ΜΕΓΑΛΗ / ΑΡΚΕΤΗ ΕΜΠΙΣΤΟΣΥΝΗ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0D-4F68-8B78-D8D76C35391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00D-4F68-8B78-D8D76C353915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8A7B-4E06-A3C2-F9450E3063A3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100D-4F68-8B78-D8D76C35391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100D-4F68-8B78-D8D76C353915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0D-4F68-8B78-D8D76C35391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00D-4F68-8B78-D8D76C353915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00D-4F68-8B78-D8D76C353915}"/>
              </c:ext>
            </c:extLst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00D-4F68-8B78-D8D76C353915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00D-4F68-8B78-D8D76C353915}"/>
              </c:ext>
            </c:extLst>
          </c:dPt>
          <c:dPt>
            <c:idx val="1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00D-4F68-8B78-D8D76C353915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3067-4A3C-81EE-1A86FB64E82B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100D-4F68-8B78-D8D76C353915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00D-4F68-8B78-D8D76C353915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100D-4F68-8B78-D8D76C353915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00D-4F68-8B78-D8D76C353915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00D-4F68-8B78-D8D76C353915}"/>
              </c:ext>
            </c:extLst>
          </c:dPt>
          <c:dPt>
            <c:idx val="2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00D-4F68-8B78-D8D76C35391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Sheet1!$A$2:$A$29</c:f>
              <c:strCache>
                <c:ptCount val="21"/>
                <c:pt idx="1">
                  <c:v>Κ.ΜΗΤΣΟΤΑΚΗΣ</c:v>
                </c:pt>
                <c:pt idx="2">
                  <c:v>Ν. ΑΝΔΡΟΥΛΑΚΗΣ</c:v>
                </c:pt>
                <c:pt idx="4">
                  <c:v>Κ.ΜΗΤΣΟΤΑΚΗΣ</c:v>
                </c:pt>
                <c:pt idx="5">
                  <c:v>Ν. ΑΝΔΡΟΥΛΑΚΗΣ</c:v>
                </c:pt>
                <c:pt idx="7">
                  <c:v>Κ.ΜΗΤΣΟΤΑΚΗΣ</c:v>
                </c:pt>
                <c:pt idx="8">
                  <c:v>Ν. ΑΝΔΡΟΥΛΑΚΗΣ</c:v>
                </c:pt>
                <c:pt idx="10">
                  <c:v>Κ.ΜΗΤΣΟΤΑΚΗΣ</c:v>
                </c:pt>
                <c:pt idx="11">
                  <c:v>Ν. ΑΝΔΡΟΥΛΑΚΗΣ</c:v>
                </c:pt>
                <c:pt idx="13">
                  <c:v>Κ.ΜΗΤΣΟΤΑΚΗΣ</c:v>
                </c:pt>
                <c:pt idx="14">
                  <c:v>Ν. ΑΝΔΡΟΥΛΑΚΗΣ</c:v>
                </c:pt>
                <c:pt idx="16">
                  <c:v>Κ.ΜΗΤΣΟΤΑΚΗΣ</c:v>
                </c:pt>
                <c:pt idx="17">
                  <c:v>Ν. ΑΝΔΡΟΥΛΑΚΗΣ</c:v>
                </c:pt>
                <c:pt idx="19">
                  <c:v>Κ.ΜΗΤΣΟΤΑΚΗΣ</c:v>
                </c:pt>
                <c:pt idx="20">
                  <c:v>Ν. ΑΝΔΡΟΥΛΑΚΗΣ</c:v>
                </c:pt>
              </c:strCache>
            </c:strRef>
          </c:cat>
          <c:val>
            <c:numRef>
              <c:f>Sheet1!$B$2:$B$29</c:f>
              <c:numCache>
                <c:formatCode>General</c:formatCode>
                <c:ptCount val="21"/>
                <c:pt idx="1">
                  <c:v>25.8</c:v>
                </c:pt>
                <c:pt idx="2">
                  <c:v>15.8</c:v>
                </c:pt>
                <c:pt idx="4">
                  <c:v>28.4</c:v>
                </c:pt>
                <c:pt idx="5">
                  <c:v>15.6</c:v>
                </c:pt>
                <c:pt idx="7">
                  <c:v>24</c:v>
                </c:pt>
                <c:pt idx="8">
                  <c:v>20.8</c:v>
                </c:pt>
                <c:pt idx="10">
                  <c:v>20.3</c:v>
                </c:pt>
                <c:pt idx="11">
                  <c:v>18.399999999999999</c:v>
                </c:pt>
                <c:pt idx="13">
                  <c:v>20.9</c:v>
                </c:pt>
                <c:pt idx="14">
                  <c:v>17.399999999999999</c:v>
                </c:pt>
                <c:pt idx="16">
                  <c:v>25.5</c:v>
                </c:pt>
                <c:pt idx="17">
                  <c:v>15.6</c:v>
                </c:pt>
                <c:pt idx="19">
                  <c:v>22.2</c:v>
                </c:pt>
                <c:pt idx="2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AF-4B3D-BAF7-4D47EE749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630955552"/>
        <c:axId val="1630956096"/>
      </c:barChart>
      <c:catAx>
        <c:axId val="163095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630956096"/>
        <c:crosses val="autoZero"/>
        <c:auto val="1"/>
        <c:lblAlgn val="ctr"/>
        <c:lblOffset val="100"/>
        <c:noMultiLvlLbl val="0"/>
      </c:catAx>
      <c:valAx>
        <c:axId val="1630956096"/>
        <c:scaling>
          <c:orientation val="minMax"/>
          <c:max val="100"/>
        </c:scaling>
        <c:delete val="1"/>
        <c:axPos val="l"/>
        <c:numFmt formatCode="General" sourceLinked="1"/>
        <c:majorTickMark val="out"/>
        <c:minorTickMark val="none"/>
        <c:tickLblPos val="nextTo"/>
        <c:crossAx val="163095555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30470327184457"/>
          <c:y val="0.11777251540403799"/>
          <c:w val="0.716171337329778"/>
          <c:h val="0.749334862250615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8E-4457-A22C-989ADF01AE5E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8E-4457-A22C-989ADF01AE5E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06-45F0-9DC3-562A8C1D7D3D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706-45F0-9DC3-562A8C1D7D3D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706-45F0-9DC3-562A8C1D7D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ΣΙΓΟΥΡΑ ΘΕΤΙΚA</c:v>
                </c:pt>
                <c:pt idx="1">
                  <c:v>ΜΑΛΛΟΝ ΘΕΤΙΚA</c:v>
                </c:pt>
                <c:pt idx="2">
                  <c:v>ΜΑΛΛΟΝ ΑΡΝΗΤΙΚA</c:v>
                </c:pt>
                <c:pt idx="3">
                  <c:v>ΣΙΓΟΥΡΑ ΑΡΝΗΤΙΚA</c:v>
                </c:pt>
                <c:pt idx="4">
                  <c:v>ΔΞ/ΔΑ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17.600000000000001</c:v>
                </c:pt>
                <c:pt idx="2">
                  <c:v>16.8</c:v>
                </c:pt>
                <c:pt idx="3">
                  <c:v>52.7</c:v>
                </c:pt>
                <c:pt idx="4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8-4758-81C5-05FBA0ED6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51"/>
        <c:axId val="1752638720"/>
        <c:axId val="1752641984"/>
      </c:barChart>
      <c:catAx>
        <c:axId val="17526387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752641984"/>
        <c:crosses val="autoZero"/>
        <c:auto val="1"/>
        <c:lblAlgn val="ctr"/>
        <c:lblOffset val="100"/>
        <c:noMultiLvlLbl val="0"/>
      </c:catAx>
      <c:valAx>
        <c:axId val="1752641984"/>
        <c:scaling>
          <c:orientation val="minMax"/>
          <c:max val="100"/>
        </c:scaling>
        <c:delete val="0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7526387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30470327184457"/>
          <c:y val="0.11777251540403799"/>
          <c:w val="0.716171337329778"/>
          <c:h val="0.749334862250615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8E-4457-A22C-989ADF01AE5E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8E-4457-A22C-989ADF01AE5E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06-45F0-9DC3-562A8C1D7D3D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706-45F0-9DC3-562A8C1D7D3D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706-45F0-9DC3-562A8C1D7D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Σίγουρα αξίζουν τρίτη θητεία</c:v>
                </c:pt>
                <c:pt idx="1">
                  <c:v>Μάλλον αξίζουν τρίτη θητεία</c:v>
                </c:pt>
                <c:pt idx="2">
                  <c:v>Μάλλον πρέπει να υπαρξει κυβερνητική αλλαγή</c:v>
                </c:pt>
                <c:pt idx="3">
                  <c:v>Σίγουρα πρέπει να υπαρξει κυβερνητική αλλαγή</c:v>
                </c:pt>
                <c:pt idx="4">
                  <c:v>ΔΞ/ΔΑ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10.9</c:v>
                </c:pt>
                <c:pt idx="1">
                  <c:v>14.2</c:v>
                </c:pt>
                <c:pt idx="2">
                  <c:v>13.5</c:v>
                </c:pt>
                <c:pt idx="3">
                  <c:v>57.2</c:v>
                </c:pt>
                <c:pt idx="4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8-4758-81C5-05FBA0ED6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51"/>
        <c:axId val="1752638720"/>
        <c:axId val="1752641984"/>
      </c:barChart>
      <c:catAx>
        <c:axId val="17526387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752641984"/>
        <c:crosses val="autoZero"/>
        <c:auto val="1"/>
        <c:lblAlgn val="ctr"/>
        <c:lblOffset val="100"/>
        <c:noMultiLvlLbl val="0"/>
      </c:catAx>
      <c:valAx>
        <c:axId val="1752641984"/>
        <c:scaling>
          <c:orientation val="minMax"/>
          <c:max val="100"/>
        </c:scaling>
        <c:delete val="0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7526387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546558252738139"/>
          <c:y val="6.3757007172137461E-2"/>
          <c:w val="0.55453441747261856"/>
          <c:h val="0.873463336614173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ΔΕΘ 2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2D9-456E-8FC6-E0282B011EE8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2D9-456E-8FC6-E0282B011EE8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2D9-456E-8FC6-E0282B011EE8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B6B-4827-B76A-842CCBCDD90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Σίγουρα συμφωνώ</c:v>
                </c:pt>
                <c:pt idx="1">
                  <c:v>Μάλλον συμφωνώ</c:v>
                </c:pt>
                <c:pt idx="2">
                  <c:v>Μάλλον διαφωνώ</c:v>
                </c:pt>
                <c:pt idx="3">
                  <c:v>Σίγουρα διαφωνώ</c:v>
                </c:pt>
                <c:pt idx="4">
                  <c:v>ΔΞ/ΔΑ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10.8</c:v>
                </c:pt>
                <c:pt idx="1">
                  <c:v>30.4</c:v>
                </c:pt>
                <c:pt idx="2">
                  <c:v>24.3</c:v>
                </c:pt>
                <c:pt idx="3">
                  <c:v>24.3</c:v>
                </c:pt>
                <c:pt idx="4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D9-456E-8FC6-E0282B011EE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235416608"/>
        <c:axId val="1235415824"/>
      </c:barChart>
      <c:catAx>
        <c:axId val="1235416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235415824"/>
        <c:crosses val="autoZero"/>
        <c:auto val="1"/>
        <c:lblAlgn val="ctr"/>
        <c:lblOffset val="100"/>
        <c:noMultiLvlLbl val="0"/>
      </c:catAx>
      <c:valAx>
        <c:axId val="1235415824"/>
        <c:scaling>
          <c:orientation val="minMax"/>
          <c:max val="100"/>
        </c:scaling>
        <c:delete val="1"/>
        <c:axPos val="t"/>
        <c:numFmt formatCode="General" sourceLinked="1"/>
        <c:majorTickMark val="none"/>
        <c:minorTickMark val="none"/>
        <c:tickLblPos val="nextTo"/>
        <c:crossAx val="1235416608"/>
        <c:crosses val="autoZero"/>
        <c:crossBetween val="between"/>
        <c:majorUnit val="20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23025419546464"/>
          <c:y val="0.11777236272610948"/>
          <c:w val="0.716171337329778"/>
          <c:h val="0.749334862250615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E90-4AFB-ABF5-06F7B17C8E9B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E90-4AFB-ABF5-06F7B17C8E9B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899-4CC0-8A8E-2C09F6ADB4E7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899-4CC0-8A8E-2C09F6ADB4E7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899-4CC0-8A8E-2C09F6ADB4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ΣΙΓΟΥΡΑ ΘΕΤΙΚA</c:v>
                </c:pt>
                <c:pt idx="1">
                  <c:v>ΜΑΛΛΟΝ ΘΕΤΙΚA</c:v>
                </c:pt>
                <c:pt idx="2">
                  <c:v>ΜΑΛΛΟΝ ΑΡΝΗΤΙΚA</c:v>
                </c:pt>
                <c:pt idx="3">
                  <c:v>ΣΙΓΟΥΡΑ ΑΡΝΗΤΙΚA</c:v>
                </c:pt>
                <c:pt idx="4">
                  <c:v>ΔΞ/ΔΑ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5.6</c:v>
                </c:pt>
                <c:pt idx="1">
                  <c:v>13.7</c:v>
                </c:pt>
                <c:pt idx="2">
                  <c:v>28.5</c:v>
                </c:pt>
                <c:pt idx="3">
                  <c:v>47</c:v>
                </c:pt>
                <c:pt idx="4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8-4758-81C5-05FBA0ED6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51"/>
        <c:axId val="1454066896"/>
        <c:axId val="1454062000"/>
      </c:barChart>
      <c:catAx>
        <c:axId val="14540668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454062000"/>
        <c:crosses val="autoZero"/>
        <c:auto val="1"/>
        <c:lblAlgn val="ctr"/>
        <c:lblOffset val="100"/>
        <c:noMultiLvlLbl val="0"/>
      </c:catAx>
      <c:valAx>
        <c:axId val="1454062000"/>
        <c:scaling>
          <c:orientation val="minMax"/>
          <c:max val="100"/>
        </c:scaling>
        <c:delete val="0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145406689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23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278" y="0"/>
            <a:ext cx="2945222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259"/>
            <a:ext cx="2945223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278" y="9433259"/>
            <a:ext cx="2945222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fld id="{C28F2AE3-AF3A-42EB-B1C8-AB61D7AB37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3543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23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278" y="0"/>
            <a:ext cx="2945222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" y="742950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621" y="4718987"/>
            <a:ext cx="4983259" cy="44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259"/>
            <a:ext cx="2945223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278" y="9433259"/>
            <a:ext cx="2945222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fld id="{CE25F4E7-1D8F-4884-9265-08826D33A7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7639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70666" y="10350386"/>
            <a:ext cx="2961584" cy="546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5" tIns="48297" rIns="96595" bIns="48297" anchor="b"/>
          <a:lstStyle>
            <a:lvl1pPr defTabSz="884238"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84238"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84238"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84238"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84238"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84238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84238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84238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84238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8842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18F997-7D3F-4383-9D56-FB235D5D81E4}" type="slidenum">
              <a:rPr kumimoji="0" lang="en-GB" altLang="el-GR" sz="13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88423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l-GR" sz="1300" b="0" i="0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28600" y="835025"/>
            <a:ext cx="7280275" cy="409575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0091" y="5184677"/>
            <a:ext cx="4979487" cy="493466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5" tIns="48297" rIns="96595" bIns="48297"/>
          <a:lstStyle/>
          <a:p>
            <a:pPr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19247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44475" y="825500"/>
            <a:ext cx="7208838" cy="4056063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536" y="5132173"/>
            <a:ext cx="4906125" cy="488298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762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w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w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w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2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3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18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169400" y="657225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0D0ECC-4BFE-4F60-A376-0455148647E9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857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169400" y="657225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DAF20F-B193-4C29-ACF2-0A0D0DCE09FD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3616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169400" y="6572250"/>
            <a:ext cx="2540000" cy="30628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0D0ECC-4BFE-4F60-A376-0455148647E9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974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169400" y="6572250"/>
            <a:ext cx="2540000" cy="30628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0D0ECC-4BFE-4F60-A376-0455148647E9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0136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3C6839-5AEC-406A-AFF7-ED6FE105E1E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4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175501C2-B672-8905-1C6F-1BA276DDF6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MRB, </a:t>
            </a:r>
            <a:r>
              <a:rPr kumimoji="0" lang="el-GR" alt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12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3C6839-5AEC-406A-AFF7-ED6FE105E1E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4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B9F91FB2-CEF1-1B24-E091-1640CA282CC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MRB, </a:t>
            </a:r>
            <a:r>
              <a:rPr kumimoji="0" lang="el-GR" alt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648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367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6C56183A-6868-F537-FBC9-DDDC490D05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505463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063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18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28E6E536-1E3A-976E-3DD1-E3A345A07E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505463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770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4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3" name="Text Box 16">
            <a:extLst>
              <a:ext uri="{FF2B5EF4-FFF2-40B4-BE49-F238E27FC236}">
                <a16:creationId xmlns:a16="http://schemas.microsoft.com/office/drawing/2014/main" id="{77F93118-BA97-EA22-9C17-E9A64406F1D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5329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63327220-73CD-B063-C283-A130481C651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810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4EFF4E9D-02DC-88C6-522C-63FDD81A202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0351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356924CE-6135-B114-B0C3-CDF2EFEA18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67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8B0BE534-FC60-B883-D2B9-713B2DB610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2693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78E2E9A5-2D3A-A676-D50C-37A8A401527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1945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D78ECA80-189E-5301-9817-6C0FCEB4B70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0428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1249680" imgH="1249680" progId="Word.Picture.8">
                  <p:embed/>
                </p:oleObj>
              </mc:Choice>
              <mc:Fallback>
                <p:oleObj name="Picture" r:id="rId2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8F9231A9-8670-CDD0-6A32-1F33CB895A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1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8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9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3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3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10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slideLayout" Target="../slideLayouts/slideLayout1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w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632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3C6839-5AEC-406A-AFF7-ED6FE105E1E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5" imgW="1249680" imgH="1249680" progId="Word.Picture.8">
                  <p:embed/>
                </p:oleObj>
              </mc:Choice>
              <mc:Fallback>
                <p:oleObj name="Picture" r:id="rId5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17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1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3C6839-5AEC-406A-AFF7-ED6FE105E1E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7" imgW="1249680" imgH="1249680" progId="Word.Picture.8">
                  <p:embed/>
                </p:oleObj>
              </mc:Choice>
              <mc:Fallback>
                <p:oleObj name="Picture" r:id="rId7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32D77296-3E8F-6438-6F96-6B73935DC77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MRB, </a:t>
            </a:r>
            <a:r>
              <a:rPr kumimoji="0" lang="el-GR" alt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58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275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1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13" imgW="1249680" imgH="1249680" progId="Word.Picture.8">
                  <p:embed/>
                </p:oleObj>
              </mc:Choice>
              <mc:Fallback>
                <p:oleObj name="Picture" r:id="rId1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C7688973-5323-332F-BCBB-09BCCDDBE00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41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478" y="1519227"/>
            <a:ext cx="9037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07" y="1519227"/>
            <a:ext cx="6022287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Α. ΓΕΝΙΚΗ ΑΞΙΟΛΟΓΗΣΗ ΑΡΧΗΓΩΝ ΣΕ ΤΟΜΕΙΣ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(ΒΑΘΜΟΣ ΕΜΠΙΣΤΟΣΥΝΗΣ)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Κ. Μητσοτάκης</a:t>
            </a:r>
            <a:endParaRPr kumimoji="0" lang="en-US" altLang="el-GR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Ν. Ανδρουλάκης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3257072"/>
            <a:ext cx="5832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Β. ΑΞΙΟΛΟΓΗΣΗ ΚΥΒΕΡΝΗΣΗΣ ΝΔ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3780292"/>
            <a:ext cx="788750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Γ. ΑΞΙΟΛΟΓΗΣΗ ΑΞ. ΑΝΤΙΠΟΛΙΤΕΥΣΗΣ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7ABAAF9-57DB-7DE5-395E-82644E99D06C}"/>
              </a:ext>
            </a:extLst>
          </p:cNvPr>
          <p:cNvSpPr/>
          <p:nvPr/>
        </p:nvSpPr>
        <p:spPr>
          <a:xfrm>
            <a:off x="6463113" y="14773"/>
            <a:ext cx="1728192" cy="68432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7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305" y="0"/>
            <a:ext cx="3981044" cy="336588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Δείτε live την ομιλία του Νίκου Ανδρουλάκη στον Βόλο - ΤΑ ΝΕ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234" y="3501008"/>
            <a:ext cx="3928506" cy="3327256"/>
          </a:xfrm>
          <a:prstGeom prst="rect">
            <a:avLst/>
          </a:prstGeom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A05B0A-0DC1-EB35-7303-C251A91AE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343" y="56253"/>
            <a:ext cx="6070714" cy="147732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l-GR" altLang="en-US" sz="1800" i="0" dirty="0"/>
              <a:t>Τα αποτελέσματα παρουσιάζονται σε επίπεδο συνολικού δείγματος. Τα διαχρονικά στοιχεία, οι αναλύσεις σε σημαντικά υποκοινά (πχ δημογραφικά στοιχεία, ψηφοφόροι κομμάτων </a:t>
            </a:r>
            <a:r>
              <a:rPr lang="el-GR" altLang="en-US" sz="1800" i="0" dirty="0" err="1"/>
              <a:t>κλπ</a:t>
            </a:r>
            <a:r>
              <a:rPr lang="el-GR" altLang="en-US" sz="1800" i="0" dirty="0"/>
              <a:t>)</a:t>
            </a:r>
            <a:r>
              <a:rPr lang="en-US" altLang="en-US" sz="1800" i="0" dirty="0"/>
              <a:t> </a:t>
            </a:r>
            <a:r>
              <a:rPr lang="el-GR" altLang="en-US" sz="1800" i="0" dirty="0"/>
              <a:t>και συγκεκριμένες ερωτήσεις συμπεριλαμβάνονται στην πλήρη έκθεση της έρευνας/μελέτης	</a:t>
            </a:r>
          </a:p>
        </p:txBody>
      </p:sp>
    </p:spTree>
    <p:extLst>
      <p:ext uri="{BB962C8B-B14F-4D97-AF65-F5344CB8AC3E}">
        <p14:creationId xmlns:p14="http://schemas.microsoft.com/office/powerpoint/2010/main" val="1860383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253767" y="6492875"/>
            <a:ext cx="584978" cy="365125"/>
          </a:xfrm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792" y="366117"/>
            <a:ext cx="1148147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 dirty="0">
                <a:solidFill>
                  <a:prstClr val="white">
                    <a:lumMod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Πόσο συμφωνείτε ή διαφωνείτε με την άποψη «Μιας και δεν υπάρχει ισχυρή εναλλακτική κυβερνητική πρόταση τελικά η ΝΔ θα ανακάμψει και θα ξανά-συσπειρώσει τους  ψηφοφόρους που σήμερα χάνει προς άλλα κόμματα ή </a:t>
            </a:r>
            <a:r>
              <a:rPr lang="el-GR" sz="900" dirty="0">
                <a:solidFill>
                  <a:prstClr val="white">
                    <a:lumMod val="50000"/>
                  </a:prstClr>
                </a:solidFill>
                <a:cs typeface="Calibri" panose="020F0502020204030204" pitchFamily="34" charset="0"/>
              </a:rPr>
              <a:t>κόμματα ή  σε άλλες επιλογές » </a:t>
            </a:r>
          </a:p>
          <a:p>
            <a:r>
              <a:rPr lang="el-GR" altLang="el-GR" sz="900" b="1" dirty="0">
                <a:solidFill>
                  <a:schemeClr val="bg2"/>
                </a:solidFill>
              </a:rPr>
              <a:t>Σύνολο ερωτηθέντων (Ν=2000)</a:t>
            </a:r>
            <a:endParaRPr lang="el-GR" sz="900" dirty="0">
              <a:solidFill>
                <a:prstClr val="white">
                  <a:lumMod val="50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64784" y="13511"/>
            <a:ext cx="11481472" cy="403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l-GR" altLang="el-GR" sz="1600" b="1" dirty="0">
                <a:solidFill>
                  <a:srgbClr val="990000"/>
                </a:solidFill>
              </a:rPr>
              <a:t>ΙΙ</a:t>
            </a:r>
            <a:r>
              <a:rPr lang="en-US" altLang="el-GR" sz="1600" b="1" dirty="0">
                <a:solidFill>
                  <a:srgbClr val="990000"/>
                </a:solidFill>
              </a:rPr>
              <a:t>I</a:t>
            </a:r>
            <a:r>
              <a:rPr lang="en-US" altLang="el-GR" b="1" dirty="0">
                <a:solidFill>
                  <a:srgbClr val="800000"/>
                </a:solidFill>
              </a:rPr>
              <a:t>.</a:t>
            </a:r>
            <a:r>
              <a:rPr lang="el-GR" altLang="el-GR" b="1" dirty="0"/>
              <a:t> </a:t>
            </a:r>
            <a:r>
              <a:rPr lang="el-GR" altLang="en-US" sz="1600" b="1" dirty="0"/>
              <a:t>Βαθμός συμφωνίας με την άποψη</a:t>
            </a:r>
            <a:r>
              <a:rPr lang="en-US" altLang="en-US" sz="1600" b="1" dirty="0"/>
              <a:t>:</a:t>
            </a:r>
            <a:r>
              <a:rPr lang="el-GR" altLang="en-US" sz="1600" b="1" dirty="0"/>
              <a:t> Δεν υπάρχει ισχυρή εναλλακτική κυβερνητική πρόταση και τελικά η ΝΔ θα ανακάμψει </a:t>
            </a:r>
            <a:endParaRPr lang="el-GR" sz="1600" b="1" dirty="0"/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124084777"/>
              </p:ext>
            </p:extLst>
          </p:nvPr>
        </p:nvGraphicFramePr>
        <p:xfrm>
          <a:off x="-169935" y="1340768"/>
          <a:ext cx="9218263" cy="307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ight Brace 14">
            <a:extLst>
              <a:ext uri="{FF2B5EF4-FFF2-40B4-BE49-F238E27FC236}">
                <a16:creationId xmlns:a16="http://schemas.microsoft.com/office/drawing/2014/main" id="{6C49A4E4-652E-A29F-ED14-F16CB4AAFF7F}"/>
              </a:ext>
            </a:extLst>
          </p:cNvPr>
          <p:cNvSpPr/>
          <p:nvPr/>
        </p:nvSpPr>
        <p:spPr>
          <a:xfrm>
            <a:off x="6032302" y="1574910"/>
            <a:ext cx="308870" cy="965603"/>
          </a:xfrm>
          <a:prstGeom prst="rightBrace">
            <a:avLst/>
          </a:prstGeom>
          <a:ln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A16F18-D1B4-EEB2-1337-4497B1EFAD47}"/>
              </a:ext>
            </a:extLst>
          </p:cNvPr>
          <p:cNvSpPr txBox="1"/>
          <p:nvPr/>
        </p:nvSpPr>
        <p:spPr>
          <a:xfrm>
            <a:off x="9714160" y="1898401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>
                <a:solidFill>
                  <a:srgbClr val="3333FF"/>
                </a:solidFill>
                <a:cs typeface="Calibri" panose="020F0502020204030204" pitchFamily="34" charset="0"/>
              </a:rPr>
              <a:t>41,4%</a:t>
            </a:r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6C49A4E4-652E-A29F-ED14-F16CB4AAFF7F}"/>
              </a:ext>
            </a:extLst>
          </p:cNvPr>
          <p:cNvSpPr/>
          <p:nvPr/>
        </p:nvSpPr>
        <p:spPr>
          <a:xfrm>
            <a:off x="6517746" y="2561915"/>
            <a:ext cx="308870" cy="103244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A16F18-D1B4-EEB2-1337-4497B1EFAD47}"/>
              </a:ext>
            </a:extLst>
          </p:cNvPr>
          <p:cNvSpPr txBox="1"/>
          <p:nvPr/>
        </p:nvSpPr>
        <p:spPr>
          <a:xfrm>
            <a:off x="9714160" y="2837472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  <a:cs typeface="Calibri" panose="020F0502020204030204" pitchFamily="34" charset="0"/>
              </a:rPr>
              <a:t>48,1%</a:t>
            </a:r>
          </a:p>
        </p:txBody>
      </p:sp>
      <p:sp>
        <p:nvSpPr>
          <p:cNvPr id="5" name="Rectangle 4"/>
          <p:cNvSpPr/>
          <p:nvPr/>
        </p:nvSpPr>
        <p:spPr>
          <a:xfrm>
            <a:off x="1808095" y="626725"/>
            <a:ext cx="10120551" cy="5847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Βαθμός συμφωνίας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«Μιας και δεν υπάρχει </a:t>
            </a:r>
            <a:r>
              <a:rPr lang="el-GR" sz="1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ισχυρή</a:t>
            </a:r>
            <a:r>
              <a:rPr lang="el-G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εναλλακτική κυβερνητική πρόταση τελικά η ΝΔ θα ανακάμψει </a:t>
            </a:r>
            <a:r>
              <a:rPr lang="el-GR" sz="1600" dirty="0">
                <a:solidFill>
                  <a:schemeClr val="bg1"/>
                </a:solidFill>
                <a:cs typeface="Calibri" panose="020F0502020204030204" pitchFamily="34" charset="0"/>
              </a:rPr>
              <a:t>και θα ξανά-συσπειρώσει τους  ψηφοφόρους που σήμερα χάνει προς άλλα κόμματα ή κόμματα ή  σε άλλες επιλογές»</a:t>
            </a:r>
            <a:r>
              <a:rPr lang="el-G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016783"/>
              </p:ext>
            </p:extLst>
          </p:nvPr>
        </p:nvGraphicFramePr>
        <p:xfrm>
          <a:off x="126272" y="4366540"/>
          <a:ext cx="11802375" cy="2085066"/>
        </p:xfrm>
        <a:graphic>
          <a:graphicData uri="http://schemas.openxmlformats.org/drawingml/2006/table">
            <a:tbl>
              <a:tblPr/>
              <a:tblGrid>
                <a:gridCol w="1191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7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75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7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7514">
                  <a:extLst>
                    <a:ext uri="{9D8B030D-6E8A-4147-A177-3AD203B41FA5}">
                      <a16:colId xmlns:a16="http://schemas.microsoft.com/office/drawing/2014/main" val="2364989017"/>
                    </a:ext>
                  </a:extLst>
                </a:gridCol>
                <a:gridCol w="1057514">
                  <a:extLst>
                    <a:ext uri="{9D8B030D-6E8A-4147-A177-3AD203B41FA5}">
                      <a16:colId xmlns:a16="http://schemas.microsoft.com/office/drawing/2014/main" val="2817727698"/>
                    </a:ext>
                  </a:extLst>
                </a:gridCol>
                <a:gridCol w="1057514">
                  <a:extLst>
                    <a:ext uri="{9D8B030D-6E8A-4147-A177-3AD203B41FA5}">
                      <a16:colId xmlns:a16="http://schemas.microsoft.com/office/drawing/2014/main" val="173690324"/>
                    </a:ext>
                  </a:extLst>
                </a:gridCol>
                <a:gridCol w="1057514">
                  <a:extLst>
                    <a:ext uri="{9D8B030D-6E8A-4147-A177-3AD203B41FA5}">
                      <a16:colId xmlns:a16="http://schemas.microsoft.com/office/drawing/2014/main" val="1062236947"/>
                    </a:ext>
                  </a:extLst>
                </a:gridCol>
                <a:gridCol w="1184367">
                  <a:extLst>
                    <a:ext uri="{9D8B030D-6E8A-4147-A177-3AD203B41FA5}">
                      <a16:colId xmlns:a16="http://schemas.microsoft.com/office/drawing/2014/main" val="2919632996"/>
                    </a:ext>
                  </a:extLst>
                </a:gridCol>
              </a:tblGrid>
              <a:tr h="769927">
                <a:tc>
                  <a:txBody>
                    <a:bodyPr/>
                    <a:lstStyle/>
                    <a:p>
                      <a:pPr algn="l" fontAlgn="b"/>
                      <a:endParaRPr kumimoji="0" lang="en-US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88" marR="7688" marT="768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ΣΥΝΟΛΟ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ΕΡΩΤΗΘΕΝΤ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72" marR="91472" marT="45708" marB="45708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ΨΗΦ. 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Δ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ΙΟΥΝ.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‘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ΨΗΦ.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ΣΥΡΙΖΑ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ΙΟΥΝ.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‘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ΨΗΦ.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ΠΑΣΟΚ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ΙΟΥΝ.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‘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ΨΗΦ.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ΕΛΛ. ΛΥΣΗ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ΙΟΥΝ.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‘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ΨΗΦ.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ΚΚΕ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ΙΟΥΝ.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‘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ΨΗΦ.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ΝΙΚΗ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ΙΟΥΝ.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‘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ΨΗΦ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ΠΛ. ΕΛΕΥΘΕΡΙΑΣ 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ΙΟΥΝ.</a:t>
                      </a:r>
                      <a:r>
                        <a:rPr kumimoji="0" lang="en-GB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24*</a:t>
                      </a: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alt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ΨΗΦ.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alt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ΦΩΝΗ ΛΟΓΙΚΗΣ 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alt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ΙΟΥΝ.’24*</a:t>
                      </a:r>
                      <a:endParaRPr kumimoji="0" lang="el-GR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742" marB="45742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Αδιευκρίνιστη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Ψήφος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Βουλευτικών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Εκλογών  </a:t>
                      </a:r>
                      <a:endParaRPr kumimoji="0" lang="en-US" alt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σήμερα</a:t>
                      </a:r>
                    </a:p>
                  </a:txBody>
                  <a:tcPr marL="91456" marR="91456" marT="45709" marB="45709" anchor="ctr" horzOverflow="overflow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02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Σίγουρα/Μάλλον συμφωνώ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Μάλλον/Σίγουρα διαφωνώ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22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ΔΞ/ΔΑ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15658" y="4077072"/>
            <a:ext cx="28403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1200" b="1" dirty="0">
                <a:solidFill>
                  <a:schemeClr val="bg2"/>
                </a:solidFill>
              </a:rPr>
              <a:t>Ψηφοφόροι Ευρωεκλογών Ιουνίου 2024 </a:t>
            </a:r>
            <a:endParaRPr lang="el-GR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9761851" y="4042363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dirty="0"/>
              <a:t>*Ενδεικτική Βάση Ανάλυσης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A16F18-D1B4-EEB2-1337-4497B1EFAD47}"/>
              </a:ext>
            </a:extLst>
          </p:cNvPr>
          <p:cNvSpPr txBox="1"/>
          <p:nvPr/>
        </p:nvSpPr>
        <p:spPr>
          <a:xfrm>
            <a:off x="7915616" y="1880881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>
                <a:solidFill>
                  <a:srgbClr val="3333FF"/>
                </a:solidFill>
                <a:cs typeface="Calibri" panose="020F0502020204030204" pitchFamily="34" charset="0"/>
              </a:rPr>
              <a:t>41,2%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A16F18-D1B4-EEB2-1337-4497B1EFAD47}"/>
              </a:ext>
            </a:extLst>
          </p:cNvPr>
          <p:cNvSpPr txBox="1"/>
          <p:nvPr/>
        </p:nvSpPr>
        <p:spPr>
          <a:xfrm>
            <a:off x="7915615" y="2837472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  <a:cs typeface="Calibri" panose="020F0502020204030204" pitchFamily="34" charset="0"/>
              </a:rPr>
              <a:t>48,6%</a:t>
            </a:r>
          </a:p>
        </p:txBody>
      </p:sp>
      <p:sp>
        <p:nvSpPr>
          <p:cNvPr id="22" name="TextBox 12"/>
          <p:cNvSpPr txBox="1"/>
          <p:nvPr/>
        </p:nvSpPr>
        <p:spPr>
          <a:xfrm>
            <a:off x="7350920" y="1318144"/>
            <a:ext cx="1697408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lvl="0" algn="ctr"/>
            <a:r>
              <a:rPr lang="el-GR" altLang="el-GR" sz="1600" u="none" dirty="0">
                <a:solidFill>
                  <a:srgbClr val="000000"/>
                </a:solidFill>
              </a:rPr>
              <a:t>Δεκέμβριος 2025</a:t>
            </a:r>
            <a:endParaRPr lang="el-GR" sz="1600" u="none" dirty="0"/>
          </a:p>
        </p:txBody>
      </p:sp>
      <p:sp>
        <p:nvSpPr>
          <p:cNvPr id="23" name="TextBox 12"/>
          <p:cNvSpPr txBox="1"/>
          <p:nvPr/>
        </p:nvSpPr>
        <p:spPr>
          <a:xfrm>
            <a:off x="9316448" y="1311433"/>
            <a:ext cx="1697408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lvl="0" algn="ctr"/>
            <a:r>
              <a:rPr lang="el-GR" altLang="el-GR" sz="1600" u="none" dirty="0">
                <a:solidFill>
                  <a:srgbClr val="000000"/>
                </a:solidFill>
              </a:rPr>
              <a:t>Ιούνιος 2025</a:t>
            </a:r>
            <a:endParaRPr lang="el-GR" sz="1600" u="none" dirty="0"/>
          </a:p>
        </p:txBody>
      </p:sp>
    </p:spTree>
    <p:extLst>
      <p:ext uri="{BB962C8B-B14F-4D97-AF65-F5344CB8AC3E}">
        <p14:creationId xmlns:p14="http://schemas.microsoft.com/office/powerpoint/2010/main" val="2751032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45" name="Rectangle 3147">
            <a:extLst>
              <a:ext uri="{FF2B5EF4-FFF2-40B4-BE49-F238E27FC236}">
                <a16:creationId xmlns:a16="http://schemas.microsoft.com/office/drawing/2014/main" id="{9D9EE878-8329-4F4B-8ADC-9BB75DEBB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50" name="Rectangle 3149">
            <a:extLst>
              <a:ext uri="{FF2B5EF4-FFF2-40B4-BE49-F238E27FC236}">
                <a16:creationId xmlns:a16="http://schemas.microsoft.com/office/drawing/2014/main" id="{D2DF3FB8-BCC2-430C-A8A9-00577168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3152" name="Freeform: Shape 3151">
            <a:extLst>
              <a:ext uri="{FF2B5EF4-FFF2-40B4-BE49-F238E27FC236}">
                <a16:creationId xmlns:a16="http://schemas.microsoft.com/office/drawing/2014/main" id="{8D724D7F-C49C-4010-ADAF-9C5CD18D4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928406" cy="6858000"/>
          </a:xfrm>
          <a:custGeom>
            <a:avLst/>
            <a:gdLst>
              <a:gd name="connsiteX0" fmla="*/ 0 w 7928406"/>
              <a:gd name="connsiteY0" fmla="*/ 0 h 6858000"/>
              <a:gd name="connsiteX1" fmla="*/ 7127397 w 7928406"/>
              <a:gd name="connsiteY1" fmla="*/ 0 h 6858000"/>
              <a:gd name="connsiteX2" fmla="*/ 7302120 w 7928406"/>
              <a:gd name="connsiteY2" fmla="*/ 279455 h 6858000"/>
              <a:gd name="connsiteX3" fmla="*/ 7928406 w 7928406"/>
              <a:gd name="connsiteY3" fmla="*/ 3061922 h 6858000"/>
              <a:gd name="connsiteX4" fmla="*/ 7746627 w 7928406"/>
              <a:gd name="connsiteY4" fmla="*/ 4515619 h 6858000"/>
              <a:gd name="connsiteX5" fmla="*/ 7201289 w 7928406"/>
              <a:gd name="connsiteY5" fmla="*/ 5969316 h 6858000"/>
              <a:gd name="connsiteX6" fmla="*/ 6608022 w 7928406"/>
              <a:gd name="connsiteY6" fmla="*/ 6777438 h 6858000"/>
              <a:gd name="connsiteX7" fmla="*/ 6529065 w 7928406"/>
              <a:gd name="connsiteY7" fmla="*/ 6858000 h 6858000"/>
              <a:gd name="connsiteX8" fmla="*/ 0 w 7928406"/>
              <a:gd name="connsiteY8" fmla="*/ 6858000 h 6858000"/>
              <a:gd name="connsiteX9" fmla="*/ 0 w 7928406"/>
              <a:gd name="connsiteY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28406" h="6858000">
                <a:moveTo>
                  <a:pt x="0" y="0"/>
                </a:moveTo>
                <a:lnTo>
                  <a:pt x="7127397" y="0"/>
                </a:lnTo>
                <a:lnTo>
                  <a:pt x="7302120" y="279455"/>
                </a:lnTo>
                <a:cubicBezTo>
                  <a:pt x="7719644" y="1021447"/>
                  <a:pt x="7928406" y="1948936"/>
                  <a:pt x="7928406" y="3061922"/>
                </a:cubicBezTo>
                <a:cubicBezTo>
                  <a:pt x="7928406" y="3516203"/>
                  <a:pt x="7867813" y="3970483"/>
                  <a:pt x="7746627" y="4515619"/>
                </a:cubicBezTo>
                <a:cubicBezTo>
                  <a:pt x="7595144" y="5030470"/>
                  <a:pt x="7443661" y="5515036"/>
                  <a:pt x="7201289" y="5969316"/>
                </a:cubicBezTo>
                <a:cubicBezTo>
                  <a:pt x="7019510" y="6275955"/>
                  <a:pt x="6820689" y="6544265"/>
                  <a:pt x="6608022" y="6777438"/>
                </a:cubicBezTo>
                <a:lnTo>
                  <a:pt x="652906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6" y="2150123"/>
            <a:ext cx="9757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4Γ</a:t>
            </a:r>
            <a:r>
              <a:rPr kumimoji="0" lang="el-GR" alt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92" y="2280573"/>
            <a:ext cx="5832648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000" b="1" dirty="0">
                <a:solidFill>
                  <a:prstClr val="white"/>
                </a:solidFill>
              </a:rPr>
              <a:t>ΑΞΙΟΛΟΓΗΣΗ  ΑΞ. ΑΝΤΙΠΟΛΙΤΕΥΣΗΣ</a:t>
            </a: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altLang="el-GR" sz="1400" i="1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6FCB78-9BA4-639A-92FE-8774A644CACC}"/>
              </a:ext>
            </a:extLst>
          </p:cNvPr>
          <p:cNvSpPr/>
          <p:nvPr/>
        </p:nvSpPr>
        <p:spPr>
          <a:xfrm>
            <a:off x="91006" y="2880316"/>
            <a:ext cx="64370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1600" b="1" kern="0" dirty="0">
                <a:solidFill>
                  <a:srgbClr val="FFFF00"/>
                </a:solidFill>
              </a:rPr>
              <a:t>Ι. </a:t>
            </a:r>
            <a:r>
              <a:rPr lang="el-GR" altLang="el-GR" sz="1600" b="1" kern="0" dirty="0">
                <a:solidFill>
                  <a:prstClr val="white"/>
                </a:solidFill>
              </a:rPr>
              <a:t>Αξιολόγηση στάσης Ν. Ανδρουλάκη ως Αξιωματική Αντιπολίτευση</a:t>
            </a:r>
            <a:br>
              <a:rPr lang="el-GR" altLang="el-GR" sz="1600" b="1" dirty="0">
                <a:solidFill>
                  <a:prstClr val="white"/>
                </a:solidFill>
              </a:rPr>
            </a:br>
            <a:endParaRPr lang="el-GR" altLang="el-GR" sz="1600" b="1" kern="0" dirty="0">
              <a:solidFill>
                <a:prstClr val="white"/>
              </a:solidFill>
            </a:endParaRPr>
          </a:p>
        </p:txBody>
      </p:sp>
      <p:pic>
        <p:nvPicPr>
          <p:cNvPr id="9" name="Picture 2" descr="Η Δημοκρατία μπαίνει σε θερμοκοιτίδα, με αξιωματική αντιπολίτευση στο 20%  και κόμματα δορυφόρους της κυβέρνησης - Ανοιχτό Παράθυρ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8" y="3275987"/>
            <a:ext cx="5303912" cy="3582013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Δείτε live την ομιλία του Νίκου Ανδρουλάκη στον Βόλο - ΤΑ ΝΕ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8" y="0"/>
            <a:ext cx="5258120" cy="3151644"/>
          </a:xfrm>
          <a:prstGeom prst="rect">
            <a:avLst/>
          </a:prstGeom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63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860095648"/>
              </p:ext>
            </p:extLst>
          </p:nvPr>
        </p:nvGraphicFramePr>
        <p:xfrm>
          <a:off x="1876749" y="908720"/>
          <a:ext cx="6595515" cy="57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9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20884"/>
            <a:ext cx="10776520" cy="1143001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el-GR" altLang="el-GR" sz="2000" b="1" dirty="0">
                <a:solidFill>
                  <a:srgbClr val="990000"/>
                </a:solidFill>
              </a:rPr>
              <a:t>Ι</a:t>
            </a:r>
            <a:r>
              <a:rPr lang="en-US" altLang="el-GR" sz="1800" b="1" dirty="0">
                <a:solidFill>
                  <a:srgbClr val="800000"/>
                </a:solidFill>
              </a:rPr>
              <a:t>.</a:t>
            </a:r>
            <a:r>
              <a:rPr lang="el-GR" altLang="el-GR" sz="1800" b="1" dirty="0">
                <a:solidFill>
                  <a:srgbClr val="000000"/>
                </a:solidFill>
              </a:rPr>
              <a:t> Αξιολόγηση στάσης Ν. Ανδρουλάκη ως Αξιωματική Αντιπολίτευση</a:t>
            </a:r>
            <a:br>
              <a:rPr lang="el-GR" altLang="el-GR" sz="1800" b="1" dirty="0">
                <a:solidFill>
                  <a:srgbClr val="000000"/>
                </a:solidFill>
              </a:rPr>
            </a:br>
            <a:r>
              <a:rPr lang="el-GR" altLang="el-GR" sz="1200" dirty="0">
                <a:solidFill>
                  <a:srgbClr val="808080"/>
                </a:solidFill>
              </a:rPr>
              <a:t>Πώς κρίνετε την έως τώρα στάση του Νίκου Ανδρουλάκη ως αρχηγού της Αξιωματικής Αντιπολίτευσης;</a:t>
            </a:r>
            <a:br>
              <a:rPr lang="en-US" altLang="el-GR" sz="1200" dirty="0">
                <a:solidFill>
                  <a:schemeClr val="bg2"/>
                </a:solidFill>
              </a:rPr>
            </a:br>
            <a:r>
              <a:rPr lang="el-GR" altLang="el-GR" sz="1200" b="1" dirty="0">
                <a:solidFill>
                  <a:schemeClr val="bg2"/>
                </a:solidFill>
              </a:rPr>
              <a:t>Σύνολο ερωτηθέντων (Ν=2000)</a:t>
            </a:r>
            <a:endParaRPr lang="en-GB" altLang="el-GR" sz="1200" b="1" dirty="0">
              <a:solidFill>
                <a:schemeClr val="bg2"/>
              </a:solidFill>
            </a:endParaRP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6728232" y="6165304"/>
            <a:ext cx="295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n-GB" altLang="el-GR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Rectangle 1175"/>
          <p:cNvSpPr>
            <a:spLocks noChangeArrowheads="1"/>
          </p:cNvSpPr>
          <p:nvPr/>
        </p:nvSpPr>
        <p:spPr bwMode="auto">
          <a:xfrm>
            <a:off x="8958440" y="2364193"/>
            <a:ext cx="914400" cy="33811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19,5%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" name="Rectangle 1176"/>
          <p:cNvSpPr>
            <a:spLocks noChangeArrowheads="1"/>
          </p:cNvSpPr>
          <p:nvPr/>
        </p:nvSpPr>
        <p:spPr bwMode="auto">
          <a:xfrm>
            <a:off x="8913008" y="4253757"/>
            <a:ext cx="914400" cy="4032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74,6%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" name="Line 1172"/>
          <p:cNvSpPr>
            <a:spLocks noChangeShapeType="1"/>
          </p:cNvSpPr>
          <p:nvPr/>
        </p:nvSpPr>
        <p:spPr bwMode="auto">
          <a:xfrm>
            <a:off x="1573307" y="3323669"/>
            <a:ext cx="10283333" cy="6597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3" name="AutoShape 4"/>
          <p:cNvSpPr>
            <a:spLocks/>
          </p:cNvSpPr>
          <p:nvPr/>
        </p:nvSpPr>
        <p:spPr bwMode="auto">
          <a:xfrm>
            <a:off x="5076868" y="1765080"/>
            <a:ext cx="94957" cy="1295400"/>
          </a:xfrm>
          <a:prstGeom prst="rightBrace">
            <a:avLst>
              <a:gd name="adj1" fmla="val 37158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" name="AutoShape 6"/>
          <p:cNvSpPr>
            <a:spLocks/>
          </p:cNvSpPr>
          <p:nvPr/>
        </p:nvSpPr>
        <p:spPr bwMode="auto">
          <a:xfrm>
            <a:off x="6545493" y="3708426"/>
            <a:ext cx="144016" cy="1090668"/>
          </a:xfrm>
          <a:prstGeom prst="rightBrace">
            <a:avLst>
              <a:gd name="adj1" fmla="val 43352"/>
              <a:gd name="adj2" fmla="val 50000"/>
            </a:avLst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192344" y="6553199"/>
            <a:ext cx="2540000" cy="29486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DAF20F-B193-4C29-ACF2-0A0D0DCE09F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Rectangle 1175"/>
          <p:cNvSpPr>
            <a:spLocks noChangeArrowheads="1"/>
          </p:cNvSpPr>
          <p:nvPr/>
        </p:nvSpPr>
        <p:spPr bwMode="auto">
          <a:xfrm>
            <a:off x="10646533" y="2364193"/>
            <a:ext cx="914400" cy="4032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24,5%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" name="Rectangle 1176"/>
          <p:cNvSpPr>
            <a:spLocks noChangeArrowheads="1"/>
          </p:cNvSpPr>
          <p:nvPr/>
        </p:nvSpPr>
        <p:spPr bwMode="auto">
          <a:xfrm>
            <a:off x="10646533" y="4255343"/>
            <a:ext cx="914400" cy="4032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69,9%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60661" y="778436"/>
            <a:ext cx="143885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1400" dirty="0"/>
              <a:t>Δεκέμβριος 202</a:t>
            </a:r>
            <a:r>
              <a:rPr lang="en-US" sz="1400" dirty="0"/>
              <a:t>5</a:t>
            </a:r>
            <a:endParaRPr lang="el-GR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8774850" y="778436"/>
            <a:ext cx="1125629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1400" dirty="0"/>
              <a:t>Ιούνιος 2025</a:t>
            </a:r>
          </a:p>
        </p:txBody>
      </p:sp>
      <p:pic>
        <p:nvPicPr>
          <p:cNvPr id="18" name="Picture 4" descr="Δείτε live την ομιλία του Νίκου Ανδρουλάκη στον Βόλο - ΤΑ ΝΕ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3" y="969349"/>
            <a:ext cx="1975431" cy="164233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175"/>
          <p:cNvSpPr>
            <a:spLocks noChangeArrowheads="1"/>
          </p:cNvSpPr>
          <p:nvPr/>
        </p:nvSpPr>
        <p:spPr bwMode="auto">
          <a:xfrm>
            <a:off x="7316053" y="2364193"/>
            <a:ext cx="914400" cy="33811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19,3%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" name="Rectangle 1176"/>
          <p:cNvSpPr>
            <a:spLocks noChangeArrowheads="1"/>
          </p:cNvSpPr>
          <p:nvPr/>
        </p:nvSpPr>
        <p:spPr bwMode="auto">
          <a:xfrm>
            <a:off x="7316053" y="4253757"/>
            <a:ext cx="914400" cy="4032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75,5%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417785" y="778436"/>
            <a:ext cx="143885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1400" dirty="0"/>
              <a:t>Δεκέμβριος 2024</a:t>
            </a:r>
          </a:p>
        </p:txBody>
      </p:sp>
    </p:spTree>
    <p:extLst>
      <p:ext uri="{BB962C8B-B14F-4D97-AF65-F5344CB8AC3E}">
        <p14:creationId xmlns:p14="http://schemas.microsoft.com/office/powerpoint/2010/main" val="3019229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478" y="1519227"/>
            <a:ext cx="9037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07" y="1519227"/>
            <a:ext cx="6022287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Α. ΓΕΝΙΚΗ ΑΞΙΟΛΟΓΗΣΗ ΑΡΧΗΓΩΝ ΣΕ ΤΟΜΕΙΣ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(ΒΑΘΜΟΣ ΕΜΠΙΣΤΟΣΥΝΗΣ)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Κ. Μητσοτάκης</a:t>
            </a:r>
            <a:endParaRPr kumimoji="0" lang="en-US" altLang="el-GR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Ν. Ανδρουλάκης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3257072"/>
            <a:ext cx="5832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Β. ΑΞΙΟΛΟΓΗΣΗ ΚΥΒΕΡΝΗΣΗΣ ΝΔ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3780292"/>
            <a:ext cx="788750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Γ. ΑΞΙΟΛΟΓΗΣΗ ΑΞ. ΑΝΤΙΠΟΛΙΤΕΥΣΗΣ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7ABAAF9-57DB-7DE5-395E-82644E99D06C}"/>
              </a:ext>
            </a:extLst>
          </p:cNvPr>
          <p:cNvSpPr/>
          <p:nvPr/>
        </p:nvSpPr>
        <p:spPr>
          <a:xfrm>
            <a:off x="6463113" y="14773"/>
            <a:ext cx="1728192" cy="68432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7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305" y="0"/>
            <a:ext cx="3981044" cy="336588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Δείτε live την ομιλία του Νίκου Ανδρουλάκη στον Βόλο - ΤΑ ΝΕ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234" y="3501008"/>
            <a:ext cx="3928506" cy="3327256"/>
          </a:xfrm>
          <a:prstGeom prst="rect">
            <a:avLst/>
          </a:prstGeom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14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45" name="Rectangle 3147">
            <a:extLst>
              <a:ext uri="{FF2B5EF4-FFF2-40B4-BE49-F238E27FC236}">
                <a16:creationId xmlns:a16="http://schemas.microsoft.com/office/drawing/2014/main" id="{9D9EE878-8329-4F4B-8ADC-9BB75DEBB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50" name="Rectangle 3149">
            <a:extLst>
              <a:ext uri="{FF2B5EF4-FFF2-40B4-BE49-F238E27FC236}">
                <a16:creationId xmlns:a16="http://schemas.microsoft.com/office/drawing/2014/main" id="{D2DF3FB8-BCC2-430C-A8A9-00577168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3152" name="Freeform: Shape 3151">
            <a:extLst>
              <a:ext uri="{FF2B5EF4-FFF2-40B4-BE49-F238E27FC236}">
                <a16:creationId xmlns:a16="http://schemas.microsoft.com/office/drawing/2014/main" id="{8D724D7F-C49C-4010-ADAF-9C5CD18D4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928406" cy="6858000"/>
          </a:xfrm>
          <a:custGeom>
            <a:avLst/>
            <a:gdLst>
              <a:gd name="connsiteX0" fmla="*/ 0 w 7928406"/>
              <a:gd name="connsiteY0" fmla="*/ 0 h 6858000"/>
              <a:gd name="connsiteX1" fmla="*/ 7127397 w 7928406"/>
              <a:gd name="connsiteY1" fmla="*/ 0 h 6858000"/>
              <a:gd name="connsiteX2" fmla="*/ 7302120 w 7928406"/>
              <a:gd name="connsiteY2" fmla="*/ 279455 h 6858000"/>
              <a:gd name="connsiteX3" fmla="*/ 7928406 w 7928406"/>
              <a:gd name="connsiteY3" fmla="*/ 3061922 h 6858000"/>
              <a:gd name="connsiteX4" fmla="*/ 7746627 w 7928406"/>
              <a:gd name="connsiteY4" fmla="*/ 4515619 h 6858000"/>
              <a:gd name="connsiteX5" fmla="*/ 7201289 w 7928406"/>
              <a:gd name="connsiteY5" fmla="*/ 5969316 h 6858000"/>
              <a:gd name="connsiteX6" fmla="*/ 6608022 w 7928406"/>
              <a:gd name="connsiteY6" fmla="*/ 6777438 h 6858000"/>
              <a:gd name="connsiteX7" fmla="*/ 6529065 w 7928406"/>
              <a:gd name="connsiteY7" fmla="*/ 6858000 h 6858000"/>
              <a:gd name="connsiteX8" fmla="*/ 0 w 7928406"/>
              <a:gd name="connsiteY8" fmla="*/ 6858000 h 6858000"/>
              <a:gd name="connsiteX9" fmla="*/ 0 w 7928406"/>
              <a:gd name="connsiteY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28406" h="6858000">
                <a:moveTo>
                  <a:pt x="0" y="0"/>
                </a:moveTo>
                <a:lnTo>
                  <a:pt x="7127397" y="0"/>
                </a:lnTo>
                <a:lnTo>
                  <a:pt x="7302120" y="279455"/>
                </a:lnTo>
                <a:cubicBezTo>
                  <a:pt x="7719644" y="1021447"/>
                  <a:pt x="7928406" y="1948936"/>
                  <a:pt x="7928406" y="3061922"/>
                </a:cubicBezTo>
                <a:cubicBezTo>
                  <a:pt x="7928406" y="3516203"/>
                  <a:pt x="7867813" y="3970483"/>
                  <a:pt x="7746627" y="4515619"/>
                </a:cubicBezTo>
                <a:cubicBezTo>
                  <a:pt x="7595144" y="5030470"/>
                  <a:pt x="7443661" y="5515036"/>
                  <a:pt x="7201289" y="5969316"/>
                </a:cubicBezTo>
                <a:cubicBezTo>
                  <a:pt x="7019510" y="6275955"/>
                  <a:pt x="6820689" y="6544265"/>
                  <a:pt x="6608022" y="6777438"/>
                </a:cubicBezTo>
                <a:lnTo>
                  <a:pt x="652906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478" y="1519227"/>
            <a:ext cx="9037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4000" b="1" dirty="0">
                <a:solidFill>
                  <a:srgbClr val="FFFF00"/>
                </a:solidFill>
              </a:rPr>
              <a:t>4</a:t>
            </a: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07" y="1519227"/>
            <a:ext cx="6022287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Α.</a:t>
            </a:r>
            <a:r>
              <a:rPr kumimoji="0" lang="el-GR" altLang="el-GR" sz="2000" b="1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ΓΕΝΙΚΗ ΑΞΙΟΛΟΓΗΣΗ ΑΡΧΗΓΩΝ ΣΕ ΤΟΜΕΙΣ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(ΒΑΘΜΟΣ ΕΜΠΙΣΤΟΣΥΝΗΣ)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2000" b="1" dirty="0">
                <a:solidFill>
                  <a:prstClr val="white"/>
                </a:solidFill>
              </a:rPr>
              <a:t>Κ. Μητσοτάκης</a:t>
            </a:r>
            <a:endParaRPr lang="en-US" altLang="el-GR" sz="2000" b="1" dirty="0">
              <a:solidFill>
                <a:prstClr val="white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Ν.</a:t>
            </a:r>
            <a:r>
              <a:rPr kumimoji="0" lang="el-GR" altLang="el-GR" sz="2000" b="1" i="0" u="none" strike="noStrike" kern="1200" cap="none" spc="0" normalizeH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Ανδρου</a:t>
            </a:r>
            <a:r>
              <a:rPr lang="el-GR" altLang="el-GR" sz="2000" b="1" dirty="0">
                <a:solidFill>
                  <a:prstClr val="white"/>
                </a:solidFill>
              </a:rPr>
              <a:t>λάκης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617" y="2959281"/>
            <a:ext cx="5832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Β. ΑΞΙΟΛΟΓΗΣΗ ΚΥΒΕΡΝΗΣΗΣ ΝΔ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86" y="4787513"/>
            <a:ext cx="788750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Γ. </a:t>
            </a:r>
            <a:r>
              <a:rPr lang="el-GR" altLang="el-GR" sz="2000" b="1" dirty="0">
                <a:solidFill>
                  <a:prstClr val="white"/>
                </a:solidFill>
              </a:rPr>
              <a:t>ΑΞΙΟΛΟΓΗΣΗ ΑΞ. </a:t>
            </a:r>
            <a:r>
              <a:rPr kumimoji="0" lang="el-GR" altLang="el-GR" sz="2000" b="1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ΝΤΙΠΟΛΙΤΕΥΣΗΣ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7ABAAF9-57DB-7DE5-395E-82644E99D06C}"/>
              </a:ext>
            </a:extLst>
          </p:cNvPr>
          <p:cNvSpPr/>
          <p:nvPr/>
        </p:nvSpPr>
        <p:spPr>
          <a:xfrm>
            <a:off x="6463113" y="14773"/>
            <a:ext cx="1728192" cy="68432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6FCB78-9BA4-639A-92FE-8774A644CACC}"/>
              </a:ext>
            </a:extLst>
          </p:cNvPr>
          <p:cNvSpPr/>
          <p:nvPr/>
        </p:nvSpPr>
        <p:spPr>
          <a:xfrm>
            <a:off x="879827" y="5065949"/>
            <a:ext cx="715712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700" b="1" i="0" u="none" strike="noStrike" kern="0" cap="none" spc="0" normalizeH="0" baseline="0" noProof="0" dirty="0">
              <a:ln>
                <a:noFill/>
              </a:ln>
              <a:solidFill>
                <a:srgbClr val="0B2827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1600" b="1" kern="0" dirty="0">
                <a:solidFill>
                  <a:srgbClr val="FFFF00"/>
                </a:solidFill>
              </a:rPr>
              <a:t>Ι. </a:t>
            </a:r>
            <a:r>
              <a:rPr lang="el-GR" altLang="el-GR" sz="1600" b="1" kern="0" dirty="0">
                <a:solidFill>
                  <a:prstClr val="white"/>
                </a:solidFill>
              </a:rPr>
              <a:t>Αξιολόγηση στάσης Ν. Ανδρουλάκη ως Αξιωματική Αντιπολίτευση</a:t>
            </a:r>
            <a:br>
              <a:rPr lang="el-GR" altLang="el-GR" sz="1600" b="1" dirty="0">
                <a:solidFill>
                  <a:prstClr val="white"/>
                </a:solidFill>
              </a:rPr>
            </a:br>
            <a:endParaRPr lang="el-GR" altLang="el-GR" sz="1600" b="1" dirty="0">
              <a:solidFill>
                <a:prstClr val="white"/>
              </a:solidFill>
            </a:endParaRP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l-GR" altLang="el-GR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D6FCB78-9BA4-639A-92FE-8774A644CACC}"/>
              </a:ext>
            </a:extLst>
          </p:cNvPr>
          <p:cNvSpPr/>
          <p:nvPr/>
        </p:nvSpPr>
        <p:spPr>
          <a:xfrm>
            <a:off x="886786" y="3430804"/>
            <a:ext cx="612937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Ι. </a:t>
            </a: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Αξιολόγηση χειρισμών Πρωθυπουργού Κ. Μητσοτάκη </a:t>
            </a:r>
          </a:p>
          <a:p>
            <a:pPr lvl="0"/>
            <a:r>
              <a:rPr lang="en-US" sz="1600" b="1" kern="0" dirty="0">
                <a:solidFill>
                  <a:srgbClr val="FFFF00"/>
                </a:solidFill>
              </a:rPr>
              <a:t>II.</a:t>
            </a:r>
            <a:r>
              <a:rPr lang="el-GR" sz="1600" b="1" kern="0" dirty="0">
                <a:solidFill>
                  <a:prstClr val="white"/>
                </a:solidFill>
              </a:rPr>
              <a:t>Πιστεύετε ότι ο Κ. Μητσοτάκης και η ΝΔ αξίζουν μία τρίτη κυβερνητική Θητεία ή πρέπει να υπάρξει κυβερνητική αλλαγή</a:t>
            </a:r>
            <a:r>
              <a:rPr lang="en-US" sz="1600" b="1" kern="0">
                <a:solidFill>
                  <a:prstClr val="white"/>
                </a:solidFill>
              </a:rPr>
              <a:t>;</a:t>
            </a:r>
            <a:r>
              <a:rPr lang="el-GR" sz="1600" b="1" kern="0">
                <a:solidFill>
                  <a:prstClr val="white"/>
                </a:solidFill>
              </a:rPr>
              <a:t> </a:t>
            </a:r>
            <a:r>
              <a:rPr lang="en-US" sz="1600" b="1" kern="0" dirty="0">
                <a:solidFill>
                  <a:srgbClr val="FFFF00"/>
                </a:solidFill>
              </a:rPr>
              <a:t>III.</a:t>
            </a:r>
            <a:r>
              <a:rPr lang="el-GR" sz="1600" b="1" kern="0" dirty="0">
                <a:solidFill>
                  <a:prstClr val="white"/>
                </a:solidFill>
              </a:rPr>
              <a:t>Βαθμός συμφωνίας με άποψη : Δεν υπάρχει ισχυρή εναλλακτική κυβερνητική πρόταση και τελικά η ΝΔ θα ανακάμψει 	</a:t>
            </a:r>
            <a:r>
              <a:rPr lang="el-GR" sz="1200" dirty="0"/>
              <a:t>	</a:t>
            </a:r>
          </a:p>
        </p:txBody>
      </p:sp>
      <p:pic>
        <p:nvPicPr>
          <p:cNvPr id="17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305" y="0"/>
            <a:ext cx="3981044" cy="336588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Δείτε live την ομιλία του Νίκου Ανδρουλάκη στον Βόλο - ΤΑ ΝΕ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234" y="3501008"/>
            <a:ext cx="3928506" cy="3327256"/>
          </a:xfrm>
          <a:prstGeom prst="rect">
            <a:avLst/>
          </a:prstGeom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78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45" name="Rectangle 3147">
            <a:extLst>
              <a:ext uri="{FF2B5EF4-FFF2-40B4-BE49-F238E27FC236}">
                <a16:creationId xmlns:a16="http://schemas.microsoft.com/office/drawing/2014/main" id="{9D9EE878-8329-4F4B-8ADC-9BB75DEBB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50" name="Rectangle 3149">
            <a:extLst>
              <a:ext uri="{FF2B5EF4-FFF2-40B4-BE49-F238E27FC236}">
                <a16:creationId xmlns:a16="http://schemas.microsoft.com/office/drawing/2014/main" id="{D2DF3FB8-BCC2-430C-A8A9-00577168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3152" name="Freeform: Shape 3151">
            <a:extLst>
              <a:ext uri="{FF2B5EF4-FFF2-40B4-BE49-F238E27FC236}">
                <a16:creationId xmlns:a16="http://schemas.microsoft.com/office/drawing/2014/main" id="{8D724D7F-C49C-4010-ADAF-9C5CD18D4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928406" cy="6858000"/>
          </a:xfrm>
          <a:custGeom>
            <a:avLst/>
            <a:gdLst>
              <a:gd name="connsiteX0" fmla="*/ 0 w 7928406"/>
              <a:gd name="connsiteY0" fmla="*/ 0 h 6858000"/>
              <a:gd name="connsiteX1" fmla="*/ 7127397 w 7928406"/>
              <a:gd name="connsiteY1" fmla="*/ 0 h 6858000"/>
              <a:gd name="connsiteX2" fmla="*/ 7302120 w 7928406"/>
              <a:gd name="connsiteY2" fmla="*/ 279455 h 6858000"/>
              <a:gd name="connsiteX3" fmla="*/ 7928406 w 7928406"/>
              <a:gd name="connsiteY3" fmla="*/ 3061922 h 6858000"/>
              <a:gd name="connsiteX4" fmla="*/ 7746627 w 7928406"/>
              <a:gd name="connsiteY4" fmla="*/ 4515619 h 6858000"/>
              <a:gd name="connsiteX5" fmla="*/ 7201289 w 7928406"/>
              <a:gd name="connsiteY5" fmla="*/ 5969316 h 6858000"/>
              <a:gd name="connsiteX6" fmla="*/ 6608022 w 7928406"/>
              <a:gd name="connsiteY6" fmla="*/ 6777438 h 6858000"/>
              <a:gd name="connsiteX7" fmla="*/ 6529065 w 7928406"/>
              <a:gd name="connsiteY7" fmla="*/ 6858000 h 6858000"/>
              <a:gd name="connsiteX8" fmla="*/ 0 w 7928406"/>
              <a:gd name="connsiteY8" fmla="*/ 6858000 h 6858000"/>
              <a:gd name="connsiteX9" fmla="*/ 0 w 7928406"/>
              <a:gd name="connsiteY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28406" h="6858000">
                <a:moveTo>
                  <a:pt x="0" y="0"/>
                </a:moveTo>
                <a:lnTo>
                  <a:pt x="7127397" y="0"/>
                </a:lnTo>
                <a:lnTo>
                  <a:pt x="7302120" y="279455"/>
                </a:lnTo>
                <a:cubicBezTo>
                  <a:pt x="7719644" y="1021447"/>
                  <a:pt x="7928406" y="1948936"/>
                  <a:pt x="7928406" y="3061922"/>
                </a:cubicBezTo>
                <a:cubicBezTo>
                  <a:pt x="7928406" y="3516203"/>
                  <a:pt x="7867813" y="3970483"/>
                  <a:pt x="7746627" y="4515619"/>
                </a:cubicBezTo>
                <a:cubicBezTo>
                  <a:pt x="7595144" y="5030470"/>
                  <a:pt x="7443661" y="5515036"/>
                  <a:pt x="7201289" y="5969316"/>
                </a:cubicBezTo>
                <a:cubicBezTo>
                  <a:pt x="7019510" y="6275955"/>
                  <a:pt x="6820689" y="6544265"/>
                  <a:pt x="6608022" y="6777438"/>
                </a:cubicBezTo>
                <a:lnTo>
                  <a:pt x="652906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344" y="2109418"/>
            <a:ext cx="9037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2400" b="1" dirty="0">
                <a:solidFill>
                  <a:srgbClr val="FFFF00"/>
                </a:solidFill>
              </a:rPr>
              <a:t>4Α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.</a:t>
            </a:r>
            <a:endParaRPr kumimoji="0" lang="en-GB" altLang="el-GR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ABAAF9-57DB-7DE5-395E-82644E99D06C}"/>
              </a:ext>
            </a:extLst>
          </p:cNvPr>
          <p:cNvSpPr/>
          <p:nvPr/>
        </p:nvSpPr>
        <p:spPr>
          <a:xfrm>
            <a:off x="6442509" y="28029"/>
            <a:ext cx="1728192" cy="68432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9814193E-2F66-01D9-CF74-3331CBF69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400" y="2109418"/>
            <a:ext cx="8170004" cy="294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1400" b="1" u="sng" kern="0" dirty="0"/>
              <a:t>ΒΑΘΜΟΣ ΕΜΠΙΣΤΟΣΥΝΗΣ ΣΕ ΠΟΛΙΤΙΚΟΥΣ ΑΡΧΗΓΟΥΣ ΣΕ ΤΟΜΕΙΣ ΠΟΛΙΤΙΚΗΣ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1400" b="1" dirty="0"/>
              <a:t>Βαθμός εμπιστοσύνης σε Κ. Μητσοτάκη-  Ν. Ανδρουλάκη</a:t>
            </a:r>
          </a:p>
          <a:p>
            <a:pPr lvl="3">
              <a:lnSpc>
                <a:spcPct val="110000"/>
              </a:lnSpc>
            </a:pPr>
            <a:r>
              <a:rPr lang="el-GR" altLang="el-GR" sz="1600" dirty="0">
                <a:solidFill>
                  <a:srgbClr val="FFFF00"/>
                </a:solidFill>
              </a:rPr>
              <a:t>Α. </a:t>
            </a:r>
            <a:r>
              <a:rPr lang="el-GR" altLang="el-GR" sz="1600" dirty="0"/>
              <a:t>Θέματα οικονομικής πολιτικής    </a:t>
            </a:r>
          </a:p>
          <a:p>
            <a:pPr lvl="3">
              <a:lnSpc>
                <a:spcPct val="110000"/>
              </a:lnSpc>
            </a:pPr>
            <a:r>
              <a:rPr lang="el-GR" altLang="el-GR" sz="1600" dirty="0">
                <a:solidFill>
                  <a:srgbClr val="FFFF00"/>
                </a:solidFill>
              </a:rPr>
              <a:t>Β. </a:t>
            </a:r>
            <a:r>
              <a:rPr lang="el-GR" altLang="el-GR" sz="1600" dirty="0"/>
              <a:t>Θέματα εξωτερικής πολιτικής</a:t>
            </a:r>
          </a:p>
          <a:p>
            <a:pPr lvl="3">
              <a:lnSpc>
                <a:spcPct val="110000"/>
              </a:lnSpc>
            </a:pPr>
            <a:r>
              <a:rPr lang="el-GR" altLang="el-GR" sz="1600" dirty="0">
                <a:solidFill>
                  <a:srgbClr val="FFFF00"/>
                </a:solidFill>
              </a:rPr>
              <a:t>Γ. </a:t>
            </a:r>
            <a:r>
              <a:rPr lang="el-GR" altLang="el-GR" sz="1600" dirty="0"/>
              <a:t>Θέματα κοινωνικής πολιτικής      </a:t>
            </a:r>
          </a:p>
          <a:p>
            <a:pPr lvl="3">
              <a:lnSpc>
                <a:spcPct val="110000"/>
              </a:lnSpc>
            </a:pPr>
            <a:r>
              <a:rPr lang="el-GR" altLang="el-GR" sz="1600" dirty="0">
                <a:solidFill>
                  <a:srgbClr val="FFFF00"/>
                </a:solidFill>
              </a:rPr>
              <a:t>Δ.</a:t>
            </a:r>
            <a:r>
              <a:rPr lang="el-GR" altLang="el-GR" sz="1800" dirty="0">
                <a:solidFill>
                  <a:srgbClr val="FFFF00"/>
                </a:solidFill>
              </a:rPr>
              <a:t> </a:t>
            </a:r>
            <a:r>
              <a:rPr lang="el-GR" altLang="el-GR" sz="1600" dirty="0"/>
              <a:t>Θέματα διαφάνειας</a:t>
            </a:r>
          </a:p>
          <a:p>
            <a:pPr lvl="3">
              <a:lnSpc>
                <a:spcPct val="110000"/>
              </a:lnSpc>
            </a:pPr>
            <a:r>
              <a:rPr lang="el-GR" altLang="el-GR" sz="1600" dirty="0">
                <a:solidFill>
                  <a:srgbClr val="FFFF00"/>
                </a:solidFill>
              </a:rPr>
              <a:t>Ε. </a:t>
            </a:r>
            <a:r>
              <a:rPr lang="el-GR" altLang="el-GR" sz="1600" dirty="0"/>
              <a:t>Αντιμετώπιση της ακρίβειας </a:t>
            </a:r>
          </a:p>
          <a:p>
            <a:pPr lvl="3">
              <a:lnSpc>
                <a:spcPct val="110000"/>
              </a:lnSpc>
            </a:pPr>
            <a:r>
              <a:rPr lang="el-GR" altLang="el-GR" sz="1600" dirty="0">
                <a:solidFill>
                  <a:srgbClr val="FFFF00"/>
                </a:solidFill>
              </a:rPr>
              <a:t>ΣΤ. </a:t>
            </a:r>
            <a:r>
              <a:rPr lang="el-GR" altLang="el-GR" sz="1600" dirty="0"/>
              <a:t>Θέματα ανάπτυξης</a:t>
            </a:r>
            <a:endParaRPr lang="en-GB" altLang="el-GR" sz="1600" dirty="0"/>
          </a:p>
          <a:p>
            <a:pPr lvl="3">
              <a:lnSpc>
                <a:spcPct val="110000"/>
              </a:lnSpc>
            </a:pPr>
            <a:r>
              <a:rPr lang="en-GB" altLang="el-GR" sz="1600" dirty="0">
                <a:solidFill>
                  <a:srgbClr val="FFFF00"/>
                </a:solidFill>
              </a:rPr>
              <a:t>Z. </a:t>
            </a:r>
            <a:r>
              <a:rPr lang="el-GR" altLang="el-GR" sz="1600" dirty="0"/>
              <a:t>Ευπαθείς ομάδες</a:t>
            </a:r>
            <a:endParaRPr lang="en-GB" altLang="el-GR" sz="16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altLang="el-GR" sz="1600" b="1" dirty="0">
              <a:solidFill>
                <a:srgbClr val="FFFF00"/>
              </a:solidFill>
            </a:endParaRPr>
          </a:p>
        </p:txBody>
      </p:sp>
      <p:pic>
        <p:nvPicPr>
          <p:cNvPr id="15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305" y="0"/>
            <a:ext cx="3981044" cy="336588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Δείτε live την ομιλία του Νίκου Ανδρουλάκη στον Βόλο - ΤΑ ΝΕΑ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234" y="3501008"/>
            <a:ext cx="3928506" cy="3327256"/>
          </a:xfrm>
          <a:prstGeom prst="rect">
            <a:avLst/>
          </a:prstGeom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0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191344" y="30870"/>
            <a:ext cx="11017224" cy="1143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</a:t>
            </a:r>
            <a:r>
              <a:rPr kumimoji="0" lang="el-GR" altLang="el-GR" sz="1600" b="0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Βαθμός εμπιστοσύνης σε Κ. Μητσοτάκη  Ν. Ανδρουλάκη</a:t>
            </a:r>
            <a:r>
              <a:rPr kumimoji="0" lang="el-GR" altLang="el-GR" sz="16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για την αντιμετώπιση θεμάτων οικονομικής, εξωτερικής , κοινωνικής πολιτικής ,θεμάτων διαφάνειας, ανάπτυξης, αντιμετώπιση</a:t>
            </a:r>
            <a:r>
              <a:rPr kumimoji="0" lang="el-GR" altLang="el-GR" sz="1600" b="1" i="0" u="none" strike="noStrike" kern="1200" cap="none" spc="0" normalizeH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της ακρίβειας</a:t>
            </a:r>
            <a:r>
              <a:rPr lang="el-GR" altLang="el-GR" sz="1600" b="1" dirty="0">
                <a:solidFill>
                  <a:schemeClr val="bg1">
                    <a:lumMod val="50000"/>
                  </a:schemeClr>
                </a:solidFill>
              </a:rPr>
              <a:t> και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ευπαθείς ομάδες</a:t>
            </a:r>
            <a:br>
              <a:rPr kumimoji="0" lang="el-GR" altLang="el-GR" sz="1600" b="1" i="0" u="sng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l-GR" altLang="el-GR" sz="1200" b="1" i="0" u="sng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Σύνολο ερωτηθέντων (Ν=2000)</a:t>
            </a:r>
            <a:br>
              <a:rPr kumimoji="0" lang="en-GB" altLang="el-GR" sz="1200" b="1" i="0" u="sng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endParaRPr kumimoji="0" lang="el-GR" altLang="el-GR" sz="1200" b="1" i="0" u="sng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06104347"/>
              </p:ext>
            </p:extLst>
          </p:nvPr>
        </p:nvGraphicFramePr>
        <p:xfrm>
          <a:off x="335360" y="692696"/>
          <a:ext cx="11521280" cy="5628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5129F98-6809-DB08-A80D-BAC67D0627A6}"/>
              </a:ext>
            </a:extLst>
          </p:cNvPr>
          <p:cNvCxnSpPr>
            <a:cxnSpLocks/>
          </p:cNvCxnSpPr>
          <p:nvPr/>
        </p:nvCxnSpPr>
        <p:spPr>
          <a:xfrm>
            <a:off x="2927648" y="2276872"/>
            <a:ext cx="0" cy="237626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68C9E6-5640-1BEE-5D45-93190CEBDD27}"/>
              </a:ext>
            </a:extLst>
          </p:cNvPr>
          <p:cNvCxnSpPr>
            <a:cxnSpLocks/>
          </p:cNvCxnSpPr>
          <p:nvPr/>
        </p:nvCxnSpPr>
        <p:spPr>
          <a:xfrm>
            <a:off x="4439816" y="2240868"/>
            <a:ext cx="0" cy="237626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0F5CB2-769E-7C24-7F0F-8C87D56BD70B}"/>
              </a:ext>
            </a:extLst>
          </p:cNvPr>
          <p:cNvCxnSpPr>
            <a:cxnSpLocks/>
          </p:cNvCxnSpPr>
          <p:nvPr/>
        </p:nvCxnSpPr>
        <p:spPr>
          <a:xfrm>
            <a:off x="5951984" y="2240868"/>
            <a:ext cx="0" cy="237626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BE617B4-DF01-A995-33B4-763B3E7B5E5E}"/>
              </a:ext>
            </a:extLst>
          </p:cNvPr>
          <p:cNvCxnSpPr>
            <a:cxnSpLocks/>
          </p:cNvCxnSpPr>
          <p:nvPr/>
        </p:nvCxnSpPr>
        <p:spPr>
          <a:xfrm>
            <a:off x="7464152" y="2240868"/>
            <a:ext cx="0" cy="237626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085A4F2-8D19-2183-F34E-DF78D0AB20FE}"/>
              </a:ext>
            </a:extLst>
          </p:cNvPr>
          <p:cNvCxnSpPr>
            <a:cxnSpLocks/>
          </p:cNvCxnSpPr>
          <p:nvPr/>
        </p:nvCxnSpPr>
        <p:spPr>
          <a:xfrm>
            <a:off x="8976320" y="2240868"/>
            <a:ext cx="0" cy="237626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482A25E-AA3F-7DEB-1B9D-4245EEE9EDF0}"/>
              </a:ext>
            </a:extLst>
          </p:cNvPr>
          <p:cNvCxnSpPr>
            <a:cxnSpLocks/>
          </p:cNvCxnSpPr>
          <p:nvPr/>
        </p:nvCxnSpPr>
        <p:spPr>
          <a:xfrm>
            <a:off x="10560496" y="2240868"/>
            <a:ext cx="0" cy="237626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5B3003A-45C0-09C1-0904-A01ADCF438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060460"/>
              </p:ext>
            </p:extLst>
          </p:nvPr>
        </p:nvGraphicFramePr>
        <p:xfrm>
          <a:off x="1415486" y="1625744"/>
          <a:ext cx="10585169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382241014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1274857485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8202258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3968277545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586972753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420764172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028221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>
                          <a:solidFill>
                            <a:schemeClr val="tx1"/>
                          </a:solidFill>
                        </a:rPr>
                        <a:t>ΟΙΚΟΝΟΜΙΚΗ ΠΟΛΙΤΙΚΗ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>
                          <a:solidFill>
                            <a:schemeClr val="tx1"/>
                          </a:solidFill>
                        </a:rPr>
                        <a:t>ΕΞΩΤΕΡΙΚΗ ΠΟΛΙΤΙΚΗ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>
                          <a:solidFill>
                            <a:schemeClr val="tx1"/>
                          </a:solidFill>
                        </a:rPr>
                        <a:t>ΚΟΙΝΩΝΙΚΗ ΠΟΛΙΤΙΚΗ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>
                          <a:solidFill>
                            <a:schemeClr val="tx1"/>
                          </a:solidFill>
                        </a:rPr>
                        <a:t>ΔΙΑΦΑΝΕΙΑ ΔΙΑΦΘΟΡΑ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>
                          <a:solidFill>
                            <a:schemeClr val="tx1"/>
                          </a:solidFill>
                        </a:rPr>
                        <a:t>ΑΚΡΙΒΕΙΑ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>
                          <a:solidFill>
                            <a:schemeClr val="tx1"/>
                          </a:solidFill>
                        </a:rPr>
                        <a:t>ΑΝΑΠΤΥΞΗ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>
                          <a:solidFill>
                            <a:schemeClr val="tx1"/>
                          </a:solidFill>
                        </a:rPr>
                        <a:t>ΕΥΠΑΘΕΙΣ ΟΜΑΔΕΣ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21815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6B4324-1E87-6DE8-0BEA-E6EF9091A62C}"/>
              </a:ext>
            </a:extLst>
          </p:cNvPr>
          <p:cNvSpPr txBox="1"/>
          <p:nvPr/>
        </p:nvSpPr>
        <p:spPr>
          <a:xfrm>
            <a:off x="1552850" y="897243"/>
            <a:ext cx="979973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l-GR" b="1" dirty="0"/>
              <a:t>Βαθμός εμπιστοσύνης σε κάθε τομέα πολιτικής </a:t>
            </a:r>
            <a:r>
              <a:rPr lang="el-GR" sz="1800" dirty="0"/>
              <a:t>(Σίγουρα/Μάλλον Εμπιστεύομαι)</a:t>
            </a:r>
            <a:endParaRPr lang="en-GB" dirty="0"/>
          </a:p>
        </p:txBody>
      </p:sp>
      <p:sp>
        <p:nvSpPr>
          <p:cNvPr id="12" name="TextBox 12"/>
          <p:cNvSpPr txBox="1"/>
          <p:nvPr/>
        </p:nvSpPr>
        <p:spPr>
          <a:xfrm>
            <a:off x="7176120" y="6018274"/>
            <a:ext cx="20269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u="sng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lvl="0" algn="ctr"/>
            <a:r>
              <a:rPr lang="el-GR" altLang="el-GR" sz="1600" b="1" u="none" dirty="0">
                <a:solidFill>
                  <a:srgbClr val="000000"/>
                </a:solidFill>
              </a:rPr>
              <a:t>Δεκέμβριος 2025</a:t>
            </a:r>
            <a:endParaRPr lang="el-GR" sz="1600" b="1" u="none" dirty="0"/>
          </a:p>
        </p:txBody>
      </p:sp>
      <p:sp>
        <p:nvSpPr>
          <p:cNvPr id="11" name="Rectangle 10"/>
          <p:cNvSpPr/>
          <p:nvPr/>
        </p:nvSpPr>
        <p:spPr>
          <a:xfrm>
            <a:off x="1480843" y="2240868"/>
            <a:ext cx="10375797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-0,9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 -1,6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  -1,2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 -0,4  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-1,2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+0,7  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-1,1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-0,7   -0,7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-1,7  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-1,3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-1,2  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-1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l-GR" dirty="0">
                <a:solidFill>
                  <a:schemeClr val="bg1">
                    <a:lumMod val="65000"/>
                  </a:schemeClr>
                </a:solidFill>
              </a:rPr>
              <a:t> -2,2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018" y="2106918"/>
            <a:ext cx="15121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solidFill>
                  <a:schemeClr val="bg1">
                    <a:lumMod val="50000"/>
                  </a:schemeClr>
                </a:solidFill>
              </a:rPr>
              <a:t>Διαφορά % με προηγούμενη </a:t>
            </a:r>
          </a:p>
          <a:p>
            <a:r>
              <a:rPr lang="el-GR" sz="1100" dirty="0">
                <a:solidFill>
                  <a:schemeClr val="bg1">
                    <a:lumMod val="50000"/>
                  </a:schemeClr>
                </a:solidFill>
              </a:rPr>
              <a:t>Μέτρηση Ιουν. 25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DAF20F-B193-4C29-ACF2-0A0D0DCE09F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9882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45" name="Rectangle 3147">
            <a:extLst>
              <a:ext uri="{FF2B5EF4-FFF2-40B4-BE49-F238E27FC236}">
                <a16:creationId xmlns:a16="http://schemas.microsoft.com/office/drawing/2014/main" id="{9D9EE878-8329-4F4B-8ADC-9BB75DEBB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50" name="Rectangle 3149">
            <a:extLst>
              <a:ext uri="{FF2B5EF4-FFF2-40B4-BE49-F238E27FC236}">
                <a16:creationId xmlns:a16="http://schemas.microsoft.com/office/drawing/2014/main" id="{D2DF3FB8-BCC2-430C-A8A9-00577168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3152" name="Freeform: Shape 3151">
            <a:extLst>
              <a:ext uri="{FF2B5EF4-FFF2-40B4-BE49-F238E27FC236}">
                <a16:creationId xmlns:a16="http://schemas.microsoft.com/office/drawing/2014/main" id="{8D724D7F-C49C-4010-ADAF-9C5CD18D4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928406" cy="6858000"/>
          </a:xfrm>
          <a:custGeom>
            <a:avLst/>
            <a:gdLst>
              <a:gd name="connsiteX0" fmla="*/ 0 w 7928406"/>
              <a:gd name="connsiteY0" fmla="*/ 0 h 6858000"/>
              <a:gd name="connsiteX1" fmla="*/ 7127397 w 7928406"/>
              <a:gd name="connsiteY1" fmla="*/ 0 h 6858000"/>
              <a:gd name="connsiteX2" fmla="*/ 7302120 w 7928406"/>
              <a:gd name="connsiteY2" fmla="*/ 279455 h 6858000"/>
              <a:gd name="connsiteX3" fmla="*/ 7928406 w 7928406"/>
              <a:gd name="connsiteY3" fmla="*/ 3061922 h 6858000"/>
              <a:gd name="connsiteX4" fmla="*/ 7746627 w 7928406"/>
              <a:gd name="connsiteY4" fmla="*/ 4515619 h 6858000"/>
              <a:gd name="connsiteX5" fmla="*/ 7201289 w 7928406"/>
              <a:gd name="connsiteY5" fmla="*/ 5969316 h 6858000"/>
              <a:gd name="connsiteX6" fmla="*/ 6608022 w 7928406"/>
              <a:gd name="connsiteY6" fmla="*/ 6777438 h 6858000"/>
              <a:gd name="connsiteX7" fmla="*/ 6529065 w 7928406"/>
              <a:gd name="connsiteY7" fmla="*/ 6858000 h 6858000"/>
              <a:gd name="connsiteX8" fmla="*/ 0 w 7928406"/>
              <a:gd name="connsiteY8" fmla="*/ 6858000 h 6858000"/>
              <a:gd name="connsiteX9" fmla="*/ 0 w 7928406"/>
              <a:gd name="connsiteY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28406" h="6858000">
                <a:moveTo>
                  <a:pt x="0" y="0"/>
                </a:moveTo>
                <a:lnTo>
                  <a:pt x="7127397" y="0"/>
                </a:lnTo>
                <a:lnTo>
                  <a:pt x="7302120" y="279455"/>
                </a:lnTo>
                <a:cubicBezTo>
                  <a:pt x="7719644" y="1021447"/>
                  <a:pt x="7928406" y="1948936"/>
                  <a:pt x="7928406" y="3061922"/>
                </a:cubicBezTo>
                <a:cubicBezTo>
                  <a:pt x="7928406" y="3516203"/>
                  <a:pt x="7867813" y="3970483"/>
                  <a:pt x="7746627" y="4515619"/>
                </a:cubicBezTo>
                <a:cubicBezTo>
                  <a:pt x="7595144" y="5030470"/>
                  <a:pt x="7443661" y="5515036"/>
                  <a:pt x="7201289" y="5969316"/>
                </a:cubicBezTo>
                <a:cubicBezTo>
                  <a:pt x="7019510" y="6275955"/>
                  <a:pt x="6820689" y="6544265"/>
                  <a:pt x="6608022" y="6777438"/>
                </a:cubicBezTo>
                <a:lnTo>
                  <a:pt x="652906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844" y="2125465"/>
            <a:ext cx="9757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2800" b="1" dirty="0">
                <a:solidFill>
                  <a:srgbClr val="FFFF00"/>
                </a:solidFill>
              </a:rPr>
              <a:t>4Β</a:t>
            </a:r>
            <a:r>
              <a:rPr kumimoji="0" lang="el-GR" alt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220" y="2310130"/>
            <a:ext cx="5832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ΑΞΙΟΛΟΓΗΣΗ ΚΥΒΕΡΝΗΣΗΣ ΝΔ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6FCB78-9BA4-639A-92FE-8774A644CACC}"/>
              </a:ext>
            </a:extLst>
          </p:cNvPr>
          <p:cNvSpPr/>
          <p:nvPr/>
        </p:nvSpPr>
        <p:spPr>
          <a:xfrm>
            <a:off x="91006" y="2880316"/>
            <a:ext cx="67970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ΝΔ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Ι. </a:t>
            </a: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Αξιολόγηση χειρισμών Πρωθυπουργού Κ. Μητσοτάκη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1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" r="35690"/>
          <a:stretch/>
        </p:blipFill>
        <p:spPr bwMode="auto">
          <a:xfrm>
            <a:off x="6672063" y="0"/>
            <a:ext cx="5519937" cy="69573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64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387855235"/>
              </p:ext>
            </p:extLst>
          </p:nvPr>
        </p:nvGraphicFramePr>
        <p:xfrm>
          <a:off x="1631505" y="764704"/>
          <a:ext cx="6840760" cy="58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57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8530" y="-51216"/>
            <a:ext cx="9036050" cy="1143001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el-GR" altLang="el-GR" sz="2000" b="1" dirty="0">
                <a:solidFill>
                  <a:srgbClr val="990000"/>
                </a:solidFill>
              </a:rPr>
              <a:t>Ι</a:t>
            </a:r>
            <a:r>
              <a:rPr lang="en-US" altLang="el-GR" sz="1800" b="1" dirty="0">
                <a:solidFill>
                  <a:srgbClr val="800000"/>
                </a:solidFill>
              </a:rPr>
              <a:t>.</a:t>
            </a:r>
            <a:r>
              <a:rPr lang="el-GR" altLang="el-GR" sz="1800" b="1" dirty="0">
                <a:solidFill>
                  <a:schemeClr val="tx1"/>
                </a:solidFill>
              </a:rPr>
              <a:t> Αξιολόγηση χειρισμών Πρωθυπουργού </a:t>
            </a:r>
            <a:r>
              <a:rPr lang="en-US" altLang="el-GR" sz="1800" b="1" dirty="0">
                <a:solidFill>
                  <a:schemeClr val="tx1"/>
                </a:solidFill>
              </a:rPr>
              <a:t>K</a:t>
            </a:r>
            <a:r>
              <a:rPr lang="el-GR" altLang="el-GR" sz="1800" b="1" dirty="0">
                <a:solidFill>
                  <a:schemeClr val="tx1"/>
                </a:solidFill>
              </a:rPr>
              <a:t>. Μητσοτάκη</a:t>
            </a:r>
            <a:br>
              <a:rPr lang="el-GR" altLang="el-GR" sz="1800" b="1" dirty="0">
                <a:solidFill>
                  <a:schemeClr val="tx1"/>
                </a:solidFill>
              </a:rPr>
            </a:br>
            <a:r>
              <a:rPr lang="el-GR" altLang="el-GR" sz="1200" dirty="0">
                <a:solidFill>
                  <a:schemeClr val="bg2"/>
                </a:solidFill>
              </a:rPr>
              <a:t>Πώς κρίνετε εσείς προσωπικά τους χειρισμούς του κ. Κ. Μητσοτάκη στην θέση του Πρωθυπουργού στην κυβέρνηση ; </a:t>
            </a:r>
            <a:br>
              <a:rPr lang="el-GR" altLang="el-GR" sz="1200" dirty="0">
                <a:solidFill>
                  <a:schemeClr val="bg2"/>
                </a:solidFill>
              </a:rPr>
            </a:br>
            <a:r>
              <a:rPr lang="el-GR" altLang="el-GR" sz="1200" b="1" dirty="0">
                <a:solidFill>
                  <a:schemeClr val="bg2"/>
                </a:solidFill>
              </a:rPr>
              <a:t>Σύνολο ερωτηθέντων (Ν=2000)</a:t>
            </a:r>
            <a:endParaRPr lang="en-GB" altLang="el-GR" sz="1200" b="1" dirty="0">
              <a:solidFill>
                <a:schemeClr val="bg2"/>
              </a:solidFill>
            </a:endParaRPr>
          </a:p>
        </p:txBody>
      </p: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6743701" y="6381750"/>
            <a:ext cx="295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n-GB" altLang="el-GR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2" name="AutoShape 4"/>
          <p:cNvSpPr>
            <a:spLocks/>
          </p:cNvSpPr>
          <p:nvPr/>
        </p:nvSpPr>
        <p:spPr bwMode="auto">
          <a:xfrm>
            <a:off x="5141097" y="1644745"/>
            <a:ext cx="81698" cy="1295400"/>
          </a:xfrm>
          <a:prstGeom prst="rightBrace">
            <a:avLst>
              <a:gd name="adj1" fmla="val 37158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5394154" y="2000601"/>
            <a:ext cx="1223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28,6%</a:t>
            </a:r>
            <a:endParaRPr kumimoji="0" lang="el-GR" altLang="el-GR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4" name="AutoShape 6"/>
          <p:cNvSpPr>
            <a:spLocks/>
          </p:cNvSpPr>
          <p:nvPr/>
        </p:nvSpPr>
        <p:spPr bwMode="auto">
          <a:xfrm>
            <a:off x="6574969" y="3213155"/>
            <a:ext cx="86296" cy="1511300"/>
          </a:xfrm>
          <a:prstGeom prst="rightBrace">
            <a:avLst>
              <a:gd name="adj1" fmla="val 43352"/>
              <a:gd name="adj2" fmla="val 50000"/>
            </a:avLst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5" name="Text Box 7"/>
          <p:cNvSpPr txBox="1">
            <a:spLocks noChangeArrowheads="1"/>
          </p:cNvSpPr>
          <p:nvPr/>
        </p:nvSpPr>
        <p:spPr bwMode="auto">
          <a:xfrm>
            <a:off x="6527613" y="3770367"/>
            <a:ext cx="1223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69,5%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901652" y="3197651"/>
            <a:ext cx="8784976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192344" y="6553199"/>
            <a:ext cx="2540000" cy="29486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DAF20F-B193-4C29-ACF2-0A0D0DCE09F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4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127" y="1784115"/>
            <a:ext cx="4036847" cy="266321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308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45" name="Rectangle 3147">
            <a:extLst>
              <a:ext uri="{FF2B5EF4-FFF2-40B4-BE49-F238E27FC236}">
                <a16:creationId xmlns:a16="http://schemas.microsoft.com/office/drawing/2014/main" id="{9D9EE878-8329-4F4B-8ADC-9BB75DEBB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50" name="Rectangle 3149">
            <a:extLst>
              <a:ext uri="{FF2B5EF4-FFF2-40B4-BE49-F238E27FC236}">
                <a16:creationId xmlns:a16="http://schemas.microsoft.com/office/drawing/2014/main" id="{D2DF3FB8-BCC2-430C-A8A9-00577168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3152" name="Freeform: Shape 3151">
            <a:extLst>
              <a:ext uri="{FF2B5EF4-FFF2-40B4-BE49-F238E27FC236}">
                <a16:creationId xmlns:a16="http://schemas.microsoft.com/office/drawing/2014/main" id="{8D724D7F-C49C-4010-ADAF-9C5CD18D4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928406" cy="6858000"/>
          </a:xfrm>
          <a:custGeom>
            <a:avLst/>
            <a:gdLst>
              <a:gd name="connsiteX0" fmla="*/ 0 w 7928406"/>
              <a:gd name="connsiteY0" fmla="*/ 0 h 6858000"/>
              <a:gd name="connsiteX1" fmla="*/ 7127397 w 7928406"/>
              <a:gd name="connsiteY1" fmla="*/ 0 h 6858000"/>
              <a:gd name="connsiteX2" fmla="*/ 7302120 w 7928406"/>
              <a:gd name="connsiteY2" fmla="*/ 279455 h 6858000"/>
              <a:gd name="connsiteX3" fmla="*/ 7928406 w 7928406"/>
              <a:gd name="connsiteY3" fmla="*/ 3061922 h 6858000"/>
              <a:gd name="connsiteX4" fmla="*/ 7746627 w 7928406"/>
              <a:gd name="connsiteY4" fmla="*/ 4515619 h 6858000"/>
              <a:gd name="connsiteX5" fmla="*/ 7201289 w 7928406"/>
              <a:gd name="connsiteY5" fmla="*/ 5969316 h 6858000"/>
              <a:gd name="connsiteX6" fmla="*/ 6608022 w 7928406"/>
              <a:gd name="connsiteY6" fmla="*/ 6777438 h 6858000"/>
              <a:gd name="connsiteX7" fmla="*/ 6529065 w 7928406"/>
              <a:gd name="connsiteY7" fmla="*/ 6858000 h 6858000"/>
              <a:gd name="connsiteX8" fmla="*/ 0 w 7928406"/>
              <a:gd name="connsiteY8" fmla="*/ 6858000 h 6858000"/>
              <a:gd name="connsiteX9" fmla="*/ 0 w 7928406"/>
              <a:gd name="connsiteY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28406" h="6858000">
                <a:moveTo>
                  <a:pt x="0" y="0"/>
                </a:moveTo>
                <a:lnTo>
                  <a:pt x="7127397" y="0"/>
                </a:lnTo>
                <a:lnTo>
                  <a:pt x="7302120" y="279455"/>
                </a:lnTo>
                <a:cubicBezTo>
                  <a:pt x="7719644" y="1021447"/>
                  <a:pt x="7928406" y="1948936"/>
                  <a:pt x="7928406" y="3061922"/>
                </a:cubicBezTo>
                <a:cubicBezTo>
                  <a:pt x="7928406" y="3516203"/>
                  <a:pt x="7867813" y="3970483"/>
                  <a:pt x="7746627" y="4515619"/>
                </a:cubicBezTo>
                <a:cubicBezTo>
                  <a:pt x="7595144" y="5030470"/>
                  <a:pt x="7443661" y="5515036"/>
                  <a:pt x="7201289" y="5969316"/>
                </a:cubicBezTo>
                <a:cubicBezTo>
                  <a:pt x="7019510" y="6275955"/>
                  <a:pt x="6820689" y="6544265"/>
                  <a:pt x="6608022" y="6777438"/>
                </a:cubicBezTo>
                <a:lnTo>
                  <a:pt x="652906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1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844" y="2125465"/>
            <a:ext cx="9757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4Β</a:t>
            </a:r>
            <a:r>
              <a:rPr kumimoji="0" lang="el-GR" alt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220" y="2310130"/>
            <a:ext cx="5832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ΑΞΙΟΛΟΓΗΣΗ ΚΥΒΕΡΝΗΣΗΣ ΝΔ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6FCB78-9BA4-639A-92FE-8774A644CACC}"/>
              </a:ext>
            </a:extLst>
          </p:cNvPr>
          <p:cNvSpPr/>
          <p:nvPr/>
        </p:nvSpPr>
        <p:spPr>
          <a:xfrm>
            <a:off x="91006" y="2880316"/>
            <a:ext cx="67970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ΝΔ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ΙΙ. </a:t>
            </a: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Πιστεύετε ότι ο Κ. Μητσοτάκης και η ΝΔ αξίζουν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μία τρίτη κυβερνητική Θητεία ή πρέπει να υπάρξει κυβερνητική αλλαγή</a:t>
            </a:r>
            <a:r>
              <a:rPr kumimoji="0" lang="en-US" altLang="el-GR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;</a:t>
            </a:r>
            <a:r>
              <a:rPr kumimoji="0" lang="el-GR" altLang="el-GR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1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" r="35690"/>
          <a:stretch/>
        </p:blipFill>
        <p:spPr bwMode="auto">
          <a:xfrm>
            <a:off x="6672063" y="0"/>
            <a:ext cx="5519937" cy="69573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7898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627500451"/>
              </p:ext>
            </p:extLst>
          </p:nvPr>
        </p:nvGraphicFramePr>
        <p:xfrm>
          <a:off x="1631505" y="764704"/>
          <a:ext cx="6840760" cy="58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57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8530" y="-51216"/>
            <a:ext cx="10613974" cy="1143001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el-GR" altLang="el-GR" sz="2000" b="1" dirty="0">
                <a:solidFill>
                  <a:srgbClr val="990000"/>
                </a:solidFill>
              </a:rPr>
              <a:t>ΙΙ</a:t>
            </a:r>
            <a:r>
              <a:rPr lang="en-US" altLang="el-GR" sz="1800" b="1" dirty="0">
                <a:solidFill>
                  <a:srgbClr val="800000"/>
                </a:solidFill>
              </a:rPr>
              <a:t>.</a:t>
            </a:r>
            <a:r>
              <a:rPr lang="el-GR" altLang="el-GR" sz="1800" b="1" dirty="0">
                <a:solidFill>
                  <a:schemeClr val="tx1"/>
                </a:solidFill>
              </a:rPr>
              <a:t> Πιστεύετε ότι ο Κ. Μητσοτάκης και η ΝΔ αξίζουν μία τρίτη κυβερνητική Θητεία ή πρέπει να υπάρξει κυβερνητική αλλαγή; </a:t>
            </a:r>
            <a:br>
              <a:rPr lang="el-GR" altLang="el-GR" sz="1800" b="1" dirty="0">
                <a:solidFill>
                  <a:schemeClr val="tx1"/>
                </a:solidFill>
              </a:rPr>
            </a:br>
            <a:r>
              <a:rPr lang="el-GR" altLang="el-GR" sz="1200" dirty="0">
                <a:solidFill>
                  <a:schemeClr val="bg2"/>
                </a:solidFill>
              </a:rPr>
              <a:t>Πιστεύετε ότι ο Κυριάκος Μητσοτάκης και η ΝΔ αξίζουν μία τρίτη κυβερνητική Θητεία ή πρέπει να υπάρξει κυβερνητική αλλαγή; </a:t>
            </a:r>
            <a:br>
              <a:rPr lang="el-GR" altLang="el-GR" sz="1200" dirty="0">
                <a:solidFill>
                  <a:schemeClr val="bg2"/>
                </a:solidFill>
              </a:rPr>
            </a:br>
            <a:r>
              <a:rPr lang="el-GR" altLang="el-GR" sz="1200" b="1" dirty="0">
                <a:solidFill>
                  <a:schemeClr val="bg2"/>
                </a:solidFill>
              </a:rPr>
              <a:t>Σύνολο ερωτηθέντων (Ν=2000)</a:t>
            </a:r>
            <a:endParaRPr lang="en-GB" altLang="el-GR" sz="1200" b="1" dirty="0">
              <a:solidFill>
                <a:schemeClr val="bg2"/>
              </a:solidFill>
            </a:endParaRPr>
          </a:p>
        </p:txBody>
      </p: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6743701" y="6381750"/>
            <a:ext cx="295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n-GB" altLang="el-GR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2" name="AutoShape 4"/>
          <p:cNvSpPr>
            <a:spLocks/>
          </p:cNvSpPr>
          <p:nvPr/>
        </p:nvSpPr>
        <p:spPr bwMode="auto">
          <a:xfrm>
            <a:off x="5141097" y="1644745"/>
            <a:ext cx="81698" cy="1295400"/>
          </a:xfrm>
          <a:prstGeom prst="rightBrace">
            <a:avLst>
              <a:gd name="adj1" fmla="val 37158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5394154" y="2000601"/>
            <a:ext cx="1223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25,1</a:t>
            </a: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l-GR" altLang="el-GR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4" name="AutoShape 6"/>
          <p:cNvSpPr>
            <a:spLocks/>
          </p:cNvSpPr>
          <p:nvPr/>
        </p:nvSpPr>
        <p:spPr bwMode="auto">
          <a:xfrm>
            <a:off x="6743701" y="3213154"/>
            <a:ext cx="86296" cy="1511300"/>
          </a:xfrm>
          <a:prstGeom prst="rightBrace">
            <a:avLst>
              <a:gd name="adj1" fmla="val 43352"/>
              <a:gd name="adj2" fmla="val 50000"/>
            </a:avLst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85" name="Text Box 7"/>
          <p:cNvSpPr txBox="1">
            <a:spLocks noChangeArrowheads="1"/>
          </p:cNvSpPr>
          <p:nvPr/>
        </p:nvSpPr>
        <p:spPr bwMode="auto">
          <a:xfrm>
            <a:off x="6822591" y="3770367"/>
            <a:ext cx="1223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2000" b="1" dirty="0">
                <a:solidFill>
                  <a:srgbClr val="FF0000"/>
                </a:solidFill>
              </a:rPr>
              <a:t>70,7</a:t>
            </a:r>
            <a:r>
              <a:rPr kumimoji="0" lang="en-US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901652" y="3197651"/>
            <a:ext cx="8784976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192344" y="6553199"/>
            <a:ext cx="2540000" cy="29486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DAF20F-B193-4C29-ACF2-0A0D0DCE09F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4" name="Picture 12" descr="Σε ρυθμούς ΔΕΘ Μαξίμου και Πειραιώς - Οικονομικός Ταχυδρόμος - ot.g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127" y="1784115"/>
            <a:ext cx="4036847" cy="266321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71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B525BAC0-937A-53DD-0ADE-EEEE0077C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" y="3140968"/>
            <a:ext cx="8330129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0" y="3047033"/>
            <a:ext cx="6196447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el-GR" sz="1600" b="1" kern="0" dirty="0">
                <a:solidFill>
                  <a:srgbClr val="FFFF00"/>
                </a:solidFill>
              </a:rPr>
              <a:t>III. </a:t>
            </a:r>
            <a:r>
              <a:rPr lang="el-GR" altLang="el-GR" sz="1600" b="1" kern="0" dirty="0">
                <a:solidFill>
                  <a:prstClr val="white"/>
                </a:solidFill>
              </a:rPr>
              <a:t>Βαθμός συμφωνίας με άποψη</a:t>
            </a:r>
            <a:r>
              <a:rPr lang="en-US" altLang="el-GR" sz="1600" b="1" kern="0" dirty="0">
                <a:solidFill>
                  <a:prstClr val="white"/>
                </a:solidFill>
              </a:rPr>
              <a:t>: </a:t>
            </a:r>
            <a:r>
              <a:rPr lang="el-GR" altLang="el-GR" sz="1600" b="1" kern="0" dirty="0">
                <a:solidFill>
                  <a:prstClr val="white"/>
                </a:solidFill>
              </a:rPr>
              <a:t> Δεν υπάρχει ισχυρή εναλλακτική κυβερνητική πρόταση και τελικά η ΝΔ θα ανακάμψει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l-GR" altLang="el-GR" sz="1600" b="1" kern="0" dirty="0">
              <a:solidFill>
                <a:prstClr val="white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l-GR" altLang="el-GR" sz="1600" b="1" kern="0" dirty="0">
              <a:solidFill>
                <a:prstClr val="white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786" y="2622301"/>
            <a:ext cx="547431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60400" indent="-660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ΘΕΜΑΤΑ ΚΥΒΕΡΝΗΤΙΚΟΥ ΕΡΓΟΥ</a:t>
            </a:r>
            <a:endParaRPr kumimoji="0" lang="el-GR" altLang="el-G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9460" name="Picture 4" descr="Πιο χαλαροί ρυθμοί στο κυβερνητικό έργο, με «γκάζι» όμως στους ελέγχους και διαρκή επιφυλακή στο αντιπυρικό μέτωπο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" t="369" r="-1368" b="4289"/>
          <a:stretch/>
        </p:blipFill>
        <p:spPr bwMode="auto">
          <a:xfrm>
            <a:off x="6744072" y="-5466"/>
            <a:ext cx="5544615" cy="6863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id="{D443325E-3DB2-8393-2748-A04B2BE1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4461" y="2143646"/>
            <a:ext cx="9757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2800" b="1" dirty="0">
                <a:solidFill>
                  <a:srgbClr val="FFFF00"/>
                </a:solidFill>
              </a:rPr>
              <a:t>4Β</a:t>
            </a:r>
            <a:r>
              <a:rPr kumimoji="0" lang="el-GR" alt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en-GB" altLang="el-GR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18074816-55F5-E7DD-238B-AFC85879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603" y="2328311"/>
            <a:ext cx="5832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ΑΞΙΟΛΟΓΗΣΗ ΚΥΒΕΡΝΗΣΗΣ ΝΔ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6600056" y="-171400"/>
            <a:ext cx="2599113" cy="2356877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4669289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Blob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ppt/theme/theme5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28362</TotalTime>
  <Words>838</Words>
  <Application>Microsoft Office PowerPoint</Application>
  <PresentationFormat>Widescreen</PresentationFormat>
  <Paragraphs>182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Avenir Next LT Pro</vt:lpstr>
      <vt:lpstr>Calibri</vt:lpstr>
      <vt:lpstr>Sagona Book</vt:lpstr>
      <vt:lpstr>Tahoma</vt:lpstr>
      <vt:lpstr>The Hand Extrablack</vt:lpstr>
      <vt:lpstr>BlobVTI</vt:lpstr>
      <vt:lpstr>1_Default Design</vt:lpstr>
      <vt:lpstr>3_Default Design</vt:lpstr>
      <vt:lpstr>1_BlobVTI</vt:lpstr>
      <vt:lpstr>4_Default Design</vt:lpstr>
      <vt:lpstr>Picture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Ι. Αξιολόγηση χειρισμών Πρωθυπουργού K. Μητσοτάκη Πώς κρίνετε εσείς προσωπικά τους χειρισμούς του κ. Κ. Μητσοτάκη στην θέση του Πρωθυπουργού στην κυβέρνηση ;  Σύνολο ερωτηθέντων (Ν=2000)</vt:lpstr>
      <vt:lpstr>PowerPoint Presentation</vt:lpstr>
      <vt:lpstr>ΙΙ. Πιστεύετε ότι ο Κ. Μητσοτάκης και η ΝΔ αξίζουν μία τρίτη κυβερνητική Θητεία ή πρέπει να υπάρξει κυβερνητική αλλαγή;  Πιστεύετε ότι ο Κυριάκος Μητσοτάκης και η ΝΔ αξίζουν μία τρίτη κυβερνητική Θητεία ή πρέπει να υπάρξει κυβερνητική αλλαγή;  Σύνολο ερωτηθέντων (Ν=2000)</vt:lpstr>
      <vt:lpstr>PowerPoint Presentation</vt:lpstr>
      <vt:lpstr>PowerPoint Presentation</vt:lpstr>
      <vt:lpstr>PowerPoint Presentation</vt:lpstr>
      <vt:lpstr>Ι. Αξιολόγηση στάσης Ν. Ανδρουλάκη ως Αξιωματική Αντιπολίτευση Πώς κρίνετε την έως τώρα στάση του Νίκου Ανδρουλάκη ως αρχηγού της Αξιωματικής Αντιπολίτευσης; Σύνολο ερωτηθέντων (Ν=2000)</vt:lpstr>
      <vt:lpstr>PowerPoint Presentation</vt:lpstr>
    </vt:vector>
  </TitlesOfParts>
  <Company>MRB Hellas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ΓΕΝΙΚΗ ΑΞΙΟΛΟΓΗΣΗ ΑΡΧΗΓΩΝ ΣΕ ΤΟΜΕΙΣ - ΑΞΙΟΛΟΓΗΣΗ ΚΥΒΕΡΝΗΣΗΣ - ΑΝΤΙΠΟΛΙΤΕΥΣΗΣ</dc:title>
  <dc:creator>MRB Hellas SA</dc:creator>
  <cp:lastModifiedBy>Tasos Velissaridis</cp:lastModifiedBy>
  <cp:revision>1671</cp:revision>
  <cp:lastPrinted>2025-12-15T13:44:52Z</cp:lastPrinted>
  <dcterms:created xsi:type="dcterms:W3CDTF">2004-07-23T09:19:44Z</dcterms:created>
  <dcterms:modified xsi:type="dcterms:W3CDTF">2025-12-17T05:31:39Z</dcterms:modified>
</cp:coreProperties>
</file>