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65" r:id="rId2"/>
  </p:sldMasterIdLst>
  <p:notesMasterIdLst>
    <p:notesMasterId r:id="rId15"/>
  </p:notesMasterIdLst>
  <p:handoutMasterIdLst>
    <p:handoutMasterId r:id="rId16"/>
  </p:handoutMasterIdLst>
  <p:sldIdLst>
    <p:sldId id="1656" r:id="rId3"/>
    <p:sldId id="1689" r:id="rId4"/>
    <p:sldId id="1690" r:id="rId5"/>
    <p:sldId id="1662" r:id="rId6"/>
    <p:sldId id="1667" r:id="rId7"/>
    <p:sldId id="1692" r:id="rId8"/>
    <p:sldId id="1721" r:id="rId9"/>
    <p:sldId id="1693" r:id="rId10"/>
    <p:sldId id="1719" r:id="rId11"/>
    <p:sldId id="1734" r:id="rId12"/>
    <p:sldId id="1710" r:id="rId13"/>
    <p:sldId id="1695" r:id="rId14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FF9933"/>
    <a:srgbClr val="FFFFFF"/>
    <a:srgbClr val="FFCCCC"/>
    <a:srgbClr val="99CCFF"/>
    <a:srgbClr val="0000FF"/>
    <a:srgbClr val="00B0F0"/>
    <a:srgbClr val="CCCCFF"/>
    <a:srgbClr val="F2F2F2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7" autoAdjust="0"/>
    <p:restoredTop sz="96187" autoAdjust="0"/>
  </p:normalViewPr>
  <p:slideViewPr>
    <p:cSldViewPr>
      <p:cViewPr varScale="1">
        <p:scale>
          <a:sx n="111" d="100"/>
          <a:sy n="111" d="100"/>
        </p:scale>
        <p:origin x="55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23791348600508924"/>
          <c:y val="3.898305084745763E-2"/>
          <c:w val="0.58985428963954967"/>
          <c:h val="0.96271186440678014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ΣΙΓΟΥΡΑ ΘΕΤΙΚΗ</c:v>
                </c:pt>
                <c:pt idx="1">
                  <c:v>ΜΑΛΛΟΝ ΘΕΤΙΚΗ</c:v>
                </c:pt>
                <c:pt idx="2">
                  <c:v>ΜΑΛΛΟΝ ΑΡΝΗΤΙΚΗ</c:v>
                </c:pt>
                <c:pt idx="3">
                  <c:v>ΣΙΓΟΥΡΑ ΑΡΝΗΤΙΚΗ</c:v>
                </c:pt>
                <c:pt idx="4">
                  <c:v>ΔΞ/ΔΑ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8.9</c:v>
                </c:pt>
                <c:pt idx="1">
                  <c:v>19.2</c:v>
                </c:pt>
                <c:pt idx="2">
                  <c:v>17.600000000000001</c:v>
                </c:pt>
                <c:pt idx="3">
                  <c:v>51.9</c:v>
                </c:pt>
                <c:pt idx="4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1789-4A6B-B2A5-A99812BF9BF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-1104436928"/>
        <c:axId val="-1104425504"/>
      </c:barChart>
      <c:catAx>
        <c:axId val="-1104436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-110442550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1104425504"/>
        <c:scaling>
          <c:orientation val="minMax"/>
          <c:max val="100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-1104436928"/>
        <c:crosses val="autoZero"/>
        <c:crossBetween val="between"/>
        <c:majorUnit val="50"/>
        <c:min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435897435897506E-2"/>
          <c:y val="9.5132743362831867E-2"/>
          <c:w val="0.90427350427350461"/>
          <c:h val="0.7835917077054757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ΘΕΤΙΚΑ</c:v>
                </c:pt>
              </c:strCache>
            </c:strRef>
          </c:tx>
          <c:spPr>
            <a:ln w="381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Sheet1!$C$1:$W$1</c:f>
              <c:strCache>
                <c:ptCount val="21"/>
                <c:pt idx="0">
                  <c:v>ΙΟΥΛ. 
2014</c:v>
                </c:pt>
                <c:pt idx="1">
                  <c:v>ΔΕΚ. 
2014</c:v>
                </c:pt>
                <c:pt idx="2">
                  <c:v>ΦΕΒ.
2016</c:v>
                </c:pt>
                <c:pt idx="3">
                  <c:v>ΙΟΥΝ. 
2016</c:v>
                </c:pt>
                <c:pt idx="4">
                  <c:v>ΔΕΚ. 
2016</c:v>
                </c:pt>
                <c:pt idx="5">
                  <c:v>ΙΟΥΝ.
2017</c:v>
                </c:pt>
                <c:pt idx="6">
                  <c:v>ΔΕΚ. 
2017</c:v>
                </c:pt>
                <c:pt idx="7">
                  <c:v>ΙΟΥΝ. 
2018</c:v>
                </c:pt>
                <c:pt idx="8">
                  <c:v>ΔΕΚ. 
2018</c:v>
                </c:pt>
                <c:pt idx="9">
                  <c:v>ΔΕΚ. 
2019</c:v>
                </c:pt>
                <c:pt idx="10">
                  <c:v>ΙΟΥΝ. 
2020</c:v>
                </c:pt>
                <c:pt idx="11">
                  <c:v>ΔΕΚ. 
2020</c:v>
                </c:pt>
                <c:pt idx="12">
                  <c:v>ΙΟΥΝ. 
2021</c:v>
                </c:pt>
                <c:pt idx="13">
                  <c:v>ΔΕΚ. 
2021</c:v>
                </c:pt>
                <c:pt idx="14">
                  <c:v>ΙΟΥΝ. 
2022</c:v>
                </c:pt>
                <c:pt idx="15">
                  <c:v>ΔΕΚ. 
2022</c:v>
                </c:pt>
                <c:pt idx="16">
                  <c:v>ΔΕΚ. 
2023</c:v>
                </c:pt>
                <c:pt idx="17">
                  <c:v>ΙΟΥΛ. 
2024</c:v>
                </c:pt>
                <c:pt idx="18">
                  <c:v>ΔΕΚ. 
2024</c:v>
                </c:pt>
                <c:pt idx="19">
                  <c:v>ΙΟΥΝ. 
2025</c:v>
                </c:pt>
                <c:pt idx="20">
                  <c:v>ΔΕΚ. 
2025</c:v>
                </c:pt>
              </c:strCache>
            </c:strRef>
          </c:cat>
          <c:val>
            <c:numRef>
              <c:f>Sheet1!$C$2:$W$2</c:f>
              <c:numCache>
                <c:formatCode>General</c:formatCode>
                <c:ptCount val="21"/>
                <c:pt idx="0">
                  <c:v>21.7</c:v>
                </c:pt>
                <c:pt idx="1">
                  <c:v>23.9</c:v>
                </c:pt>
                <c:pt idx="2">
                  <c:v>31.9</c:v>
                </c:pt>
                <c:pt idx="3">
                  <c:v>30.7</c:v>
                </c:pt>
                <c:pt idx="4">
                  <c:v>30.8</c:v>
                </c:pt>
                <c:pt idx="5">
                  <c:v>31.6</c:v>
                </c:pt>
                <c:pt idx="6">
                  <c:v>32.6</c:v>
                </c:pt>
                <c:pt idx="7">
                  <c:v>32.200000000000003</c:v>
                </c:pt>
                <c:pt idx="8">
                  <c:v>33.9</c:v>
                </c:pt>
                <c:pt idx="9">
                  <c:v>42.2</c:v>
                </c:pt>
                <c:pt idx="10">
                  <c:v>49.7</c:v>
                </c:pt>
                <c:pt idx="11">
                  <c:v>42.4</c:v>
                </c:pt>
                <c:pt idx="12">
                  <c:v>38.6</c:v>
                </c:pt>
                <c:pt idx="13">
                  <c:v>37.799999999999997</c:v>
                </c:pt>
                <c:pt idx="14">
                  <c:v>33.799999999999997</c:v>
                </c:pt>
                <c:pt idx="15">
                  <c:v>33.1</c:v>
                </c:pt>
                <c:pt idx="16">
                  <c:v>39.799999999999997</c:v>
                </c:pt>
                <c:pt idx="17">
                  <c:v>28.6</c:v>
                </c:pt>
                <c:pt idx="18">
                  <c:v>30.2</c:v>
                </c:pt>
                <c:pt idx="19">
                  <c:v>30</c:v>
                </c:pt>
                <c:pt idx="20">
                  <c:v>28.1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B5EB-4B0A-939D-A6378A37866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ΑΡΝΗΤΙΚΑ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Sheet1!$C$1:$W$1</c:f>
              <c:strCache>
                <c:ptCount val="21"/>
                <c:pt idx="0">
                  <c:v>ΙΟΥΛ. 
2014</c:v>
                </c:pt>
                <c:pt idx="1">
                  <c:v>ΔΕΚ. 
2014</c:v>
                </c:pt>
                <c:pt idx="2">
                  <c:v>ΦΕΒ.
2016</c:v>
                </c:pt>
                <c:pt idx="3">
                  <c:v>ΙΟΥΝ. 
2016</c:v>
                </c:pt>
                <c:pt idx="4">
                  <c:v>ΔΕΚ. 
2016</c:v>
                </c:pt>
                <c:pt idx="5">
                  <c:v>ΙΟΥΝ.
2017</c:v>
                </c:pt>
                <c:pt idx="6">
                  <c:v>ΔΕΚ. 
2017</c:v>
                </c:pt>
                <c:pt idx="7">
                  <c:v>ΙΟΥΝ. 
2018</c:v>
                </c:pt>
                <c:pt idx="8">
                  <c:v>ΔΕΚ. 
2018</c:v>
                </c:pt>
                <c:pt idx="9">
                  <c:v>ΔΕΚ. 
2019</c:v>
                </c:pt>
                <c:pt idx="10">
                  <c:v>ΙΟΥΝ. 
2020</c:v>
                </c:pt>
                <c:pt idx="11">
                  <c:v>ΔΕΚ. 
2020</c:v>
                </c:pt>
                <c:pt idx="12">
                  <c:v>ΙΟΥΝ. 
2021</c:v>
                </c:pt>
                <c:pt idx="13">
                  <c:v>ΔΕΚ. 
2021</c:v>
                </c:pt>
                <c:pt idx="14">
                  <c:v>ΙΟΥΝ. 
2022</c:v>
                </c:pt>
                <c:pt idx="15">
                  <c:v>ΔΕΚ. 
2022</c:v>
                </c:pt>
                <c:pt idx="16">
                  <c:v>ΔΕΚ. 
2023</c:v>
                </c:pt>
                <c:pt idx="17">
                  <c:v>ΙΟΥΛ. 
2024</c:v>
                </c:pt>
                <c:pt idx="18">
                  <c:v>ΔΕΚ. 
2024</c:v>
                </c:pt>
                <c:pt idx="19">
                  <c:v>ΙΟΥΝ. 
2025</c:v>
                </c:pt>
                <c:pt idx="20">
                  <c:v>ΔΕΚ. 
2025</c:v>
                </c:pt>
              </c:strCache>
            </c:strRef>
          </c:cat>
          <c:val>
            <c:numRef>
              <c:f>Sheet1!$C$3:$W$3</c:f>
              <c:numCache>
                <c:formatCode>General</c:formatCode>
                <c:ptCount val="21"/>
                <c:pt idx="0">
                  <c:v>77</c:v>
                </c:pt>
                <c:pt idx="1">
                  <c:v>75.2</c:v>
                </c:pt>
                <c:pt idx="2">
                  <c:v>66.3</c:v>
                </c:pt>
                <c:pt idx="3">
                  <c:v>68</c:v>
                </c:pt>
                <c:pt idx="4">
                  <c:v>68.5</c:v>
                </c:pt>
                <c:pt idx="5">
                  <c:v>67.2</c:v>
                </c:pt>
                <c:pt idx="6">
                  <c:v>66</c:v>
                </c:pt>
                <c:pt idx="7">
                  <c:v>65.900000000000006</c:v>
                </c:pt>
                <c:pt idx="8">
                  <c:v>65.5</c:v>
                </c:pt>
                <c:pt idx="9">
                  <c:v>56.5</c:v>
                </c:pt>
                <c:pt idx="10">
                  <c:v>45.8</c:v>
                </c:pt>
                <c:pt idx="11">
                  <c:v>53.5</c:v>
                </c:pt>
                <c:pt idx="12">
                  <c:v>57.7</c:v>
                </c:pt>
                <c:pt idx="13">
                  <c:v>59.3</c:v>
                </c:pt>
                <c:pt idx="14">
                  <c:v>62.1</c:v>
                </c:pt>
                <c:pt idx="15">
                  <c:v>63.7</c:v>
                </c:pt>
                <c:pt idx="16">
                  <c:v>58</c:v>
                </c:pt>
                <c:pt idx="17">
                  <c:v>69.2</c:v>
                </c:pt>
                <c:pt idx="18">
                  <c:v>67.900000000000006</c:v>
                </c:pt>
                <c:pt idx="19">
                  <c:v>69.099999999999994</c:v>
                </c:pt>
                <c:pt idx="20">
                  <c:v>69.5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0-B5EB-4B0A-939D-A6378A3786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104435840"/>
        <c:axId val="-1104430944"/>
      </c:lineChart>
      <c:catAx>
        <c:axId val="-110443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-1104430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-1104430944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8.5470085470085496E-3"/>
              <c:y val="0.486725663716814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-1104435840"/>
        <c:crosses val="autoZero"/>
        <c:crossBetween val="between"/>
        <c:majorUnit val="20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</c:dTable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9608081623078377"/>
          <c:y val="2.1032311094930523E-2"/>
          <c:w val="0.34085773772014166"/>
          <c:h val="7.1733981562777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81104438688099"/>
          <c:y val="2.1702044362990197E-2"/>
          <c:w val="0.90427350427350461"/>
          <c:h val="0.8407389558232936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ΘΕΤΙΚΑ</c:v>
                </c:pt>
              </c:strCache>
            </c:strRef>
          </c:tx>
          <c:spPr>
            <a:ln w="381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Sheet1!$B$1:$P$1</c:f>
              <c:strCache>
                <c:ptCount val="15"/>
                <c:pt idx="0">
                  <c:v>ΔΕΚΕΜΒΡΙΟΣ 2017</c:v>
                </c:pt>
                <c:pt idx="1">
                  <c:v>ΙΟΥΝΙΟΣ 2018</c:v>
                </c:pt>
                <c:pt idx="2">
                  <c:v>ΔΕΚΕΜΒΡΙΟΣ 2018</c:v>
                </c:pt>
                <c:pt idx="3">
                  <c:v>ΔΕΚΕΜΒΡΙΟΣ 2019</c:v>
                </c:pt>
                <c:pt idx="4">
                  <c:v>ΙΟΥΝΙΟΣ 2020</c:v>
                </c:pt>
                <c:pt idx="5">
                  <c:v>ΔΕΚΕΜΒΡΙΟΣ 2020</c:v>
                </c:pt>
                <c:pt idx="6">
                  <c:v>ΙΟΥΝΙΟΣ 2021</c:v>
                </c:pt>
                <c:pt idx="7">
                  <c:v>ΔΕΚΕΜΒΡΙΟΣ 2021</c:v>
                </c:pt>
                <c:pt idx="8">
                  <c:v>ΙΟΥΝΙΟΣ 2022</c:v>
                </c:pt>
                <c:pt idx="9">
                  <c:v>ΔΕΚΕΜΒΡΙΟΣ 2022</c:v>
                </c:pt>
                <c:pt idx="10">
                  <c:v>ΔΕΚΕΜΒΡΙΟΣ 2023</c:v>
                </c:pt>
                <c:pt idx="11">
                  <c:v>ΙΟΥΛΙΟΣ 2024</c:v>
                </c:pt>
                <c:pt idx="12">
                  <c:v>ΔΕΚΕΜΒΡΙΟΣ 2024</c:v>
                </c:pt>
                <c:pt idx="13">
                  <c:v>ΙΟΥΝ. 
2025</c:v>
                </c:pt>
                <c:pt idx="14">
                  <c:v>ΔΕΚΕΜΒΡΙΟΣ 2025</c:v>
                </c:pt>
              </c:strCache>
            </c:strRef>
          </c:cat>
          <c:val>
            <c:numRef>
              <c:f>Sheet1!$B$2:$P$2</c:f>
              <c:numCache>
                <c:formatCode>General</c:formatCode>
                <c:ptCount val="15"/>
                <c:pt idx="0">
                  <c:v>19</c:v>
                </c:pt>
                <c:pt idx="1">
                  <c:v>16.5</c:v>
                </c:pt>
                <c:pt idx="2">
                  <c:v>14.2</c:v>
                </c:pt>
                <c:pt idx="3">
                  <c:v>15.5</c:v>
                </c:pt>
                <c:pt idx="4">
                  <c:v>21.9</c:v>
                </c:pt>
                <c:pt idx="5">
                  <c:v>22.7</c:v>
                </c:pt>
                <c:pt idx="6">
                  <c:v>25.3</c:v>
                </c:pt>
                <c:pt idx="7">
                  <c:v>28.3</c:v>
                </c:pt>
                <c:pt idx="8">
                  <c:v>25.1</c:v>
                </c:pt>
                <c:pt idx="9">
                  <c:v>26.7</c:v>
                </c:pt>
                <c:pt idx="10">
                  <c:v>25</c:v>
                </c:pt>
                <c:pt idx="11">
                  <c:v>22</c:v>
                </c:pt>
                <c:pt idx="12">
                  <c:v>27.7</c:v>
                </c:pt>
                <c:pt idx="13">
                  <c:v>24.2</c:v>
                </c:pt>
                <c:pt idx="14">
                  <c:v>22.9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B5EB-4B0A-939D-A6378A37866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ΑΡΝΗΤΙΚΑ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Sheet1!$B$1:$P$1</c:f>
              <c:strCache>
                <c:ptCount val="15"/>
                <c:pt idx="0">
                  <c:v>ΔΕΚΕΜΒΡΙΟΣ 2017</c:v>
                </c:pt>
                <c:pt idx="1">
                  <c:v>ΙΟΥΝΙΟΣ 2018</c:v>
                </c:pt>
                <c:pt idx="2">
                  <c:v>ΔΕΚΕΜΒΡΙΟΣ 2018</c:v>
                </c:pt>
                <c:pt idx="3">
                  <c:v>ΔΕΚΕΜΒΡΙΟΣ 2019</c:v>
                </c:pt>
                <c:pt idx="4">
                  <c:v>ΙΟΥΝΙΟΣ 2020</c:v>
                </c:pt>
                <c:pt idx="5">
                  <c:v>ΔΕΚΕΜΒΡΙΟΣ 2020</c:v>
                </c:pt>
                <c:pt idx="6">
                  <c:v>ΙΟΥΝΙΟΣ 2021</c:v>
                </c:pt>
                <c:pt idx="7">
                  <c:v>ΔΕΚΕΜΒΡΙΟΣ 2021</c:v>
                </c:pt>
                <c:pt idx="8">
                  <c:v>ΙΟΥΝΙΟΣ 2022</c:v>
                </c:pt>
                <c:pt idx="9">
                  <c:v>ΔΕΚΕΜΒΡΙΟΣ 2022</c:v>
                </c:pt>
                <c:pt idx="10">
                  <c:v>ΔΕΚΕΜΒΡΙΟΣ 2023</c:v>
                </c:pt>
                <c:pt idx="11">
                  <c:v>ΙΟΥΛΙΟΣ 2024</c:v>
                </c:pt>
                <c:pt idx="12">
                  <c:v>ΔΕΚΕΜΒΡΙΟΣ 2024</c:v>
                </c:pt>
                <c:pt idx="13">
                  <c:v>ΙΟΥΝ. 
2025</c:v>
                </c:pt>
                <c:pt idx="14">
                  <c:v>ΔΕΚΕΜΒΡΙΟΣ 2025</c:v>
                </c:pt>
              </c:strCache>
            </c:strRef>
          </c:cat>
          <c:val>
            <c:numRef>
              <c:f>Sheet1!$B$3:$P$3</c:f>
              <c:numCache>
                <c:formatCode>General</c:formatCode>
                <c:ptCount val="15"/>
                <c:pt idx="0">
                  <c:v>78.599999999999994</c:v>
                </c:pt>
                <c:pt idx="1">
                  <c:v>81</c:v>
                </c:pt>
                <c:pt idx="2">
                  <c:v>85.2</c:v>
                </c:pt>
                <c:pt idx="3">
                  <c:v>82.9</c:v>
                </c:pt>
                <c:pt idx="4">
                  <c:v>69.599999999999994</c:v>
                </c:pt>
                <c:pt idx="5">
                  <c:v>68.599999999999994</c:v>
                </c:pt>
                <c:pt idx="6">
                  <c:v>67.8</c:v>
                </c:pt>
                <c:pt idx="7">
                  <c:v>66.2</c:v>
                </c:pt>
                <c:pt idx="8">
                  <c:v>68.5</c:v>
                </c:pt>
                <c:pt idx="9">
                  <c:v>67.099999999999994</c:v>
                </c:pt>
                <c:pt idx="10">
                  <c:v>70.900000000000006</c:v>
                </c:pt>
                <c:pt idx="11">
                  <c:v>74.900000000000006</c:v>
                </c:pt>
                <c:pt idx="12">
                  <c:v>69.3</c:v>
                </c:pt>
                <c:pt idx="13">
                  <c:v>72.099999999999994</c:v>
                </c:pt>
                <c:pt idx="14">
                  <c:v>72.2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0-B5EB-4B0A-939D-A6378A3786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104426592"/>
        <c:axId val="-1104426048"/>
      </c:lineChart>
      <c:catAx>
        <c:axId val="-1104426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5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-1104426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-11044260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8.5470085470085496E-3"/>
              <c:y val="0.486725663716814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ea typeface="+mn-ea"/>
                  <a:cs typeface="Calibri" panose="020F0502020204030204" pitchFamily="34" charset="0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-1104426592"/>
        <c:crosses val="autoZero"/>
        <c:crossBetween val="between"/>
        <c:majorUnit val="20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</c:dTable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8366424198480866"/>
          <c:y val="8.7611861059315926E-2"/>
          <c:w val="0.43526635332859581"/>
          <c:h val="6.4873018852359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Calibri" panose="020F0502020204030204" pitchFamily="34" charset="0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Arial Narrow" panose="020B0606020202030204" pitchFamily="34" charset="0"/>
          <a:cs typeface="Calibri" panose="020F0502020204030204" pitchFamily="34" charset="0"/>
        </a:defRPr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33194615126197324"/>
          <c:y val="4.6049268323854489E-2"/>
          <c:w val="0.63486005089058595"/>
          <c:h val="0.96271186440678014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ΣΙΓΟΥΡΑ ΘΕΤΙΚΗ</c:v>
                </c:pt>
                <c:pt idx="1">
                  <c:v>ΜΑΛΛΟΝ ΘΕΤΙΚΗ</c:v>
                </c:pt>
                <c:pt idx="2">
                  <c:v>ΜΑΛΛΟΝ ΑΡΝΗΤΙΚΗ</c:v>
                </c:pt>
                <c:pt idx="3">
                  <c:v>ΣΙΓΟΥΡΑ ΑΡΝΗΤΙΚΗ</c:v>
                </c:pt>
                <c:pt idx="4">
                  <c:v>ΔΞ/ΔΑ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8.1999999999999993</c:v>
                </c:pt>
                <c:pt idx="1">
                  <c:v>14.7</c:v>
                </c:pt>
                <c:pt idx="2">
                  <c:v>26.7</c:v>
                </c:pt>
                <c:pt idx="3">
                  <c:v>45.5</c:v>
                </c:pt>
                <c:pt idx="4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1789-4A6B-B2A5-A99812BF9BF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-1156792224"/>
        <c:axId val="-1156790048"/>
      </c:barChart>
      <c:catAx>
        <c:axId val="-11567922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-115679004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1156790048"/>
        <c:scaling>
          <c:orientation val="minMax"/>
          <c:max val="100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l-GR"/>
          </a:p>
        </c:txPr>
        <c:crossAx val="-1156792224"/>
        <c:crosses val="autoZero"/>
        <c:crossBetween val="between"/>
        <c:majorUnit val="50"/>
        <c:min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408536926553983"/>
          <c:y val="0"/>
          <c:w val="0.60591452936697221"/>
          <c:h val="1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ΝΔ 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 w="26020"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70C-4981-9CC6-1AF836A6E54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70C-4981-9CC6-1AF836A6E543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70C-4981-9CC6-1AF836A6E54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870C-4981-9CC6-1AF836A6E543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870C-4981-9CC6-1AF836A6E543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870C-4981-9CC6-1AF836A6E543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870C-4981-9CC6-1AF836A6E543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870C-4981-9CC6-1AF836A6E543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870C-4981-9CC6-1AF836A6E543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870C-4981-9CC6-1AF836A6E5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Νέα Δημοκρατία</c:v>
                </c:pt>
                <c:pt idx="1">
                  <c:v>Ελληνική Λύση </c:v>
                </c:pt>
                <c:pt idx="2">
                  <c:v>ΠΑΣΟΚ </c:v>
                </c:pt>
                <c:pt idx="3">
                  <c:v>Πλεύση Ελευθερίας</c:v>
                </c:pt>
                <c:pt idx="4">
                  <c:v>ΣΥΡΙΖΑ ΠΣ</c:v>
                </c:pt>
                <c:pt idx="5">
                  <c:v>ΚΚΕ</c:v>
                </c:pt>
                <c:pt idx="6">
                  <c:v>Φωνή Λογικής</c:v>
                </c:pt>
                <c:pt idx="7">
                  <c:v>Μέρα25</c:v>
                </c:pt>
                <c:pt idx="8">
                  <c:v>Κίνημα Δημοκρατίας</c:v>
                </c:pt>
                <c:pt idx="9">
                  <c:v>Νέα Αριστερά</c:v>
                </c:pt>
                <c:pt idx="10">
                  <c:v>Νίκη</c:v>
                </c:pt>
                <c:pt idx="11">
                  <c:v>Άλλο κόμμα</c:v>
                </c:pt>
                <c:pt idx="12">
                  <c:v>Κανένα κόμμα</c:v>
                </c:pt>
                <c:pt idx="13">
                  <c:v>ΔΞ/ΔΑ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23.7</c:v>
                </c:pt>
                <c:pt idx="1">
                  <c:v>8.9</c:v>
                </c:pt>
                <c:pt idx="2">
                  <c:v>8.9</c:v>
                </c:pt>
                <c:pt idx="3">
                  <c:v>7.7</c:v>
                </c:pt>
                <c:pt idx="4">
                  <c:v>5.8</c:v>
                </c:pt>
                <c:pt idx="5">
                  <c:v>5.6</c:v>
                </c:pt>
                <c:pt idx="6">
                  <c:v>3.3</c:v>
                </c:pt>
                <c:pt idx="7">
                  <c:v>2.4</c:v>
                </c:pt>
                <c:pt idx="8">
                  <c:v>1.8</c:v>
                </c:pt>
                <c:pt idx="9">
                  <c:v>1.3</c:v>
                </c:pt>
                <c:pt idx="10">
                  <c:v>1.2</c:v>
                </c:pt>
                <c:pt idx="11">
                  <c:v>4.2</c:v>
                </c:pt>
                <c:pt idx="12">
                  <c:v>20.8</c:v>
                </c:pt>
                <c:pt idx="13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870C-4981-9CC6-1AF836A6E5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082170768"/>
        <c:axId val="-1082178928"/>
      </c:barChart>
      <c:catAx>
        <c:axId val="-10821707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2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/>
            </a:pPr>
            <a:endParaRPr lang="el-GR"/>
          </a:p>
        </c:txPr>
        <c:crossAx val="-10821789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1082178928"/>
        <c:scaling>
          <c:orientation val="minMax"/>
          <c:max val="100"/>
        </c:scaling>
        <c:delete val="1"/>
        <c:axPos val="t"/>
        <c:numFmt formatCode="General" sourceLinked="1"/>
        <c:majorTickMark val="out"/>
        <c:minorTickMark val="none"/>
        <c:tickLblPos val="none"/>
        <c:crossAx val="-1082170768"/>
        <c:crosses val="autoZero"/>
        <c:crossBetween val="between"/>
        <c:majorUnit val="50"/>
        <c:minorUnit val="4"/>
      </c:valAx>
      <c:spPr>
        <a:noFill/>
        <a:ln w="2520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Calibri" panose="020F0502020204030204" pitchFamily="34" charset="0"/>
          <a:ea typeface="Arial"/>
          <a:cs typeface="Calibri" panose="020F0502020204030204" pitchFamily="34" charset="0"/>
        </a:defRPr>
      </a:pPr>
      <a:endParaRPr lang="el-G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5237280783381"/>
          <c:y val="1.626955300098127E-2"/>
          <c:w val="0.82282373815499865"/>
          <c:h val="0.77622650003378779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ΝΔ</c:v>
                </c:pt>
              </c:strCache>
            </c:strRef>
          </c:tx>
          <c:spPr>
            <a:ln w="36243">
              <a:solidFill>
                <a:srgbClr val="0000FF"/>
              </a:solidFill>
              <a:prstDash val="solid"/>
            </a:ln>
          </c:spPr>
          <c:marker>
            <c:symbol val="square"/>
            <c:size val="3"/>
            <c:spPr>
              <a:solidFill>
                <a:srgbClr val="66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numRef>
              <c:f>Sheet1!$B$1:$Y$1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</c:numCache>
            </c:numRef>
          </c:cat>
          <c:val>
            <c:numRef>
              <c:f>Sheet1!$B$2:$Y$2</c:f>
              <c:numCache>
                <c:formatCode>General</c:formatCode>
                <c:ptCount val="24"/>
                <c:pt idx="0">
                  <c:v>27.4</c:v>
                </c:pt>
                <c:pt idx="1">
                  <c:v>25.5</c:v>
                </c:pt>
                <c:pt idx="2">
                  <c:v>24</c:v>
                </c:pt>
                <c:pt idx="3">
                  <c:v>23.9</c:v>
                </c:pt>
                <c:pt idx="4">
                  <c:v>23.9</c:v>
                </c:pt>
                <c:pt idx="5">
                  <c:v>23.8</c:v>
                </c:pt>
                <c:pt idx="6">
                  <c:v>23.2</c:v>
                </c:pt>
                <c:pt idx="7">
                  <c:v>23.2</c:v>
                </c:pt>
                <c:pt idx="8">
                  <c:v>23.1</c:v>
                </c:pt>
                <c:pt idx="9">
                  <c:v>23</c:v>
                </c:pt>
                <c:pt idx="10">
                  <c:v>22.4</c:v>
                </c:pt>
                <c:pt idx="11">
                  <c:v>22.3</c:v>
                </c:pt>
                <c:pt idx="12">
                  <c:v>22.2</c:v>
                </c:pt>
                <c:pt idx="13">
                  <c:v>21.2</c:v>
                </c:pt>
                <c:pt idx="14">
                  <c:v>20.9</c:v>
                </c:pt>
                <c:pt idx="15">
                  <c:v>20.7</c:v>
                </c:pt>
                <c:pt idx="16">
                  <c:v>20.3</c:v>
                </c:pt>
                <c:pt idx="17">
                  <c:v>19.5</c:v>
                </c:pt>
                <c:pt idx="18">
                  <c:v>18.8</c:v>
                </c:pt>
                <c:pt idx="19">
                  <c:v>18.399999999999999</c:v>
                </c:pt>
                <c:pt idx="20">
                  <c:v>18.100000000000001</c:v>
                </c:pt>
                <c:pt idx="21">
                  <c:v>17.7</c:v>
                </c:pt>
                <c:pt idx="22">
                  <c:v>17.3</c:v>
                </c:pt>
                <c:pt idx="23">
                  <c:v>15.8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C0-41C7-B59A-8E201C9CD07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ΠΑΣΟΚ </c:v>
                </c:pt>
              </c:strCache>
            </c:strRef>
          </c:tx>
          <c:spPr>
            <a:ln w="36243">
              <a:solidFill>
                <a:srgbClr val="92D050"/>
              </a:solidFill>
              <a:prstDash val="solid"/>
            </a:ln>
          </c:spPr>
          <c:marker>
            <c:symbol val="square"/>
            <c:size val="3"/>
            <c:spPr>
              <a:solidFill>
                <a:srgbClr val="92D050"/>
              </a:solidFill>
              <a:ln>
                <a:solidFill>
                  <a:srgbClr val="92D050"/>
                </a:solidFill>
                <a:prstDash val="solid"/>
              </a:ln>
            </c:spPr>
          </c:marker>
          <c:cat>
            <c:numRef>
              <c:f>Sheet1!$B$1:$Y$1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</c:numCache>
            </c:numRef>
          </c:cat>
          <c:val>
            <c:numRef>
              <c:f>Sheet1!$B$3:$Y$3</c:f>
              <c:numCache>
                <c:formatCode>General</c:formatCode>
                <c:ptCount val="24"/>
                <c:pt idx="0">
                  <c:v>9.6999999999999993</c:v>
                </c:pt>
                <c:pt idx="1">
                  <c:v>9.6999999999999993</c:v>
                </c:pt>
                <c:pt idx="2">
                  <c:v>11.4</c:v>
                </c:pt>
                <c:pt idx="3">
                  <c:v>10.199999999999999</c:v>
                </c:pt>
                <c:pt idx="4">
                  <c:v>9.5</c:v>
                </c:pt>
                <c:pt idx="5">
                  <c:v>8.8000000000000007</c:v>
                </c:pt>
                <c:pt idx="6">
                  <c:v>9.4</c:v>
                </c:pt>
                <c:pt idx="7">
                  <c:v>9.9</c:v>
                </c:pt>
                <c:pt idx="8">
                  <c:v>10.4</c:v>
                </c:pt>
                <c:pt idx="9">
                  <c:v>10.4</c:v>
                </c:pt>
                <c:pt idx="10">
                  <c:v>9.6999999999999993</c:v>
                </c:pt>
                <c:pt idx="11">
                  <c:v>10.3</c:v>
                </c:pt>
                <c:pt idx="12">
                  <c:v>11.5</c:v>
                </c:pt>
                <c:pt idx="13">
                  <c:v>9.4</c:v>
                </c:pt>
                <c:pt idx="14">
                  <c:v>11.8</c:v>
                </c:pt>
                <c:pt idx="15">
                  <c:v>11.5</c:v>
                </c:pt>
                <c:pt idx="16">
                  <c:v>12.5</c:v>
                </c:pt>
                <c:pt idx="17">
                  <c:v>12.5</c:v>
                </c:pt>
                <c:pt idx="18">
                  <c:v>13.2</c:v>
                </c:pt>
                <c:pt idx="19">
                  <c:v>13.4</c:v>
                </c:pt>
                <c:pt idx="20">
                  <c:v>11.6</c:v>
                </c:pt>
                <c:pt idx="21">
                  <c:v>12.7</c:v>
                </c:pt>
                <c:pt idx="22">
                  <c:v>11.8</c:v>
                </c:pt>
                <c:pt idx="23">
                  <c:v>11.6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2C0-41C7-B59A-8E201C9CD07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ΚΑΝΕΝΑ ΚΟΜΜΑ</c:v>
                </c:pt>
              </c:strCache>
            </c:strRef>
          </c:tx>
          <c:spPr>
            <a:ln w="36243">
              <a:solidFill>
                <a:schemeClr val="bg1">
                  <a:lumMod val="50000"/>
                </a:schemeClr>
              </a:solidFill>
              <a:prstDash val="solid"/>
            </a:ln>
          </c:spPr>
          <c:marker>
            <c:symbol val="square"/>
            <c:size val="3"/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  <a:prstDash val="sysDash"/>
              </a:ln>
            </c:spPr>
          </c:marker>
          <c:cat>
            <c:numRef>
              <c:f>Sheet1!$B$1:$Y$1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</c:numCache>
            </c:numRef>
          </c:cat>
          <c:val>
            <c:numRef>
              <c:f>Sheet1!$B$4:$Y$4</c:f>
              <c:numCache>
                <c:formatCode>General</c:formatCode>
                <c:ptCount val="24"/>
                <c:pt idx="0">
                  <c:v>19.100000000000001</c:v>
                </c:pt>
                <c:pt idx="1">
                  <c:v>19.7</c:v>
                </c:pt>
                <c:pt idx="2">
                  <c:v>20.9</c:v>
                </c:pt>
                <c:pt idx="3">
                  <c:v>19.399999999999999</c:v>
                </c:pt>
                <c:pt idx="4">
                  <c:v>25.2</c:v>
                </c:pt>
                <c:pt idx="5">
                  <c:v>20.3</c:v>
                </c:pt>
                <c:pt idx="6">
                  <c:v>21</c:v>
                </c:pt>
                <c:pt idx="7">
                  <c:v>19.3</c:v>
                </c:pt>
                <c:pt idx="8">
                  <c:v>22.1</c:v>
                </c:pt>
                <c:pt idx="9">
                  <c:v>18.7</c:v>
                </c:pt>
                <c:pt idx="10">
                  <c:v>23.7</c:v>
                </c:pt>
                <c:pt idx="11">
                  <c:v>20.8</c:v>
                </c:pt>
                <c:pt idx="12">
                  <c:v>20.7</c:v>
                </c:pt>
                <c:pt idx="13">
                  <c:v>23.2</c:v>
                </c:pt>
                <c:pt idx="14">
                  <c:v>19.399999999999999</c:v>
                </c:pt>
                <c:pt idx="15">
                  <c:v>20.3</c:v>
                </c:pt>
                <c:pt idx="16">
                  <c:v>22.7</c:v>
                </c:pt>
                <c:pt idx="17">
                  <c:v>20.399999999999999</c:v>
                </c:pt>
                <c:pt idx="18">
                  <c:v>17.600000000000001</c:v>
                </c:pt>
                <c:pt idx="19">
                  <c:v>18.2</c:v>
                </c:pt>
                <c:pt idx="20">
                  <c:v>23</c:v>
                </c:pt>
                <c:pt idx="21">
                  <c:v>20.6</c:v>
                </c:pt>
                <c:pt idx="22">
                  <c:v>27.4</c:v>
                </c:pt>
                <c:pt idx="23">
                  <c:v>22.5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2C0-41C7-B59A-8E201C9CD0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82180560"/>
        <c:axId val="-1082171856"/>
      </c:lineChart>
      <c:catAx>
        <c:axId val="-1082180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02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761" b="1" i="0" u="none" strike="noStrike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pPr>
            <a:endParaRPr lang="el-GR"/>
          </a:p>
        </c:txPr>
        <c:crossAx val="-1082171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-1082171856"/>
        <c:scaling>
          <c:orientation val="minMax"/>
          <c:max val="60"/>
          <c:min val="0"/>
        </c:scaling>
        <c:delete val="0"/>
        <c:axPos val="l"/>
        <c:majorGridlines>
          <c:spPr>
            <a:ln w="12081">
              <a:solidFill>
                <a:schemeClr val="bg1">
                  <a:lumMod val="7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664" b="0" i="0" u="none" strike="noStrik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</a:defRPr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1.1904749136777889E-2"/>
              <c:y val="0.42067313555502533"/>
            </c:manualLayout>
          </c:layout>
          <c:overlay val="0"/>
          <c:spPr>
            <a:noFill/>
            <a:ln w="24162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021">
            <a:solidFill>
              <a:schemeClr val="bg1">
                <a:lumMod val="65000"/>
              </a:schemeClr>
            </a:solidFill>
            <a:prstDash val="solid"/>
          </a:ln>
        </c:spPr>
        <c:txPr>
          <a:bodyPr rot="0" vert="horz"/>
          <a:lstStyle/>
          <a:p>
            <a:pPr>
              <a:defRPr sz="761" b="0" i="0" u="none" strike="noStrike" baseline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ahoma"/>
                <a:cs typeface="Calibri" panose="020F0502020204030204" pitchFamily="34" charset="0"/>
              </a:defRPr>
            </a:pPr>
            <a:endParaRPr lang="el-GR"/>
          </a:p>
        </c:txPr>
        <c:crossAx val="-1082180560"/>
        <c:crosses val="autoZero"/>
        <c:crossBetween val="between"/>
        <c:majorUnit val="60"/>
      </c:valAx>
      <c:dTable>
        <c:showHorzBorder val="1"/>
        <c:showVertBorder val="1"/>
        <c:showOutline val="1"/>
        <c:showKeys val="0"/>
        <c:spPr>
          <a:ln w="3021">
            <a:solidFill>
              <a:schemeClr val="bg1">
                <a:lumMod val="75000"/>
              </a:schemeClr>
            </a:solidFill>
            <a:prstDash val="solid"/>
          </a:ln>
        </c:spPr>
        <c:txPr>
          <a:bodyPr/>
          <a:lstStyle/>
          <a:p>
            <a:pPr rtl="0">
              <a:defRPr sz="1000" b="0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Tahoma"/>
                <a:cs typeface="Calibri" panose="020F0502020204030204" pitchFamily="34" charset="0"/>
              </a:defRPr>
            </a:pPr>
            <a:endParaRPr lang="el-GR"/>
          </a:p>
        </c:txPr>
      </c:dTable>
      <c:spPr>
        <a:solidFill>
          <a:schemeClr val="bg1">
            <a:alpha val="45882"/>
          </a:schemeClr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3013382447951643"/>
          <c:y val="9.4893583413287158E-2"/>
          <c:w val="0.52765872794034929"/>
          <c:h val="0.1447910788838345"/>
        </c:manualLayout>
      </c:layout>
      <c:overlay val="0"/>
      <c:spPr>
        <a:solidFill>
          <a:schemeClr val="bg1"/>
        </a:solidFill>
        <a:ln w="24162">
          <a:noFill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 panose="020F0502020204030204" pitchFamily="34" charset="0"/>
              <a:ea typeface="Tahoma"/>
              <a:cs typeface="Calibri" panose="020F0502020204030204" pitchFamily="34" charset="0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1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l-G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702970297029719E-2"/>
          <c:y val="4.7368421052631712E-2"/>
          <c:w val="0.96888260254596892"/>
          <c:h val="0.9421052631578952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46275"/>
                    <a:invGamma/>
                  </a:srgbClr>
                </a:gs>
                <a:gs pos="50000">
                  <a:srgbClr val="969696"/>
                </a:gs>
                <a:gs pos="100000">
                  <a:srgbClr val="00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443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01-7CD7-4B86-922D-6065E048F350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03-7CD7-4B86-922D-6065E048F350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05-7CD7-4B86-922D-6065E048F350}"/>
              </c:ext>
            </c:extLst>
          </c:dPt>
          <c:dPt>
            <c:idx val="3"/>
            <c:invertIfNegative val="0"/>
            <c:bubble3D val="0"/>
            <c:spPr>
              <a:solidFill>
                <a:srgbClr val="FFCCCC"/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07-7CD7-4B86-922D-6065E048F350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09-7CD7-4B86-922D-6065E048F350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0B-7CD7-4B86-922D-6065E048F350}"/>
              </c:ext>
            </c:extLst>
          </c:dPt>
          <c:dPt>
            <c:idx val="6"/>
            <c:invertIfNegative val="0"/>
            <c:bubble3D val="0"/>
            <c:spPr>
              <a:solidFill>
                <a:srgbClr val="99CCFF"/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0D-7CD7-4B86-922D-6065E048F350}"/>
              </c:ext>
            </c:extLst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0F-7CD7-4B86-922D-6065E048F350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11-7CD7-4B86-922D-6065E048F350}"/>
              </c:ext>
            </c:extLst>
          </c:dPt>
          <c:dPt>
            <c:idx val="9"/>
            <c:invertIfNegative val="0"/>
            <c:bubble3D val="0"/>
            <c:spPr>
              <a:solidFill>
                <a:srgbClr val="FF9933"/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13-7CD7-4B86-922D-6065E048F350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15-7CD7-4B86-922D-6065E048F350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 w="28443">
                <a:noFill/>
              </a:ln>
            </c:spPr>
            <c:extLst>
              <c:ext xmlns:c16="http://schemas.microsoft.com/office/drawing/2014/chart" uri="{C3380CC4-5D6E-409C-BE32-E72D297353CC}">
                <c16:uniqueId val="{00000016-DD47-4A31-963B-55BEE88C606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ΝΔ</c:v>
                </c:pt>
                <c:pt idx="1">
                  <c:v>ΠΑΣΟΚ - ΚΙΝΑΛ</c:v>
                </c:pt>
                <c:pt idx="2">
                  <c:v>ΕΛΛΗΝΙΚΗ ΛΥΣΗ</c:v>
                </c:pt>
                <c:pt idx="3">
                  <c:v>ΣΥΡΙΖΑ</c:v>
                </c:pt>
                <c:pt idx="4">
                  <c:v>ΠΛΕΥΣΗ ΕΛΕΥΘΕΡΙΑΣ</c:v>
                </c:pt>
                <c:pt idx="5">
                  <c:v>ΚΚΕ</c:v>
                </c:pt>
                <c:pt idx="6">
                  <c:v>ΦΩΝΗ ΛΟΓΙΚΗΣ</c:v>
                </c:pt>
                <c:pt idx="7">
                  <c:v>ΝΕΑ ΑΡΙΣΤΕΡΑ</c:v>
                </c:pt>
                <c:pt idx="8">
                  <c:v>ΚΙΝΗΜΑ ΔΗΜΟΚΡΑΤΙΑΣ</c:v>
                </c:pt>
                <c:pt idx="9">
                  <c:v>ΝΙΚΗ</c:v>
                </c:pt>
                <c:pt idx="10">
                  <c:v>ΑΛΛΟ</c:v>
                </c:pt>
                <c:pt idx="11">
                  <c:v>ΚΑΝΕΝΑ ΚΟΜΜΑ</c:v>
                </c:pt>
                <c:pt idx="12">
                  <c:v>ΔΞ/ΔΑ</c:v>
                </c:pt>
              </c:strCache>
            </c:strRef>
          </c:cat>
          <c:val>
            <c:numRef>
              <c:f>Sheet1!$B$2:$B$14</c:f>
              <c:numCache>
                <c:formatCode>0.0</c:formatCode>
                <c:ptCount val="13"/>
                <c:pt idx="0">
                  <c:v>21.525000000000002</c:v>
                </c:pt>
                <c:pt idx="1">
                  <c:v>10.954166666666667</c:v>
                </c:pt>
                <c:pt idx="2">
                  <c:v>8.2666666666666657</c:v>
                </c:pt>
                <c:pt idx="3">
                  <c:v>7.4499999999999993</c:v>
                </c:pt>
                <c:pt idx="4">
                  <c:v>7.270833333333333</c:v>
                </c:pt>
                <c:pt idx="5">
                  <c:v>6.2166666666666677</c:v>
                </c:pt>
                <c:pt idx="6">
                  <c:v>3.5333333333333328</c:v>
                </c:pt>
                <c:pt idx="7">
                  <c:v>1.6291666666666667</c:v>
                </c:pt>
                <c:pt idx="8">
                  <c:v>1.5333333333333334</c:v>
                </c:pt>
                <c:pt idx="9">
                  <c:v>1.4624999999999997</c:v>
                </c:pt>
                <c:pt idx="10">
                  <c:v>4.4083333333333323</c:v>
                </c:pt>
                <c:pt idx="11">
                  <c:v>21.091666666666665</c:v>
                </c:pt>
                <c:pt idx="1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7CD7-4B86-922D-6065E048F35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"/>
        <c:axId val="-1082174576"/>
        <c:axId val="-1082179472"/>
      </c:barChart>
      <c:catAx>
        <c:axId val="-1082174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1082179472"/>
        <c:crosses val="autoZero"/>
        <c:auto val="1"/>
        <c:lblAlgn val="ctr"/>
        <c:lblOffset val="100"/>
        <c:noMultiLvlLbl val="0"/>
      </c:catAx>
      <c:valAx>
        <c:axId val="-1082179472"/>
        <c:scaling>
          <c:orientation val="minMax"/>
          <c:max val="60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-1082174576"/>
        <c:crosses val="autoZero"/>
        <c:crossBetween val="between"/>
        <c:majorUnit val="10"/>
        <c:minorUnit val="10"/>
      </c:valAx>
      <c:spPr>
        <a:noFill/>
        <a:ln w="2844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2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l-G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23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>
            <a:lvl1pPr algn="l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278" y="0"/>
            <a:ext cx="2945222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>
            <a:lvl1pPr algn="r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259"/>
            <a:ext cx="2945223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b" anchorCtr="0" compatLnSpc="1">
            <a:prstTxWarp prst="textNoShape">
              <a:avLst/>
            </a:prstTxWarp>
          </a:bodyPr>
          <a:lstStyle>
            <a:lvl1pPr algn="l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278" y="9433259"/>
            <a:ext cx="2945222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b" anchorCtr="0" compatLnSpc="1">
            <a:prstTxWarp prst="textNoShape">
              <a:avLst/>
            </a:prstTxWarp>
          </a:bodyPr>
          <a:lstStyle>
            <a:lvl1pPr algn="r" defTabSz="914362" eaLnBrk="1" hangingPunct="1">
              <a:defRPr sz="1300"/>
            </a:lvl1pPr>
          </a:lstStyle>
          <a:p>
            <a:pPr>
              <a:defRPr/>
            </a:pPr>
            <a:fld id="{C28F2AE3-AF3A-42EB-B1C8-AB61D7AB37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3543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23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>
            <a:lvl1pPr algn="l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278" y="0"/>
            <a:ext cx="2945222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>
            <a:lvl1pPr algn="r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" y="742950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621" y="4718987"/>
            <a:ext cx="4983259" cy="44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259"/>
            <a:ext cx="2945223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b" anchorCtr="0" compatLnSpc="1">
            <a:prstTxWarp prst="textNoShape">
              <a:avLst/>
            </a:prstTxWarp>
          </a:bodyPr>
          <a:lstStyle>
            <a:lvl1pPr algn="l" defTabSz="914362" eaLnBrk="1" hangingPunct="1">
              <a:defRPr sz="130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278" y="9433259"/>
            <a:ext cx="2945222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6" rIns="91415" bIns="45706" numCol="1" anchor="b" anchorCtr="0" compatLnSpc="1">
            <a:prstTxWarp prst="textNoShape">
              <a:avLst/>
            </a:prstTxWarp>
          </a:bodyPr>
          <a:lstStyle>
            <a:lvl1pPr algn="r" defTabSz="914362" eaLnBrk="1" hangingPunct="1">
              <a:defRPr sz="1300"/>
            </a:lvl1pPr>
          </a:lstStyle>
          <a:p>
            <a:pPr>
              <a:defRPr/>
            </a:pPr>
            <a:fld id="{CE25F4E7-1D8F-4884-9265-08826D33A7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7639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Arrowheads="1"/>
          </p:cNvSpPr>
          <p:nvPr/>
        </p:nvSpPr>
        <p:spPr bwMode="auto">
          <a:xfrm>
            <a:off x="3849278" y="9433259"/>
            <a:ext cx="2945222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5" tIns="45706" rIns="91415" bIns="45706" anchor="b"/>
          <a:lstStyle>
            <a:lvl1pPr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2491D3-1532-474E-A289-3C0389E63F72}" type="slidenum">
              <a:rPr kumimoji="0" lang="en-GB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064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" y="742950"/>
            <a:ext cx="6623050" cy="3725863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5" tIns="45706" rIns="91415" bIns="45706"/>
          <a:lstStyle/>
          <a:p>
            <a:pPr eaLnBrk="1" hangingPunct="1"/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78228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Arrowheads="1"/>
          </p:cNvSpPr>
          <p:nvPr/>
        </p:nvSpPr>
        <p:spPr bwMode="auto">
          <a:xfrm>
            <a:off x="3849278" y="9433259"/>
            <a:ext cx="2945222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5" tIns="45706" rIns="91415" bIns="45706" anchor="b"/>
          <a:lstStyle>
            <a:lvl1pPr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2491D3-1532-474E-A289-3C0389E63F72}" type="slidenum">
              <a:rPr kumimoji="0" lang="en-GB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064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" y="742950"/>
            <a:ext cx="6623050" cy="3725863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5" tIns="45706" rIns="91415" bIns="45706"/>
          <a:lstStyle/>
          <a:p>
            <a:pPr eaLnBrk="1" hangingPunct="1"/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18151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47714" y="9431688"/>
            <a:ext cx="2945223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5" tIns="45682" rIns="91365" bIns="45682" anchor="b"/>
          <a:lstStyle>
            <a:lvl1pPr defTabSz="9064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64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 defTabSz="9064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 defTabSz="9064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 defTabSz="9064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8801D06-C02D-42DE-8929-6382798475B0}" type="slidenum">
              <a:rPr kumimoji="0" lang="el-GR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064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438" y="760413"/>
            <a:ext cx="6638925" cy="3735387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007" y="4725273"/>
            <a:ext cx="4951977" cy="4495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5" tIns="45682" rIns="91365" bIns="45682"/>
          <a:lstStyle/>
          <a:p>
            <a:pPr eaLnBrk="1" hangingPunct="1"/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29252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D9843-56B9-0143-7306-E73333779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80553969-C76D-DFD7-6FBE-BE8BDBE6CC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" y="742950"/>
            <a:ext cx="6623050" cy="3725863"/>
          </a:xfrm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EE078CF0-294D-FCE8-54AF-56C35AF0D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371937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F3EE4-2A00-2803-785C-BB727AD63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D34CDC03-08B2-6CB2-1F1C-15144D36BC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" y="742950"/>
            <a:ext cx="6623050" cy="3725863"/>
          </a:xfrm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D333DC8-192F-CE5D-7A2E-0902729A23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29766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 txBox="1">
            <a:spLocks noGrp="1" noChangeArrowheads="1"/>
          </p:cNvSpPr>
          <p:nvPr/>
        </p:nvSpPr>
        <p:spPr bwMode="auto">
          <a:xfrm>
            <a:off x="3849278" y="9433259"/>
            <a:ext cx="2945222" cy="4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32" tIns="45667" rIns="91332" bIns="45667" anchor="b"/>
          <a:lstStyle>
            <a:lvl1pPr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59272A-33B8-4D21-99B3-38B10E81F66B}" type="slidenum">
              <a:rPr kumimoji="0" lang="en-GB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064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5779" name="Rectangle 7"/>
          <p:cNvSpPr txBox="1">
            <a:spLocks noGrp="1" noChangeArrowheads="1"/>
          </p:cNvSpPr>
          <p:nvPr/>
        </p:nvSpPr>
        <p:spPr bwMode="auto">
          <a:xfrm>
            <a:off x="3847714" y="9431688"/>
            <a:ext cx="2945223" cy="498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9" tIns="45690" rIns="91379" bIns="45690" anchor="b"/>
          <a:lstStyle>
            <a:lvl1pPr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6463"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 sz="2800" i="1" u="sng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06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5FA09A-D37E-4BC3-AFFB-6B78B171BCD2}" type="slidenum">
              <a:rPr kumimoji="0" lang="el-GR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064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" y="742950"/>
            <a:ext cx="6623050" cy="3725863"/>
          </a:xfrm>
          <a:ln/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9" tIns="45690" rIns="91379" bIns="45690"/>
          <a:lstStyle/>
          <a:p>
            <a:pPr eaLnBrk="1" hangingPunct="1"/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26893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6C56183A-6868-F537-FBC9-DDDC490D05D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505463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92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1249680" imgH="1249680" progId="Word.Picture.8">
                  <p:embed/>
                </p:oleObj>
              </mc:Choice>
              <mc:Fallback>
                <p:oleObj name="Picture" r:id="rId2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8F9231A9-8670-CDD0-6A32-1F33CB895A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07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395C5C9-164C-46B3-A87E-7660D39D3106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2353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DCFF8A-AAF8-4A12-8A91-9CA0EAF6CBB9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7890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CC25C3-021A-4B0B-8F70-0C181FE1CF45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4328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23D88D-8CEC-4ED9-A53B-5596187D9A16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1198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CCD382-DFDA-4722-A27A-59C21AD112F2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9241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F2A30D-1C09-413F-AAB1-38F366000715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2010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B82B9C-D65E-4F64-95C3-B10F3B00F0D9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847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F5FDCC-6AAC-4A08-B9E0-3793AB5E64C3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009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49FE94D-439C-40F1-900E-BC07940E3988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145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28E6E536-1E3A-976E-3DD1-E3A345A07E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505463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1264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75179A-1E2B-41AB-B400-4F1B4022FAEE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443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4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3" name="Text Box 16">
            <a:extLst>
              <a:ext uri="{FF2B5EF4-FFF2-40B4-BE49-F238E27FC236}">
                <a16:creationId xmlns:a16="http://schemas.microsoft.com/office/drawing/2014/main" id="{77F93118-BA97-EA22-9C17-E9A64406F1D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8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63327220-73CD-B063-C283-A130481C651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078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4EFF4E9D-02DC-88C6-522C-63FDD81A202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356924CE-6135-B114-B0C3-CDF2EFEA18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73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8B0BE534-FC60-B883-D2B9-713B2DB610A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07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78E2E9A5-2D3A-A676-D50C-37A8A401527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806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249680" imgH="1249680" progId="Word.Picture.8">
                  <p:embed/>
                </p:oleObj>
              </mc:Choice>
              <mc:Fallback>
                <p:oleObj name="Picture" r:id="rId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D78ECA80-189E-5301-9817-6C0FCEB4B70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89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1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0" y="1"/>
            <a:ext cx="98213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 bwMode="auto">
          <a:xfrm>
            <a:off x="0" y="6525344"/>
            <a:ext cx="12192000" cy="3412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6503" y="6526015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3C6839-5AEC-406A-AFF7-ED6FE105E1EB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 userDrawn="1"/>
        </p:nvGraphicFramePr>
        <p:xfrm>
          <a:off x="11747500" y="6505463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13" imgW="1249680" imgH="1249680" progId="Word.Picture.8">
                  <p:embed/>
                </p:oleObj>
              </mc:Choice>
              <mc:Fallback>
                <p:oleObj name="Picture" r:id="rId13" imgW="1249680" imgH="1249680" progId="Word.Picture.8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0" y="6505463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119336" y="6516052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l-GR" sz="1800" b="1" i="0" dirty="0">
                <a:solidFill>
                  <a:srgbClr val="FFFF00"/>
                </a:solidFill>
              </a:rPr>
              <a:t>2</a:t>
            </a:r>
            <a:r>
              <a:rPr lang="el-GR" altLang="el-GR" sz="1800" b="1" i="0" dirty="0">
                <a:solidFill>
                  <a:srgbClr val="FFFF00"/>
                </a:solidFill>
              </a:rPr>
              <a:t>.</a:t>
            </a:r>
            <a:endParaRPr lang="en-GB" altLang="el-GR" sz="1800" b="1" i="0" dirty="0">
              <a:solidFill>
                <a:srgbClr val="FFFF00"/>
              </a:solidFill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C7688973-5323-332F-BCBB-09BCCDDBE00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0296" y="6495875"/>
            <a:ext cx="264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l-GR" sz="800" i="0" u="none" dirty="0">
                <a:solidFill>
                  <a:schemeClr val="bg1"/>
                </a:solidFill>
              </a:rPr>
              <a:t>MRB, </a:t>
            </a:r>
            <a:r>
              <a:rPr lang="el-GR" altLang="el-GR" sz="800" i="0" u="none" dirty="0">
                <a:solidFill>
                  <a:schemeClr val="bg1"/>
                </a:solidFill>
              </a:rPr>
              <a:t>Συλλογή στοιχείων:</a:t>
            </a:r>
          </a:p>
          <a:p>
            <a:pPr algn="r" eaLnBrk="1" hangingPunct="1">
              <a:defRPr/>
            </a:pPr>
            <a:r>
              <a:rPr lang="en-US" altLang="en-US" sz="800" b="0" i="0" u="none" baseline="0" dirty="0">
                <a:solidFill>
                  <a:schemeClr val="bg1"/>
                </a:solidFill>
              </a:rPr>
              <a:t>4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–</a:t>
            </a:r>
            <a:r>
              <a:rPr lang="en-US" altLang="en-US" sz="800" b="0" i="0" u="none" baseline="0" dirty="0">
                <a:solidFill>
                  <a:schemeClr val="bg1"/>
                </a:solidFill>
              </a:rPr>
              <a:t>12 </a:t>
            </a:r>
            <a:r>
              <a:rPr lang="el-GR" altLang="en-US" sz="800" b="0" i="0" u="none" baseline="0" dirty="0">
                <a:solidFill>
                  <a:schemeClr val="bg1"/>
                </a:solidFill>
              </a:rPr>
              <a:t>Δεκεμβρίου 2025</a:t>
            </a:r>
            <a:endParaRPr lang="el-GR" altLang="en-US" sz="800" b="0" i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09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EA2CF1-0EB2-4673-802D-3371233E4A77}" type="datetime2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Wednesday, December 17, 2025</a:t>
            </a:fld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Sample Footer Text</a:t>
            </a:r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21B6DD-29C1-4FEA-923F-71EA1347694C}" type="slidenum">
              <a:rPr kumimoji="0" lang="en-US" sz="1200" b="0" i="0" u="none" strike="noStrike" kern="1200" cap="none" spc="2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5405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chart" Target="../charts/chart7.xml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jpeg"/><Relationship Id="rId10" Type="http://schemas.openxmlformats.org/officeDocument/2006/relationships/image" Target="../media/image14.png"/><Relationship Id="rId4" Type="http://schemas.openxmlformats.org/officeDocument/2006/relationships/hyperlink" Target="http://www.pasok.gr/portal/gr/" TargetMode="External"/><Relationship Id="rId9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742DFF2D-EA41-4CBE-9659-C2917E48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1026" name="Picture 2" descr="Η άδικη δικαιοσύνη μας – 24h.com.cy">
            <a:extLst>
              <a:ext uri="{FF2B5EF4-FFF2-40B4-BE49-F238E27FC236}">
                <a16:creationId xmlns:a16="http://schemas.microsoft.com/office/drawing/2014/main" id="{A94D894B-5D45-DD28-6DCB-3FC051F489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00" r="25604" b="1"/>
          <a:stretch/>
        </p:blipFill>
        <p:spPr bwMode="auto">
          <a:xfrm>
            <a:off x="6529065" y="-14763"/>
            <a:ext cx="5662935" cy="6857990"/>
          </a:xfrm>
          <a:custGeom>
            <a:avLst/>
            <a:gdLst/>
            <a:ahLst/>
            <a:cxnLst/>
            <a:rect l="l" t="t" r="r" b="b"/>
            <a:pathLst>
              <a:path w="5662935" h="6858000">
                <a:moveTo>
                  <a:pt x="598332" y="0"/>
                </a:moveTo>
                <a:lnTo>
                  <a:pt x="5662935" y="0"/>
                </a:lnTo>
                <a:lnTo>
                  <a:pt x="5662935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7" y="5515036"/>
                  <a:pt x="1066080" y="5030470"/>
                  <a:pt x="1217563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80" y="1021447"/>
                  <a:pt x="773055" y="27945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4">
            <a:extLst>
              <a:ext uri="{FF2B5EF4-FFF2-40B4-BE49-F238E27FC236}">
                <a16:creationId xmlns:a16="http://schemas.microsoft.com/office/drawing/2014/main" id="{73242E43-FCDD-AF85-7D52-C7EDD7DEB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90" y="2559777"/>
            <a:ext cx="6300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2.</a:t>
            </a:r>
            <a:endParaRPr kumimoji="0" lang="en-GB" altLang="el-GR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B525BAC0-937A-53DD-0ADE-EEEE0077C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" y="3140968"/>
            <a:ext cx="8330129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46E4E4F0-1EEA-FFB3-DCA1-F20E8F67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79" y="2697951"/>
            <a:ext cx="37791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2000" b="1" dirty="0">
                <a:solidFill>
                  <a:prstClr val="white"/>
                </a:solidFill>
              </a:rPr>
              <a:t>ΕΙΚΟΝΑ ΚΟΜΜΑΤΩΝ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362" name="Picture 2" descr="Με διακομματική συναίνεση υπερψηφίστηκε ο προϋπολογισμός της Βουλής για το  20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065" y="0"/>
            <a:ext cx="5721425" cy="684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A05B0A-0DC1-EB35-7303-C251A91AE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360" y="171994"/>
            <a:ext cx="6070714" cy="1477328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l-GR" altLang="en-US" sz="1800" i="0" dirty="0"/>
              <a:t>Τα αποτελέσματα παρουσιάζονται σε επίπεδο συνολικού δείγματος. Τα διαχρονικά στοιχεία, οι αναλύσεις σε σημαντικά υποκοινά (πχ δημογραφικά στοιχεία, ψηφοφόροι κομμάτων </a:t>
            </a:r>
            <a:r>
              <a:rPr lang="el-GR" altLang="en-US" sz="1800" i="0" dirty="0" err="1"/>
              <a:t>κλπ</a:t>
            </a:r>
            <a:r>
              <a:rPr lang="el-GR" altLang="en-US" sz="1800" i="0" dirty="0"/>
              <a:t>)</a:t>
            </a:r>
            <a:r>
              <a:rPr lang="en-US" altLang="en-US" sz="1800" i="0" dirty="0"/>
              <a:t> </a:t>
            </a:r>
            <a:r>
              <a:rPr lang="el-GR" altLang="en-US" sz="1800" i="0" dirty="0"/>
              <a:t>και συγκεκριμένες ερωτήσεις συμπεριλαμβάνονται στην πλήρη έκθεση της έρευνας/μελέτης	</a:t>
            </a:r>
          </a:p>
        </p:txBody>
      </p:sp>
    </p:spTree>
    <p:extLst>
      <p:ext uri="{BB962C8B-B14F-4D97-AF65-F5344CB8AC3E}">
        <p14:creationId xmlns:p14="http://schemas.microsoft.com/office/powerpoint/2010/main" val="405175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4BE400-5281-A921-4B5F-02DD4AD08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>
            <a:extLst>
              <a:ext uri="{FF2B5EF4-FFF2-40B4-BE49-F238E27FC236}">
                <a16:creationId xmlns:a16="http://schemas.microsoft.com/office/drawing/2014/main" id="{D36AB41B-42F6-7C37-EEBC-80578BDB7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" y="8672"/>
            <a:ext cx="9695121" cy="127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III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Καταλληλότητα κομμάτων για την αντιμετώπιση θεμάτων – </a:t>
            </a:r>
            <a:r>
              <a:rPr lang="el-GR" altLang="el-GR" sz="1600" b="1" dirty="0">
                <a:solidFill>
                  <a:srgbClr val="000000"/>
                </a:solidFill>
              </a:rPr>
              <a:t>ΝΔ </a:t>
            </a:r>
            <a:r>
              <a:rPr lang="en-US" altLang="el-GR" sz="1600" b="1" dirty="0">
                <a:solidFill>
                  <a:srgbClr val="000000"/>
                </a:solidFill>
              </a:rPr>
              <a:t>vs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ΚΑΝΕΝΑ</a:t>
            </a:r>
            <a:r>
              <a:rPr kumimoji="0" lang="el-GR" altLang="el-GR" sz="16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ΚΟΜΜΑ</a:t>
            </a:r>
            <a:endParaRPr kumimoji="0" lang="el-GR" altLang="el-GR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kumimoji="0" lang="el-GR" altLang="el-GR" sz="1200" b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Ποιο από τα πολιτικά κόμματα θεωρείτε ότι μπορεί να αντιμετωπίσει καλύτερα κάθε έναν από τους </a:t>
            </a:r>
            <a:r>
              <a:rPr lang="el-GR" altLang="el-GR" sz="1200" dirty="0">
                <a:solidFill>
                  <a:srgbClr val="5F5F5F"/>
                </a:solidFill>
              </a:rPr>
              <a:t>μεγάλους τομείς </a:t>
            </a:r>
            <a:r>
              <a:rPr kumimoji="0" lang="el-GR" altLang="el-GR" sz="1200" b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/ θέματα που θα σας διαβάσω;</a:t>
            </a:r>
            <a:endParaRPr kumimoji="0" lang="el-GR" altLang="el-GR" sz="500" b="0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Σύνολο Ερωτηθέντων (Ν=</a:t>
            </a:r>
            <a:r>
              <a:rPr kumimoji="0" lang="en-US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2000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Ανάλυση των ερωτηθέντων που ανέφεραν   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ΚΑΝΕΝΑ ΚΟΜΜΑ περισσότερο από την ΝΔ / Κυβέρνηση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l-GR" sz="1200" b="1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3249E15D-2D2D-A2FA-86DC-45BBC6EF0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925" y="5003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75037-0211-F8AD-2763-F85B1F00E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012E3A-AD4E-42CC-B59E-8C65C0C31EDC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Text Box 19">
            <a:extLst>
              <a:ext uri="{FF2B5EF4-FFF2-40B4-BE49-F238E27FC236}">
                <a16:creationId xmlns:a16="http://schemas.microsoft.com/office/drawing/2014/main" id="{F0732F7F-1563-C843-336E-010980FCD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1202" y="374971"/>
            <a:ext cx="181998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l-GR" sz="1800" b="1" dirty="0"/>
              <a:t>Δεκέμβριος 2025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97A8CFD-EF7C-D877-D3D1-EBB09D0B95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944572"/>
              </p:ext>
            </p:extLst>
          </p:nvPr>
        </p:nvGraphicFramePr>
        <p:xfrm>
          <a:off x="491318" y="1208926"/>
          <a:ext cx="11077289" cy="49500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2234">
                  <a:extLst>
                    <a:ext uri="{9D8B030D-6E8A-4147-A177-3AD203B41FA5}">
                      <a16:colId xmlns:a16="http://schemas.microsoft.com/office/drawing/2014/main" val="3834401033"/>
                    </a:ext>
                  </a:extLst>
                </a:gridCol>
                <a:gridCol w="4824536">
                  <a:extLst>
                    <a:ext uri="{9D8B030D-6E8A-4147-A177-3AD203B41FA5}">
                      <a16:colId xmlns:a16="http://schemas.microsoft.com/office/drawing/2014/main" val="329534593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038268106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953862197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1128924726"/>
                    </a:ext>
                  </a:extLst>
                </a:gridCol>
              </a:tblGrid>
              <a:tr h="7791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Σημαντικότητα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Ποιο Κόμμα μπορεί να επιλύσει </a:t>
                      </a:r>
                    </a:p>
                    <a:p>
                      <a:pPr algn="ctr" fontAlgn="b">
                        <a:buNone/>
                      </a:pPr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τα 10 Σημαντικότερα Προβλήματα του Τόπου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ΝΔ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ΚΑΝΕΝΑ </a:t>
                      </a:r>
                      <a:br>
                        <a:rPr lang="el-GR" sz="18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l-GR" sz="18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ΚΟΜΜΑ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Διαφορά </a:t>
                      </a:r>
                      <a:br>
                        <a:rPr lang="el-GR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l-GR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ΝΔ - "Κανένα"</a:t>
                      </a:r>
                      <a:endParaRPr lang="el-G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414748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ΠΛΗΘΩΡΙΣΜΟΣ/ΑΚΡΙΒΕΙΑ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21,2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23,2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275248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ΧΑΜΗΛΟΙ ΜΙΣΘΟΙ ΧΑΜΗΛΑ ΕΙΣΟΔΗΜΑΤΑ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17,7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20,6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-2,9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8202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ΥΓΕΙΑ/ΠΕΡΙΘΑΛΨΗ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22,3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20,8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976833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ΘΕΜΑΤΑ ΔΙΑΦΑΝΕΙΑΣ/ΔΙΑΦΘΟΡΑΣ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15,8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22,5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-6,7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01719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ΑΝΕΡΓΙΑ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23,2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915179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ΔΗΜΟΓΡΑΦΙΚΟ ΠΡΟΒΛΗΜΑ (ΜΕΙΩΣΗ ΓΕΝΝΗΣΕΩΝ)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17,3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27,4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-10,1</a:t>
                      </a:r>
                      <a:endParaRPr lang="el-G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263760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ΠΑΙΔΕΙΑ/ΕΚΠΑΙΔΕΥΣΗ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18,7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230397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ΟΙΚΟΝΟΜΙΚΗ ΑΝΑΠΤΥΞΗ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25,5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19,7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5,8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216005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ΜΕΤΑΝΑΣΤΕΥΤΙΚΟ/ΠΡΟΣΦΥΓΙΚΟ/ΟΙΚΟΝΟΜΙΚΟΙ ΜΕΤΑΝΑΣΤΕΣ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23,8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20,3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422880"/>
                  </a:ext>
                </a:extLst>
              </a:tr>
              <a:tr h="408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l-G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ΕΓΚΛΗΜΑΤΙΚΟΤΗΤΑ/ΔΗΜΟΣΙΑ ΤΑΞΗ</a:t>
                      </a: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20,7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20,3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0,4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12" marR="6312" marT="631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303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541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018741"/>
              </p:ext>
            </p:extLst>
          </p:nvPr>
        </p:nvGraphicFramePr>
        <p:xfrm>
          <a:off x="407368" y="151158"/>
          <a:ext cx="11176096" cy="482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4756" name="Text Box 7"/>
          <p:cNvSpPr txBox="1">
            <a:spLocks noChangeArrowheads="1"/>
          </p:cNvSpPr>
          <p:nvPr/>
        </p:nvSpPr>
        <p:spPr bwMode="auto">
          <a:xfrm>
            <a:off x="5764721" y="6546184"/>
            <a:ext cx="295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n-GB" altLang="el-GR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4758" name="Text Box 18"/>
          <p:cNvSpPr txBox="1">
            <a:spLocks noChangeArrowheads="1"/>
          </p:cNvSpPr>
          <p:nvPr/>
        </p:nvSpPr>
        <p:spPr bwMode="auto">
          <a:xfrm>
            <a:off x="2095" y="24255"/>
            <a:ext cx="5468938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III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Καταλληλότητα κομμάτων για την αντιμετώπιση θεμάτων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2D2DB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Μέση ικανότητα αντιμετώπισης θεμάτων</a:t>
            </a:r>
            <a:r>
              <a:rPr kumimoji="0" lang="en-US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2D2DB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altLang="el-GR" sz="1600" i="1" u="none" strike="noStrike" kern="1200" cap="none" spc="0" normalizeH="0" baseline="0" noProof="0" dirty="0">
                <a:ln>
                  <a:noFill/>
                </a:ln>
                <a:solidFill>
                  <a:srgbClr val="2D2DB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</a:t>
            </a:r>
            <a:r>
              <a:rPr kumimoji="0" lang="el-GR" altLang="el-GR" sz="1600" i="1" u="none" strike="noStrike" kern="1200" cap="none" spc="0" normalizeH="0" baseline="0" noProof="0" dirty="0">
                <a:ln>
                  <a:noFill/>
                </a:ln>
                <a:solidFill>
                  <a:srgbClr val="2D2DB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Μία απάντηση)</a:t>
            </a: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Σύνολο Ερωτηθέντων</a:t>
            </a: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(N=</a:t>
            </a: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2000</a:t>
            </a:r>
            <a:r>
              <a:rPr kumimoji="0" lang="en-US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  <a:endParaRPr kumimoji="0" lang="el-GR" altLang="el-GR" sz="12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12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4759" name="Rectangle 19"/>
          <p:cNvSpPr>
            <a:spLocks noChangeArrowheads="1"/>
          </p:cNvSpPr>
          <p:nvPr/>
        </p:nvSpPr>
        <p:spPr bwMode="auto">
          <a:xfrm>
            <a:off x="6046231" y="0"/>
            <a:ext cx="6169582" cy="97075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Μέσοι όροι ποσοστών %«επίλυσης» υπολογισμένοι από τα επιμέρους ποσοστά που συγκεντρώνει ως δυνατότητα  το κάθε κόμμα για την επίλυση αναλυτικά των προβλημάτων</a:t>
            </a:r>
          </a:p>
        </p:txBody>
      </p:sp>
      <p:sp>
        <p:nvSpPr>
          <p:cNvPr id="74760" name="Rectangle 20"/>
          <p:cNvSpPr>
            <a:spLocks noChangeArrowheads="1"/>
          </p:cNvSpPr>
          <p:nvPr/>
        </p:nvSpPr>
        <p:spPr bwMode="auto">
          <a:xfrm>
            <a:off x="10094902" y="4971108"/>
            <a:ext cx="552441" cy="41031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Κανένα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1000" dirty="0">
                <a:solidFill>
                  <a:srgbClr val="FFFFFF"/>
                </a:solidFill>
              </a:rPr>
              <a:t>κόμμα</a:t>
            </a:r>
            <a:endParaRPr kumimoji="0" lang="en-GB" altLang="el-GR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4761" name="Rectangle 21"/>
          <p:cNvSpPr>
            <a:spLocks noChangeArrowheads="1"/>
          </p:cNvSpPr>
          <p:nvPr/>
        </p:nvSpPr>
        <p:spPr bwMode="auto">
          <a:xfrm>
            <a:off x="10891191" y="4970104"/>
            <a:ext cx="5334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ΔΞ</a:t>
            </a:r>
            <a:r>
              <a:rPr kumimoji="0" lang="el-GR" altLang="el-G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/ΔΑ</a:t>
            </a:r>
            <a:endParaRPr kumimoji="0" lang="en-GB" altLang="el-GR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4768" name="Text Box 19"/>
          <p:cNvSpPr txBox="1">
            <a:spLocks noChangeArrowheads="1"/>
          </p:cNvSpPr>
          <p:nvPr/>
        </p:nvSpPr>
        <p:spPr bwMode="auto">
          <a:xfrm>
            <a:off x="4601717" y="2352512"/>
            <a:ext cx="2728889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spcBef>
                <a:spcPct val="0"/>
              </a:spcBef>
              <a:buNone/>
              <a:defRPr/>
            </a:pPr>
            <a:r>
              <a:rPr lang="el-GR" altLang="el-GR" sz="2800" b="1" dirty="0">
                <a:solidFill>
                  <a:srgbClr val="000000"/>
                </a:solidFill>
              </a:rPr>
              <a:t>Δεκέμβριος 2025</a:t>
            </a:r>
          </a:p>
        </p:txBody>
      </p:sp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9255476" y="4977497"/>
            <a:ext cx="551094" cy="40011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GB"/>
            </a:defPPr>
            <a:lvl1pPr marL="342900" indent="-342900" algn="ctr" eaLnBrk="1" hangingPunct="1">
              <a:buFontTx/>
              <a:buNone/>
              <a:defRPr sz="1000" i="0" u="none">
                <a:solidFill>
                  <a:schemeClr val="bg1"/>
                </a:solidFill>
              </a:defRPr>
            </a:lvl1pPr>
            <a:lvl2pPr marL="742950" indent="-285750">
              <a:spcBef>
                <a:spcPct val="20000"/>
              </a:spcBef>
              <a:buChar char="–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Άλλο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Κόμμα </a:t>
            </a:r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012E3A-AD4E-42CC-B59E-8C65C0C31EDC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95EE0F-BC06-7EDA-6C9C-4C7B165BC676}"/>
              </a:ext>
            </a:extLst>
          </p:cNvPr>
          <p:cNvSpPr txBox="1"/>
          <p:nvPr/>
        </p:nvSpPr>
        <p:spPr>
          <a:xfrm>
            <a:off x="3004376" y="1692930"/>
            <a:ext cx="61112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2D2DB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Μέση ικανότητα αντιμετώπισης θεμάτων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2D2DB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endParaRPr lang="el-GR" dirty="0"/>
          </a:p>
        </p:txBody>
      </p:sp>
      <p:pic>
        <p:nvPicPr>
          <p:cNvPr id="25" name="Picture 8" descr="oikejorm_2003">
            <a:hlinkClick r:id="rId4"/>
            <a:extLst>
              <a:ext uri="{FF2B5EF4-FFF2-40B4-BE49-F238E27FC236}">
                <a16:creationId xmlns:a16="http://schemas.microsoft.com/office/drawing/2014/main" id="{790ED30E-0800-FA7F-5964-D6F29DBFE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17540" y="5009684"/>
            <a:ext cx="547597" cy="322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D0E2897-0FE8-DC82-3F39-29882FCFE90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43997" y="5019608"/>
            <a:ext cx="497551" cy="3917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8A9D341-F4A2-07EB-3B4E-52CAFA985CB0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683" y="5046593"/>
            <a:ext cx="527122" cy="28574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945BEF6-1ED3-E921-F9CE-0091F03FBAB6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90061" y="5026343"/>
            <a:ext cx="527750" cy="299846"/>
          </a:xfrm>
          <a:prstGeom prst="rect">
            <a:avLst/>
          </a:prstGeom>
        </p:spPr>
      </p:pic>
      <p:pic>
        <p:nvPicPr>
          <p:cNvPr id="32" name="Picture 2" descr="https://kinimaallagis.gr/gggg/uploads/2022/06/pasok-86.png">
            <a:extLst>
              <a:ext uri="{FF2B5EF4-FFF2-40B4-BE49-F238E27FC236}">
                <a16:creationId xmlns:a16="http://schemas.microsoft.com/office/drawing/2014/main" id="{84721692-2893-231D-D796-B0DB717BA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14719" y="4987882"/>
            <a:ext cx="355698" cy="355699"/>
          </a:xfrm>
          <a:prstGeom prst="rect">
            <a:avLst/>
          </a:prstGeom>
          <a:solidFill>
            <a:srgbClr val="008000"/>
          </a:solidFill>
        </p:spPr>
      </p:pic>
      <p:pic>
        <p:nvPicPr>
          <p:cNvPr id="34" name="Picture 2" descr="Πλεύση Ελευθερίας.sv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1975" y="4943957"/>
            <a:ext cx="371400" cy="402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NIKH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07526" y="4996425"/>
            <a:ext cx="529876" cy="381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12"/>
          <a:srcRect l="16572" t="23474" r="24286" b="27895"/>
          <a:stretch/>
        </p:blipFill>
        <p:spPr>
          <a:xfrm>
            <a:off x="6609512" y="5014479"/>
            <a:ext cx="611066" cy="292249"/>
          </a:xfrm>
          <a:prstGeom prst="rect">
            <a:avLst/>
          </a:prstGeom>
        </p:spPr>
      </p:pic>
      <p:pic>
        <p:nvPicPr>
          <p:cNvPr id="37" name="Picture 2" descr="ΦΩΝΗ ΛΟΓΙΚΗΣ - ΑΦΡΟΔΙΤΗ ΛΑΤΙΝΟΠΟΥΛΟΥ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0632" y="4991158"/>
            <a:ext cx="734841" cy="361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402459" y="5018194"/>
            <a:ext cx="910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900" b="1" dirty="0">
                <a:solidFill>
                  <a:schemeClr val="bg1">
                    <a:lumMod val="50000"/>
                  </a:schemeClr>
                </a:solidFill>
                <a:ea typeface="Times New Roman" panose="02020603050405020304" pitchFamily="18" charset="0"/>
              </a:rPr>
              <a:t>ΚΙΝΗΜΑ </a:t>
            </a:r>
            <a:endParaRPr lang="en-US" sz="900" b="1" dirty="0">
              <a:solidFill>
                <a:schemeClr val="bg1">
                  <a:lumMod val="50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l-GR" sz="900" b="1" dirty="0">
                <a:solidFill>
                  <a:schemeClr val="bg1">
                    <a:lumMod val="50000"/>
                  </a:schemeClr>
                </a:solidFill>
                <a:ea typeface="Times New Roman" panose="02020603050405020304" pitchFamily="18" charset="0"/>
              </a:rPr>
              <a:t>ΔΗΜΟΚΡΑΤΙΑΣ</a:t>
            </a:r>
            <a:endParaRPr lang="el-GR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B02CE29-7D2B-B91F-B2A0-52860211FC6A}"/>
              </a:ext>
            </a:extLst>
          </p:cNvPr>
          <p:cNvSpPr/>
          <p:nvPr/>
        </p:nvSpPr>
        <p:spPr bwMode="auto">
          <a:xfrm>
            <a:off x="608536" y="2614122"/>
            <a:ext cx="1022968" cy="81487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D8EFA72-EC88-1495-DF36-DCB423D4DCF3}"/>
              </a:ext>
            </a:extLst>
          </p:cNvPr>
          <p:cNvSpPr/>
          <p:nvPr/>
        </p:nvSpPr>
        <p:spPr bwMode="auto">
          <a:xfrm>
            <a:off x="9806570" y="2846744"/>
            <a:ext cx="1022968" cy="81487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D6874B-8F6D-40C1-B84B-277E059F2DBC}"/>
              </a:ext>
            </a:extLst>
          </p:cNvPr>
          <p:cNvSpPr txBox="1"/>
          <p:nvPr/>
        </p:nvSpPr>
        <p:spPr>
          <a:xfrm>
            <a:off x="0" y="1793310"/>
            <a:ext cx="24297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Αναγωγή 28,9%</a:t>
            </a:r>
            <a:endParaRPr lang="el-GR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628D07-5A0E-DF39-0F60-63CCC7A67965}"/>
              </a:ext>
            </a:extLst>
          </p:cNvPr>
          <p:cNvCxnSpPr>
            <a:cxnSpLocks/>
            <a:stCxn id="2" idx="0"/>
            <a:endCxn id="9" idx="2"/>
          </p:cNvCxnSpPr>
          <p:nvPr/>
        </p:nvCxnSpPr>
        <p:spPr bwMode="auto">
          <a:xfrm flipV="1">
            <a:off x="1120020" y="2254975"/>
            <a:ext cx="94873" cy="35914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495249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742DFF2D-EA41-4CBE-9659-C2917E48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1026" name="Picture 2" descr="Η άδικη δικαιοσύνη μας – 24h.com.cy">
            <a:extLst>
              <a:ext uri="{FF2B5EF4-FFF2-40B4-BE49-F238E27FC236}">
                <a16:creationId xmlns:a16="http://schemas.microsoft.com/office/drawing/2014/main" id="{A94D894B-5D45-DD28-6DCB-3FC051F489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00" r="25604" b="1"/>
          <a:stretch/>
        </p:blipFill>
        <p:spPr bwMode="auto">
          <a:xfrm>
            <a:off x="6529065" y="-14763"/>
            <a:ext cx="5662935" cy="6857990"/>
          </a:xfrm>
          <a:custGeom>
            <a:avLst/>
            <a:gdLst/>
            <a:ahLst/>
            <a:cxnLst/>
            <a:rect l="l" t="t" r="r" b="b"/>
            <a:pathLst>
              <a:path w="5662935" h="6858000">
                <a:moveTo>
                  <a:pt x="598332" y="0"/>
                </a:moveTo>
                <a:lnTo>
                  <a:pt x="5662935" y="0"/>
                </a:lnTo>
                <a:lnTo>
                  <a:pt x="5662935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7" y="5515036"/>
                  <a:pt x="1066080" y="5030470"/>
                  <a:pt x="1217563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80" y="1021447"/>
                  <a:pt x="773055" y="27945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4">
            <a:extLst>
              <a:ext uri="{FF2B5EF4-FFF2-40B4-BE49-F238E27FC236}">
                <a16:creationId xmlns:a16="http://schemas.microsoft.com/office/drawing/2014/main" id="{73242E43-FCDD-AF85-7D52-C7EDD7DEB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90" y="2559777"/>
            <a:ext cx="6300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2.</a:t>
            </a:r>
            <a:endParaRPr kumimoji="0" lang="en-GB" altLang="el-GR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B525BAC0-937A-53DD-0ADE-EEEE0077C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" y="3140968"/>
            <a:ext cx="8330129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46E4E4F0-1EEA-FFB3-DCA1-F20E8F67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79" y="2697951"/>
            <a:ext cx="37791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ΕΙΚΟΝΑ ΚΟΜΜΑΤΩΝ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362" name="Picture 2" descr="Με διακομματική συναίνεση υπερψηφίστηκε ο προϋπολογισμός της Βουλής για το  20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065" y="0"/>
            <a:ext cx="5721425" cy="684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138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742DFF2D-EA41-4CBE-9659-C2917E48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1026" name="Picture 2" descr="Η άδικη δικαιοσύνη μας – 24h.com.cy">
            <a:extLst>
              <a:ext uri="{FF2B5EF4-FFF2-40B4-BE49-F238E27FC236}">
                <a16:creationId xmlns:a16="http://schemas.microsoft.com/office/drawing/2014/main" id="{A94D894B-5D45-DD28-6DCB-3FC051F489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00" r="25604" b="1"/>
          <a:stretch/>
        </p:blipFill>
        <p:spPr bwMode="auto">
          <a:xfrm>
            <a:off x="6529065" y="-14763"/>
            <a:ext cx="5662935" cy="6857990"/>
          </a:xfrm>
          <a:custGeom>
            <a:avLst/>
            <a:gdLst/>
            <a:ahLst/>
            <a:cxnLst/>
            <a:rect l="l" t="t" r="r" b="b"/>
            <a:pathLst>
              <a:path w="5662935" h="6858000">
                <a:moveTo>
                  <a:pt x="598332" y="0"/>
                </a:moveTo>
                <a:lnTo>
                  <a:pt x="5662935" y="0"/>
                </a:lnTo>
                <a:lnTo>
                  <a:pt x="5662935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7" y="5515036"/>
                  <a:pt x="1066080" y="5030470"/>
                  <a:pt x="1217563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80" y="1021447"/>
                  <a:pt x="773055" y="27945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4">
            <a:extLst>
              <a:ext uri="{FF2B5EF4-FFF2-40B4-BE49-F238E27FC236}">
                <a16:creationId xmlns:a16="http://schemas.microsoft.com/office/drawing/2014/main" id="{73242E43-FCDD-AF85-7D52-C7EDD7DEB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90" y="2559777"/>
            <a:ext cx="6300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2.</a:t>
            </a:r>
            <a:endParaRPr kumimoji="0" lang="en-GB" altLang="el-GR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B525BAC0-937A-53DD-0ADE-EEEE0077C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" y="3140968"/>
            <a:ext cx="8330129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46E4E4F0-1EEA-FFB3-DCA1-F20E8F67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79" y="2697951"/>
            <a:ext cx="37791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2000" b="1" dirty="0">
                <a:solidFill>
                  <a:prstClr val="white"/>
                </a:solidFill>
              </a:rPr>
              <a:t>ΕΙΚΟΝΑ ΚΟΜΜΑΤΩΝ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362" name="Picture 2" descr="Με διακομματική συναίνεση υπερψηφίστηκε ο προϋπολογισμός της Βουλής για το  20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065" y="0"/>
            <a:ext cx="5721425" cy="684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-37597" y="3282426"/>
            <a:ext cx="9289032" cy="105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1538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61938" lvl="0" indent="0" eaLnBrk="1" hangingPunct="1">
              <a:lnSpc>
                <a:spcPct val="130000"/>
              </a:lnSpc>
              <a:spcBef>
                <a:spcPct val="0"/>
              </a:spcBef>
              <a:buClr>
                <a:srgbClr val="A50021"/>
              </a:buClr>
              <a:buNone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Εικόνα Κυβέρνησης και </a:t>
            </a:r>
            <a:r>
              <a:rPr lang="el-GR" altLang="el-GR" sz="1600" b="1" dirty="0"/>
              <a:t>Κομμάτων</a:t>
            </a:r>
            <a:r>
              <a:rPr lang="en-US" altLang="el-GR" sz="1600" b="1" dirty="0"/>
              <a:t> </a:t>
            </a:r>
            <a:r>
              <a:rPr lang="el-GR" altLang="el-GR" sz="1600" b="1" dirty="0"/>
              <a:t>Αντιπολίτευσης</a:t>
            </a:r>
            <a:endParaRPr kumimoji="0" lang="el-GR" altLang="el-GR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61938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Tx/>
              <a:buNone/>
              <a:tabLst/>
              <a:defRPr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ΙΙ.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Ικανότητα Διακυβέρνησης </a:t>
            </a:r>
            <a:endParaRPr kumimoji="0" lang="en-US" altLang="el-GR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61938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Tx/>
              <a:buNone/>
              <a:tabLst/>
              <a:defRPr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ΙΙΙ.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Καταλληλότητα κομμάτων για την αντιμετώπιση θεμάτων</a:t>
            </a:r>
            <a:endParaRPr kumimoji="0" lang="en-US" altLang="el-GR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448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742DFF2D-EA41-4CBE-9659-C2917E48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1026" name="Picture 2" descr="Η άδικη δικαιοσύνη μας – 24h.com.cy">
            <a:extLst>
              <a:ext uri="{FF2B5EF4-FFF2-40B4-BE49-F238E27FC236}">
                <a16:creationId xmlns:a16="http://schemas.microsoft.com/office/drawing/2014/main" id="{A94D894B-5D45-DD28-6DCB-3FC051F489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00" r="25604" b="1"/>
          <a:stretch/>
        </p:blipFill>
        <p:spPr bwMode="auto">
          <a:xfrm>
            <a:off x="6529065" y="-14763"/>
            <a:ext cx="5662935" cy="6857990"/>
          </a:xfrm>
          <a:custGeom>
            <a:avLst/>
            <a:gdLst/>
            <a:ahLst/>
            <a:cxnLst/>
            <a:rect l="l" t="t" r="r" b="b"/>
            <a:pathLst>
              <a:path w="5662935" h="6858000">
                <a:moveTo>
                  <a:pt x="598332" y="0"/>
                </a:moveTo>
                <a:lnTo>
                  <a:pt x="5662935" y="0"/>
                </a:lnTo>
                <a:lnTo>
                  <a:pt x="5662935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7" y="5515036"/>
                  <a:pt x="1066080" y="5030470"/>
                  <a:pt x="1217563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80" y="1021447"/>
                  <a:pt x="773055" y="27945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4">
            <a:extLst>
              <a:ext uri="{FF2B5EF4-FFF2-40B4-BE49-F238E27FC236}">
                <a16:creationId xmlns:a16="http://schemas.microsoft.com/office/drawing/2014/main" id="{73242E43-FCDD-AF85-7D52-C7EDD7DEB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5" y="2802739"/>
            <a:ext cx="6300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2.</a:t>
            </a:r>
            <a:endParaRPr kumimoji="0" lang="en-GB" altLang="el-GR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46E4E4F0-1EEA-FFB3-DCA1-F20E8F67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84" y="2996952"/>
            <a:ext cx="37791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ΕΙΚΟΝΑ ΚΟΜΜΑΤΩΝ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362" name="Picture 2" descr="Με διακομματική συναίνεση υπερψηφίστηκε ο προϋπολογισμός της Βουλής για το  20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929" y="0"/>
            <a:ext cx="6802562" cy="684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-168696" y="3528902"/>
            <a:ext cx="9289032" cy="41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1538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61938" lvl="0" indent="0" eaLnBrk="1" hangingPunct="1">
              <a:lnSpc>
                <a:spcPct val="130000"/>
              </a:lnSpc>
              <a:spcBef>
                <a:spcPct val="0"/>
              </a:spcBef>
              <a:buClr>
                <a:srgbClr val="A50021"/>
              </a:buClr>
              <a:buNone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Εικόνα Κυβέρνησης &amp; </a:t>
            </a:r>
            <a:r>
              <a:rPr lang="el-GR" altLang="el-GR" sz="1600" b="1" dirty="0"/>
              <a:t>Κομμάτων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Αντιπολίτευσης</a:t>
            </a:r>
          </a:p>
        </p:txBody>
      </p:sp>
    </p:spTree>
    <p:extLst>
      <p:ext uri="{BB962C8B-B14F-4D97-AF65-F5344CB8AC3E}">
        <p14:creationId xmlns:p14="http://schemas.microsoft.com/office/powerpoint/2010/main" val="184456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7922976"/>
              </p:ext>
            </p:extLst>
          </p:nvPr>
        </p:nvGraphicFramePr>
        <p:xfrm>
          <a:off x="310641" y="1780519"/>
          <a:ext cx="4622801" cy="4506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170243" y="36209"/>
            <a:ext cx="78628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Ι.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Εικόνα κυβέρνησης- ΝΔ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Σύνολο ερωτηθέντων (Ν=</a:t>
            </a:r>
            <a:r>
              <a:rPr kumimoji="0" lang="en-US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2000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7414" name="Text Box 4"/>
          <p:cNvSpPr txBox="1">
            <a:spLocks noChangeArrowheads="1"/>
          </p:cNvSpPr>
          <p:nvPr/>
        </p:nvSpPr>
        <p:spPr bwMode="auto">
          <a:xfrm>
            <a:off x="5808664" y="6092825"/>
            <a:ext cx="295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n-GB" altLang="el-GR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419" name="Rectangle 12"/>
          <p:cNvSpPr>
            <a:spLocks noChangeArrowheads="1"/>
          </p:cNvSpPr>
          <p:nvPr/>
        </p:nvSpPr>
        <p:spPr bwMode="auto">
          <a:xfrm>
            <a:off x="191344" y="501659"/>
            <a:ext cx="70567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600" b="1" i="1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</a:t>
            </a:r>
            <a:r>
              <a:rPr kumimoji="0" lang="el-GR" altLang="el-GR" sz="1600" b="1" i="1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Δ</a:t>
            </a:r>
            <a:endParaRPr kumimoji="0" lang="en-US" altLang="el-GR" sz="1600" b="1" i="1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Θα ήθελα να μου πείτε πώς κρίνετε, δηλαδή ποια είναι η γενική εντύπωση που έχετε για το κόμμα της  ΝΔ ως προς την στάση / τους χειρισμο</a:t>
            </a:r>
            <a:r>
              <a:rPr lang="el-GR" altLang="el-GR" sz="1200" noProof="0" dirty="0">
                <a:solidFill>
                  <a:srgbClr val="5F5F5F"/>
                </a:solidFill>
              </a:rPr>
              <a:t>ύς του</a:t>
            </a: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για την αντιμετώπιση των θεμάτων της χώρας συνολικά; </a:t>
            </a:r>
            <a:endParaRPr kumimoji="0" lang="el-GR" altLang="el-GR" sz="1200" b="1" i="1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620250"/>
              </p:ext>
            </p:extLst>
          </p:nvPr>
        </p:nvGraphicFramePr>
        <p:xfrm>
          <a:off x="5214871" y="1845081"/>
          <a:ext cx="6531632" cy="3622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5926013" y="1036253"/>
            <a:ext cx="421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</a:t>
            </a:r>
            <a:r>
              <a:rPr kumimoji="0" lang="el-GR" altLang="el-GR" sz="2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Δ- διαχρονικά</a:t>
            </a:r>
            <a:endParaRPr kumimoji="0" lang="en-US" altLang="el-GR" sz="2400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 cstate="print"/>
          <a:srcRect l="23963" t="22851" r="37459" b="15458"/>
          <a:stretch/>
        </p:blipFill>
        <p:spPr>
          <a:xfrm>
            <a:off x="9374009" y="719845"/>
            <a:ext cx="997848" cy="721217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8528797" y="1819761"/>
            <a:ext cx="1" cy="3710424"/>
          </a:xfrm>
          <a:prstGeom prst="line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7929824" y="5676577"/>
            <a:ext cx="1101725" cy="369332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Ευρωεκλογές 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Βουλευτικές 2019</a:t>
            </a:r>
          </a:p>
        </p:txBody>
      </p:sp>
      <p:sp>
        <p:nvSpPr>
          <p:cNvPr id="18" name="Right Brace 17"/>
          <p:cNvSpPr/>
          <p:nvPr/>
        </p:nvSpPr>
        <p:spPr bwMode="auto">
          <a:xfrm rot="16200000">
            <a:off x="7163823" y="522891"/>
            <a:ext cx="210542" cy="2555848"/>
          </a:xfrm>
          <a:prstGeom prst="rightBrace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1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39986" y="1426996"/>
            <a:ext cx="2085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Αξιολόγηση ως </a:t>
            </a:r>
            <a:r>
              <a:rPr kumimoji="0" lang="el-GR" sz="1200" b="1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Αντιπολίτευση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10371857" y="1897010"/>
            <a:ext cx="0" cy="3846130"/>
          </a:xfrm>
          <a:prstGeom prst="line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AutoShape 4"/>
          <p:cNvSpPr>
            <a:spLocks/>
          </p:cNvSpPr>
          <p:nvPr/>
        </p:nvSpPr>
        <p:spPr bwMode="auto">
          <a:xfrm>
            <a:off x="3290556" y="2204864"/>
            <a:ext cx="81698" cy="1081127"/>
          </a:xfrm>
          <a:prstGeom prst="rightBrace">
            <a:avLst>
              <a:gd name="adj1" fmla="val 37158"/>
              <a:gd name="adj2" fmla="val 50000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1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" name="AutoShape 6"/>
          <p:cNvSpPr>
            <a:spLocks/>
          </p:cNvSpPr>
          <p:nvPr/>
        </p:nvSpPr>
        <p:spPr bwMode="auto">
          <a:xfrm>
            <a:off x="3836395" y="4033975"/>
            <a:ext cx="86296" cy="1186195"/>
          </a:xfrm>
          <a:prstGeom prst="rightBrace">
            <a:avLst>
              <a:gd name="adj1" fmla="val 43352"/>
              <a:gd name="adj2" fmla="val 50000"/>
            </a:avLst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1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012E3A-AD4E-42CC-B59E-8C65C0C31EDC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280269" y="2565785"/>
            <a:ext cx="9144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l-GR" sz="1800" b="1" dirty="0">
                <a:solidFill>
                  <a:srgbClr val="000000"/>
                </a:solidFill>
              </a:rPr>
              <a:t>28,</a:t>
            </a:r>
            <a:r>
              <a:rPr lang="el-GR" altLang="el-GR" sz="1800" b="1" dirty="0">
                <a:solidFill>
                  <a:srgbClr val="000000"/>
                </a:solidFill>
              </a:rPr>
              <a:t>1</a:t>
            </a: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l-GR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3851311" y="4426608"/>
            <a:ext cx="9144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69,5%</a:t>
            </a:r>
            <a:endParaRPr kumimoji="0" lang="el-GR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416480" y="5577760"/>
            <a:ext cx="1101725" cy="369332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Βουλευτικές Εκλογές 2023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10632504" y="1906086"/>
            <a:ext cx="0" cy="3846130"/>
          </a:xfrm>
          <a:prstGeom prst="line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9283179" y="5613810"/>
            <a:ext cx="1101725" cy="369332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Ευρωεκλογές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191670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291883"/>
              </p:ext>
            </p:extLst>
          </p:nvPr>
        </p:nvGraphicFramePr>
        <p:xfrm>
          <a:off x="5231904" y="1750220"/>
          <a:ext cx="6840760" cy="3478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858137"/>
              </p:ext>
            </p:extLst>
          </p:nvPr>
        </p:nvGraphicFramePr>
        <p:xfrm>
          <a:off x="335360" y="1694812"/>
          <a:ext cx="4622801" cy="4506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9696400" y="6525344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47FED4-7101-49D0-AEB3-18161ED68477}" type="slidenum">
              <a:rPr kumimoji="0" lang="en-GB" altLang="el-GR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342900" marR="0" lvl="0" indent="-34290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l-GR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143617" y="11017"/>
            <a:ext cx="78628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Ι.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Εικόνα αντιπολίτευσης – </a:t>
            </a:r>
            <a:r>
              <a:rPr lang="el-GR" altLang="el-GR" sz="1800" b="1" noProof="0" dirty="0">
                <a:solidFill>
                  <a:srgbClr val="000000"/>
                </a:solidFill>
              </a:rPr>
              <a:t>ΠΑΣΟΚ -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ΚΙΝΗΜΑ ΑΛΛΑΓΗΣ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Σύνολο ερωτηθέντων (Ν=</a:t>
            </a:r>
            <a:r>
              <a:rPr kumimoji="0" lang="en-US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2000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7414" name="Text Box 4"/>
          <p:cNvSpPr txBox="1">
            <a:spLocks noChangeArrowheads="1"/>
          </p:cNvSpPr>
          <p:nvPr/>
        </p:nvSpPr>
        <p:spPr bwMode="auto">
          <a:xfrm>
            <a:off x="5808664" y="6092825"/>
            <a:ext cx="295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n-GB" altLang="el-GR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421" name="Rectangle 5"/>
          <p:cNvSpPr>
            <a:spLocks noChangeArrowheads="1"/>
          </p:cNvSpPr>
          <p:nvPr/>
        </p:nvSpPr>
        <p:spPr bwMode="auto">
          <a:xfrm>
            <a:off x="3161669" y="2449064"/>
            <a:ext cx="9144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22,9</a:t>
            </a: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l-GR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424" name="Rectangle 8"/>
          <p:cNvSpPr>
            <a:spLocks noChangeArrowheads="1"/>
          </p:cNvSpPr>
          <p:nvPr/>
        </p:nvSpPr>
        <p:spPr bwMode="auto">
          <a:xfrm>
            <a:off x="3889152" y="4237211"/>
            <a:ext cx="9144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1800" b="1" noProof="0" dirty="0">
                <a:solidFill>
                  <a:srgbClr val="FF0000"/>
                </a:solidFill>
              </a:rPr>
              <a:t>72,2</a:t>
            </a: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%</a:t>
            </a:r>
            <a:endParaRPr kumimoji="0" lang="el-GR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17425" name="Rectangle 19"/>
          <p:cNvSpPr>
            <a:spLocks noChangeArrowheads="1"/>
          </p:cNvSpPr>
          <p:nvPr/>
        </p:nvSpPr>
        <p:spPr bwMode="auto">
          <a:xfrm>
            <a:off x="89070" y="481803"/>
            <a:ext cx="69588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400" b="1" i="1" u="none" strike="noStrike" kern="1200" cap="none" spc="0" normalizeH="0" baseline="0" noProof="0" dirty="0">
                <a:ln>
                  <a:solidFill>
                    <a:srgbClr val="AAE2CA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ΠΑΣΟΚ-</a:t>
            </a:r>
            <a:r>
              <a:rPr kumimoji="0" lang="el-GR" altLang="el-GR" sz="1400" b="1" i="1" u="none" strike="noStrike" kern="1200" cap="none" spc="0" normalizeH="0" noProof="0" dirty="0">
                <a:ln>
                  <a:solidFill>
                    <a:srgbClr val="AAE2CA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ΚΙΝΑΛ</a:t>
            </a:r>
            <a:endParaRPr kumimoji="0" lang="en-US" altLang="el-GR" sz="1400" b="1" i="1" u="none" strike="noStrike" kern="1200" cap="none" spc="0" normalizeH="0" baseline="0" noProof="0" dirty="0">
              <a:ln>
                <a:solidFill>
                  <a:srgbClr val="AAE2CA">
                    <a:lumMod val="7500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Θα ήθελα να μου πείτε πώς κρίνετε, δηλαδή ποια είναι η γενική εντύπωση που έχετε  για το ΠΑΣΟΚ-ΚΙΝΗΜΑ ΑΛΛΑΓΗΣ ως </a:t>
            </a:r>
            <a:r>
              <a:rPr lang="el-GR" altLang="el-GR" sz="1200" dirty="0">
                <a:solidFill>
                  <a:srgbClr val="5F5F5F"/>
                </a:solidFill>
              </a:rPr>
              <a:t>Α</a:t>
            </a:r>
            <a:r>
              <a:rPr kumimoji="0" lang="el-GR" altLang="el-G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ξιωματική</a:t>
            </a:r>
            <a:r>
              <a:rPr kumimoji="0" lang="el-GR" altLang="el-GR" sz="1200" b="0" i="0" u="none" strike="noStrike" kern="1200" cap="none" spc="0" normalizeH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Αντιπολίτευση;   </a:t>
            </a:r>
            <a:endParaRPr kumimoji="0" lang="el-GR" altLang="el-GR" sz="1200" b="1" i="1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13289" y="5441356"/>
            <a:ext cx="1101725" cy="369332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Ευρωεκλογές 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Βουλευτικές 2019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7320136" y="1814959"/>
            <a:ext cx="0" cy="3549291"/>
          </a:xfrm>
          <a:prstGeom prst="line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/>
          <p:nvPr/>
        </p:nvCxnSpPr>
        <p:spPr>
          <a:xfrm>
            <a:off x="10056440" y="1806669"/>
            <a:ext cx="0" cy="3846130"/>
          </a:xfrm>
          <a:prstGeom prst="line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AutoShape 4"/>
          <p:cNvSpPr>
            <a:spLocks/>
          </p:cNvSpPr>
          <p:nvPr/>
        </p:nvSpPr>
        <p:spPr bwMode="auto">
          <a:xfrm>
            <a:off x="3146877" y="2002976"/>
            <a:ext cx="81698" cy="1295400"/>
          </a:xfrm>
          <a:prstGeom prst="rightBrace">
            <a:avLst>
              <a:gd name="adj1" fmla="val 37158"/>
              <a:gd name="adj2" fmla="val 50000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1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" name="AutoShape 6"/>
          <p:cNvSpPr>
            <a:spLocks/>
          </p:cNvSpPr>
          <p:nvPr/>
        </p:nvSpPr>
        <p:spPr bwMode="auto">
          <a:xfrm>
            <a:off x="3834734" y="3861048"/>
            <a:ext cx="102804" cy="1182335"/>
          </a:xfrm>
          <a:prstGeom prst="rightBrace">
            <a:avLst>
              <a:gd name="adj1" fmla="val 43352"/>
              <a:gd name="adj2" fmla="val 50000"/>
            </a:avLst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1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23" name="Picture 2" descr="https://kinimaallagis.gr/gggg/uploads/2022/06/pasok-86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439" y="693939"/>
            <a:ext cx="972845" cy="972848"/>
          </a:xfrm>
          <a:prstGeom prst="rect">
            <a:avLst/>
          </a:prstGeom>
          <a:solidFill>
            <a:srgbClr val="008000"/>
          </a:solidFill>
        </p:spPr>
      </p:pic>
      <p:cxnSp>
        <p:nvCxnSpPr>
          <p:cNvPr id="20" name="Straight Connector 19"/>
          <p:cNvCxnSpPr/>
          <p:nvPr/>
        </p:nvCxnSpPr>
        <p:spPr>
          <a:xfrm>
            <a:off x="10438085" y="1806669"/>
            <a:ext cx="0" cy="3846130"/>
          </a:xfrm>
          <a:prstGeom prst="line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5956301" y="1040742"/>
            <a:ext cx="42116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ΠΑΣΟΚ- ΚΙΝΑΛ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διαχρονικά</a:t>
            </a:r>
            <a:endParaRPr kumimoji="0" lang="en-US" altLang="el-GR" sz="2000" b="1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272464" y="5383416"/>
            <a:ext cx="1101725" cy="369332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Βουλευτικές Εκλογές 2023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963981" y="5383416"/>
            <a:ext cx="1101725" cy="369332"/>
          </a:xfrm>
          <a:prstGeom prst="rect">
            <a:avLst/>
          </a:prstGeom>
          <a:noFill/>
          <a:ln w="19050" cap="flat" cmpd="sng" algn="ctr">
            <a:noFill/>
            <a:prstDash val="sysDot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Ευρωεκλογές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461518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742DFF2D-EA41-4CBE-9659-C2917E48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1026" name="Picture 2" descr="Η άδικη δικαιοσύνη μας – 24h.com.cy">
            <a:extLst>
              <a:ext uri="{FF2B5EF4-FFF2-40B4-BE49-F238E27FC236}">
                <a16:creationId xmlns:a16="http://schemas.microsoft.com/office/drawing/2014/main" id="{A94D894B-5D45-DD28-6DCB-3FC051F489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00" r="25604" b="1"/>
          <a:stretch/>
        </p:blipFill>
        <p:spPr bwMode="auto">
          <a:xfrm>
            <a:off x="6529065" y="-14763"/>
            <a:ext cx="5662935" cy="6857990"/>
          </a:xfrm>
          <a:custGeom>
            <a:avLst/>
            <a:gdLst/>
            <a:ahLst/>
            <a:cxnLst/>
            <a:rect l="l" t="t" r="r" b="b"/>
            <a:pathLst>
              <a:path w="5662935" h="6858000">
                <a:moveTo>
                  <a:pt x="598332" y="0"/>
                </a:moveTo>
                <a:lnTo>
                  <a:pt x="5662935" y="0"/>
                </a:lnTo>
                <a:lnTo>
                  <a:pt x="5662935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7" y="5515036"/>
                  <a:pt x="1066080" y="5030470"/>
                  <a:pt x="1217563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80" y="1021447"/>
                  <a:pt x="773055" y="27945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4">
            <a:extLst>
              <a:ext uri="{FF2B5EF4-FFF2-40B4-BE49-F238E27FC236}">
                <a16:creationId xmlns:a16="http://schemas.microsoft.com/office/drawing/2014/main" id="{73242E43-FCDD-AF85-7D52-C7EDD7DEB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90" y="2559777"/>
            <a:ext cx="6300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2.</a:t>
            </a:r>
            <a:endParaRPr kumimoji="0" lang="en-GB" altLang="el-GR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B525BAC0-937A-53DD-0ADE-EEEE0077C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" y="3140968"/>
            <a:ext cx="8330129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46E4E4F0-1EEA-FFB3-DCA1-F20E8F67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79" y="2697951"/>
            <a:ext cx="37791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ΕΙΚΟΝΑ ΚΟΜΜΑΤΩΝ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362" name="Picture 2" descr="Με διακομματική συναίνεση υπερψηφίστηκε ο προϋπολογισμός της Βουλής για το  20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3" y="0"/>
            <a:ext cx="6946578" cy="684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-37597" y="3282426"/>
            <a:ext cx="9289032" cy="41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1538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61938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Tx/>
              <a:buFontTx/>
              <a:buNone/>
              <a:tabLst/>
              <a:defRPr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ΙΙ.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Ικανότητα Διακυβέρνησης</a:t>
            </a:r>
            <a:endParaRPr kumimoji="0" lang="en-US" altLang="el-G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9656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1110214"/>
              </p:ext>
            </p:extLst>
          </p:nvPr>
        </p:nvGraphicFramePr>
        <p:xfrm>
          <a:off x="1055440" y="893055"/>
          <a:ext cx="10297144" cy="5498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6808789" y="5867400"/>
            <a:ext cx="295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%</a:t>
            </a:r>
            <a:endParaRPr kumimoji="0" lang="en-GB" altLang="el-GR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5833" y="-10781"/>
            <a:ext cx="9144000" cy="8366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ΙΙ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Ικανότητα Διακυβέρνησης </a:t>
            </a:r>
            <a:r>
              <a:rPr kumimoji="0" lang="el-GR" alt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</a:t>
            </a:r>
            <a:r>
              <a:rPr kumimoji="0" lang="en-US" alt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</a:t>
            </a:r>
            <a:r>
              <a:rPr kumimoji="0" lang="el-GR" alt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πιλογή</a:t>
            </a:r>
            <a:r>
              <a:rPr kumimoji="0" lang="en-US" alt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l-GR" alt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Ανάμεσα σε </a:t>
            </a:r>
            <a:r>
              <a:rPr lang="el-GR" altLang="el-GR" sz="2800" b="1" noProof="0" dirty="0">
                <a:solidFill>
                  <a:srgbClr val="000000"/>
                </a:solidFill>
              </a:rPr>
              <a:t>όλα τα </a:t>
            </a:r>
            <a:r>
              <a:rPr kumimoji="0" lang="el-GR" alt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Κόμματα)</a:t>
            </a:r>
            <a:endParaRPr kumimoji="0" lang="el-GR" altLang="el-GR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Ποιο από τα κόμματα μπορεί να αντιμετωπίσει καλύτερα  τα 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προβλήματα του τόπου</a:t>
            </a: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;</a:t>
            </a:r>
            <a:endParaRPr kumimoji="0" lang="en-US" altLang="el-GR" sz="5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Σύνολο</a:t>
            </a:r>
            <a:r>
              <a:rPr kumimoji="0" lang="el-GR" altLang="el-GR" sz="1200" b="1" i="1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ερωτηθέντων (Ν=</a:t>
            </a:r>
            <a:r>
              <a:rPr kumimoji="0" lang="en-US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2000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  <a:endParaRPr kumimoji="0" lang="en-GB" altLang="el-GR" sz="1200" b="1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012E3A-AD4E-42CC-B59E-8C65C0C31EDC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48328" y="492944"/>
            <a:ext cx="199920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sz="2000" b="1" dirty="0"/>
              <a:t>Δεκέμβριος 2025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t="7331" r="37113" b="6529"/>
          <a:stretch/>
        </p:blipFill>
        <p:spPr>
          <a:xfrm>
            <a:off x="8760296" y="3746133"/>
            <a:ext cx="3096344" cy="238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678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742DFF2D-EA41-4CBE-9659-C2917E48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1026" name="Picture 2" descr="Η άδικη δικαιοσύνη μας – 24h.com.cy">
            <a:extLst>
              <a:ext uri="{FF2B5EF4-FFF2-40B4-BE49-F238E27FC236}">
                <a16:creationId xmlns:a16="http://schemas.microsoft.com/office/drawing/2014/main" id="{A94D894B-5D45-DD28-6DCB-3FC051F489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00" r="25604" b="1"/>
          <a:stretch/>
        </p:blipFill>
        <p:spPr bwMode="auto">
          <a:xfrm>
            <a:off x="6529065" y="-14763"/>
            <a:ext cx="5662935" cy="6857990"/>
          </a:xfrm>
          <a:custGeom>
            <a:avLst/>
            <a:gdLst/>
            <a:ahLst/>
            <a:cxnLst/>
            <a:rect l="l" t="t" r="r" b="b"/>
            <a:pathLst>
              <a:path w="5662935" h="6858000">
                <a:moveTo>
                  <a:pt x="598332" y="0"/>
                </a:moveTo>
                <a:lnTo>
                  <a:pt x="5662935" y="0"/>
                </a:lnTo>
                <a:lnTo>
                  <a:pt x="5662935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7" y="5515036"/>
                  <a:pt x="1066080" y="5030470"/>
                  <a:pt x="1217563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80" y="1021447"/>
                  <a:pt x="773055" y="27945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4">
            <a:extLst>
              <a:ext uri="{FF2B5EF4-FFF2-40B4-BE49-F238E27FC236}">
                <a16:creationId xmlns:a16="http://schemas.microsoft.com/office/drawing/2014/main" id="{73242E43-FCDD-AF85-7D52-C7EDD7DEB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90" y="2559777"/>
            <a:ext cx="6300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2.</a:t>
            </a:r>
            <a:endParaRPr kumimoji="0" lang="en-GB" altLang="el-GR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B525BAC0-937A-53DD-0ADE-EEEE0077C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" y="3140968"/>
            <a:ext cx="8330129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46E4E4F0-1EEA-FFB3-DCA1-F20E8F67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79" y="2697951"/>
            <a:ext cx="37791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ΕΙΚΟΝΑ ΚΟΜΜΑΤΩΝ</a:t>
            </a:r>
            <a:endParaRPr kumimoji="0" lang="en-GB" alt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362" name="Picture 2" descr="Με διακομματική συναίνεση υπερψηφίστηκε ο προϋπολογισμός της Βουλής για το  20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065" y="0"/>
            <a:ext cx="5721425" cy="684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-37597" y="3282426"/>
            <a:ext cx="9289032" cy="386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71538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61938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Tx/>
              <a:buFontTx/>
              <a:buNone/>
              <a:tabLst/>
              <a:defRPr/>
            </a:pP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ΙΙΙ.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Καταλληλότητα κομμάτων για την αντιμετώπιση θεμάτων</a:t>
            </a:r>
            <a:endParaRPr kumimoji="0" lang="en-US" altLang="el-G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695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FF8C7F-95E7-7728-0343-164A1E45F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>
            <a:extLst>
              <a:ext uri="{FF2B5EF4-FFF2-40B4-BE49-F238E27FC236}">
                <a16:creationId xmlns:a16="http://schemas.microsoft.com/office/drawing/2014/main" id="{77A9303A-95BA-1791-9B5A-D4996118E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" y="8672"/>
            <a:ext cx="9911145" cy="127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III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</a:t>
            </a:r>
            <a:r>
              <a:rPr kumimoji="0" lang="el-GR" altLang="el-GR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Καταλληλότητα κομμάτων για την αντιμετώπιση θεμάτων 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Ποιο από τα πολιτικά κόμματα θεωρείτε ότι μπορεί να αντιμετωπίσει καλύτερα κάθε έναν από τους μεγάλους τομείς / θέματα που θα σας διαβάσω;</a:t>
            </a:r>
            <a:endParaRPr kumimoji="0" lang="el-GR" altLang="el-GR" sz="500" b="0" u="none" strike="noStrike" kern="120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Σύνολο Ερωτηθέντων (Ν=</a:t>
            </a:r>
            <a:r>
              <a:rPr kumimoji="0" lang="en-US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2000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Ανάλυση των ερωτηθέντων που ανέφεραν  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ΝΕΑ ΔΗΜΟΚΡΑΤΙΑ</a:t>
            </a: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–</a:t>
            </a:r>
            <a:r>
              <a:rPr kumimoji="0" lang="en-US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FF505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ΠΑΣΟΚ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l-GR" alt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- </a:t>
            </a:r>
            <a:r>
              <a:rPr kumimoji="0" lang="el-GR" alt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ΚΑΝΕΝΑ ΚΟΜΜΑ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l-GR" sz="1200" b="1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1E73D3D1-051B-4760-75C3-BE5311CC8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925" y="5003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29AF6-DC83-B13B-7571-AD3B0DADE4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012E3A-AD4E-42CC-B59E-8C65C0C31EDC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17" name="Object 5">
            <a:extLst>
              <a:ext uri="{FF2B5EF4-FFF2-40B4-BE49-F238E27FC236}">
                <a16:creationId xmlns:a16="http://schemas.microsoft.com/office/drawing/2014/main" id="{9CF890EE-77C0-5301-EF78-598435BFC7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660520"/>
              </p:ext>
            </p:extLst>
          </p:nvPr>
        </p:nvGraphicFramePr>
        <p:xfrm>
          <a:off x="670533" y="932700"/>
          <a:ext cx="11305256" cy="3418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03838A77-489A-CB0E-674D-411FAA0CA7C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l="23963" t="22851" r="37459" b="15458"/>
          <a:stretch/>
        </p:blipFill>
        <p:spPr>
          <a:xfrm>
            <a:off x="1561929" y="2016865"/>
            <a:ext cx="527406" cy="381195"/>
          </a:xfrm>
          <a:prstGeom prst="rect">
            <a:avLst/>
          </a:prstGeom>
        </p:spPr>
      </p:pic>
      <p:pic>
        <p:nvPicPr>
          <p:cNvPr id="20" name="Picture 2" descr="https://kinimaallagis.gr/gggg/uploads/2022/06/pasok-86.png">
            <a:extLst>
              <a:ext uri="{FF2B5EF4-FFF2-40B4-BE49-F238E27FC236}">
                <a16:creationId xmlns:a16="http://schemas.microsoft.com/office/drawing/2014/main" id="{A8AD88A6-D075-6722-9476-475B15DE9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138" y="2525457"/>
            <a:ext cx="385549" cy="385550"/>
          </a:xfrm>
          <a:prstGeom prst="rect">
            <a:avLst/>
          </a:prstGeom>
          <a:solidFill>
            <a:srgbClr val="008000"/>
          </a:solidFill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8A5C15-1835-2220-2B7D-ABE47BE9A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782673"/>
              </p:ext>
            </p:extLst>
          </p:nvPr>
        </p:nvGraphicFramePr>
        <p:xfrm>
          <a:off x="2619820" y="4437112"/>
          <a:ext cx="3642320" cy="2125980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652700">
                  <a:extLst>
                    <a:ext uri="{9D8B030D-6E8A-4147-A177-3AD203B41FA5}">
                      <a16:colId xmlns:a16="http://schemas.microsoft.com/office/drawing/2014/main" val="1492637720"/>
                    </a:ext>
                  </a:extLst>
                </a:gridCol>
                <a:gridCol w="2989620">
                  <a:extLst>
                    <a:ext uri="{9D8B030D-6E8A-4147-A177-3AD203B41FA5}">
                      <a16:colId xmlns:a16="http://schemas.microsoft.com/office/drawing/2014/main" val="1405795072"/>
                    </a:ext>
                  </a:extLst>
                </a:gridCol>
              </a:tblGrid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ΠΡΟΒΛΗΜΑΤΑ ΕΞΩΤΕΡΙΚΗΣ ΠΟΛΙΤΙΚΗΣ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349881"/>
                  </a:ext>
                </a:extLst>
              </a:tr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ΟΙΚΟΝΟΜΙΚΗ ΑΝΑΠΤΥΞΗ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063554"/>
                  </a:ext>
                </a:extLst>
              </a:tr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ΟΙΚΟΝΟΜΙΚΗ ΣΥΓΚΛΙΣΗ ΜΕ ΤΙΣ ΧΩΡΕΣ ΤΗΣ ΕΕ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1213113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ΛΕΙΤΟΥΡΓΙΑ ΤΩΝ ΔΗΜΟΣΙΩΝ ΥΠΗΡΕΣΙΩΝ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8613015"/>
                  </a:ext>
                </a:extLst>
              </a:tr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ΤΡΟΜΟΚΡΑΤΙΑ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611160"/>
                  </a:ext>
                </a:extLst>
              </a:tr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ΜΕΤΑΝΑΣΤΕΥΤΙΚΟ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624873"/>
                  </a:ext>
                </a:extLst>
              </a:tr>
              <a:tr h="1470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ΑΝΕΡΓΙΑ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014014"/>
                  </a:ext>
                </a:extLst>
              </a:tr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ΦΟΡΟΛΟΓΙΚΟ ΣΥΣΤΗΜΑ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657788"/>
                  </a:ext>
                </a:extLst>
              </a:tr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ΕΠΙΣΤΡΟΦΗ ΜΑΡΜΑΡΩΝ  ΠΑΡΘΕΝΩΝΑ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05428"/>
                  </a:ext>
                </a:extLst>
              </a:tr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ΠΑΙΔΕΙΑ/ΕΚΠΑΙΔΕΥΣΗ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49017"/>
                  </a:ext>
                </a:extLst>
              </a:tr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ΜΟΛΥΝΣΗ ΠΕΡΙΒΑΛΛΟΝΤΟΣ – ΚΛ.ΑΛΛΑΓΗ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890019"/>
                  </a:ext>
                </a:extLst>
              </a:tr>
              <a:tr h="1455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ΥΓΕΙΑ/ΠΕΡΙΘΑΛΨΗ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26603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D43C770-1B64-47B6-99D3-C34449A0AE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841762"/>
              </p:ext>
            </p:extLst>
          </p:nvPr>
        </p:nvGraphicFramePr>
        <p:xfrm>
          <a:off x="6916346" y="4378269"/>
          <a:ext cx="3528392" cy="2125980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541200">
                  <a:extLst>
                    <a:ext uri="{9D8B030D-6E8A-4147-A177-3AD203B41FA5}">
                      <a16:colId xmlns:a16="http://schemas.microsoft.com/office/drawing/2014/main" val="953345803"/>
                    </a:ext>
                  </a:extLst>
                </a:gridCol>
                <a:gridCol w="2987192">
                  <a:extLst>
                    <a:ext uri="{9D8B030D-6E8A-4147-A177-3AD203B41FA5}">
                      <a16:colId xmlns:a16="http://schemas.microsoft.com/office/drawing/2014/main" val="3011296604"/>
                    </a:ext>
                  </a:extLst>
                </a:gridCol>
              </a:tblGrid>
              <a:tr h="14103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ΔΗΜΟΣΙΟΝΟΜΙΚΗ ΠΟΛΙΤΙΚΗ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056794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ΠΛΗΘΩΡΙΣΜΟΣ/ΑΚΡΙΒΕΙΑ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203827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ΑΝΑΔΕΙΞΗ ΠΟΛ.ΚΛΗΡΟΝΟΜΙΑΣ ΧΩΡΑΣ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980329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ΕΓΚΛΗΜΑΤΙΚΟΤΗΤΑ/ΔΗΜΟΣΙΑ ΤΑΞΗ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843062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ΣΥΓΚΟΙΝΩΝΙΕΣ / ΚΥΚΛΟΦΟΡΙΑΚΟ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17142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ΑΣΦΑΛΙΣΤΙΚΟ ΣΥΣΤΗΜΑ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061884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ΘΕΜΑΤΑ ΑΝΘ.ΔΙΚΑΙΩΜΑΤΩΝ ΚΑΙ ΙΣΟΤΗΤΑΣ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652380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ΚΟΙΝΩΝΙΚΗ ΣΥΓΚΛΙΣΗ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723208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ΠΡΟΒΛΗΜΑ ΕΜΦΥΛΗΣ ΒΙΑΣ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104921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ΧΑΜΗΛΟΙ ΜΙΣΘΟΙ ΧΑΜΗΛΑ ΕΙΣΟΔΗΜΑΤΑ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326363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ΔΗΜΟΓΡΑΦΙΚΟ ΠΡΟΒΛΗΜΑ 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534417"/>
                  </a:ext>
                </a:extLst>
              </a:tr>
              <a:tr h="15737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ΘΕΜΑΤΑ ΔΙΑΦΑΝΕΙΑΣ/ΔΙΑΦΘΟΡΑΣ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298940"/>
                  </a:ext>
                </a:extLst>
              </a:tr>
            </a:tbl>
          </a:graphicData>
        </a:graphic>
      </p:graphicFrame>
      <p:sp>
        <p:nvSpPr>
          <p:cNvPr id="11" name="Text Box 19">
            <a:extLst>
              <a:ext uri="{FF2B5EF4-FFF2-40B4-BE49-F238E27FC236}">
                <a16:creationId xmlns:a16="http://schemas.microsoft.com/office/drawing/2014/main" id="{289DD84F-07AF-1D13-EA7F-74583D1D8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1202" y="374971"/>
            <a:ext cx="181998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l-GR" sz="1800" b="1" dirty="0"/>
              <a:t>Δεκέμβριος 2025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891942-3199-DE2D-D221-46E0C0A3C92F}"/>
              </a:ext>
            </a:extLst>
          </p:cNvPr>
          <p:cNvSpPr/>
          <p:nvPr/>
        </p:nvSpPr>
        <p:spPr bwMode="auto">
          <a:xfrm>
            <a:off x="3791744" y="3501008"/>
            <a:ext cx="504056" cy="313184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200C559-77BA-12E1-D2DF-1DFE7B5B900D}"/>
              </a:ext>
            </a:extLst>
          </p:cNvPr>
          <p:cNvSpPr/>
          <p:nvPr/>
        </p:nvSpPr>
        <p:spPr bwMode="auto">
          <a:xfrm>
            <a:off x="5375920" y="3501121"/>
            <a:ext cx="504056" cy="313184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1D1B942-5971-5F63-F28B-AC81BEF6A8EF}"/>
              </a:ext>
            </a:extLst>
          </p:cNvPr>
          <p:cNvSpPr/>
          <p:nvPr/>
        </p:nvSpPr>
        <p:spPr bwMode="auto">
          <a:xfrm>
            <a:off x="6132897" y="3501008"/>
            <a:ext cx="504056" cy="313184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DF83B4C-61BE-C1F1-5DE1-E58D6DD1C3A4}"/>
              </a:ext>
            </a:extLst>
          </p:cNvPr>
          <p:cNvSpPr/>
          <p:nvPr/>
        </p:nvSpPr>
        <p:spPr bwMode="auto">
          <a:xfrm>
            <a:off x="7284058" y="3501008"/>
            <a:ext cx="504056" cy="313184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56233C1-0107-426D-F155-7FAF5F7C10D1}"/>
              </a:ext>
            </a:extLst>
          </p:cNvPr>
          <p:cNvSpPr/>
          <p:nvPr/>
        </p:nvSpPr>
        <p:spPr bwMode="auto">
          <a:xfrm>
            <a:off x="8040216" y="3477972"/>
            <a:ext cx="504056" cy="313184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0FB4A0E-FAF1-9F17-BC81-24C6319FF1B8}"/>
              </a:ext>
            </a:extLst>
          </p:cNvPr>
          <p:cNvSpPr/>
          <p:nvPr/>
        </p:nvSpPr>
        <p:spPr bwMode="auto">
          <a:xfrm>
            <a:off x="8472264" y="3475856"/>
            <a:ext cx="504056" cy="31318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0CAF2C-4142-71EA-72C3-88BF627DE3C4}"/>
              </a:ext>
            </a:extLst>
          </p:cNvPr>
          <p:cNvSpPr/>
          <p:nvPr/>
        </p:nvSpPr>
        <p:spPr bwMode="auto">
          <a:xfrm>
            <a:off x="8868308" y="3471790"/>
            <a:ext cx="504056" cy="313184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0E31AB4-96C9-8490-A7B9-D99FD4D4455C}"/>
              </a:ext>
            </a:extLst>
          </p:cNvPr>
          <p:cNvSpPr/>
          <p:nvPr/>
        </p:nvSpPr>
        <p:spPr bwMode="auto">
          <a:xfrm>
            <a:off x="9618897" y="3501008"/>
            <a:ext cx="504056" cy="313184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296AD62-99EF-F615-2FFA-F301E73E3B1C}"/>
              </a:ext>
            </a:extLst>
          </p:cNvPr>
          <p:cNvSpPr/>
          <p:nvPr/>
        </p:nvSpPr>
        <p:spPr bwMode="auto">
          <a:xfrm>
            <a:off x="10014941" y="3471790"/>
            <a:ext cx="504056" cy="31318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C4FB679-5DC5-3034-2BAE-C57D79E9105D}"/>
              </a:ext>
            </a:extLst>
          </p:cNvPr>
          <p:cNvSpPr/>
          <p:nvPr/>
        </p:nvSpPr>
        <p:spPr bwMode="auto">
          <a:xfrm>
            <a:off x="10384209" y="3514676"/>
            <a:ext cx="504056" cy="31318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34F2192-1CB3-5802-C9AF-23F1CD88B82C}"/>
              </a:ext>
            </a:extLst>
          </p:cNvPr>
          <p:cNvSpPr/>
          <p:nvPr/>
        </p:nvSpPr>
        <p:spPr bwMode="auto">
          <a:xfrm>
            <a:off x="10792207" y="3501008"/>
            <a:ext cx="504056" cy="31318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0258C1D-5DFD-81FB-CE9E-2AB7C525D819}"/>
              </a:ext>
            </a:extLst>
          </p:cNvPr>
          <p:cNvSpPr/>
          <p:nvPr/>
        </p:nvSpPr>
        <p:spPr bwMode="auto">
          <a:xfrm>
            <a:off x="11161427" y="3522774"/>
            <a:ext cx="504056" cy="31318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1FD652A-C1B4-97B9-ACEC-7FBD765C79E9}"/>
              </a:ext>
            </a:extLst>
          </p:cNvPr>
          <p:cNvSpPr txBox="1"/>
          <p:nvPr/>
        </p:nvSpPr>
        <p:spPr>
          <a:xfrm>
            <a:off x="7805245" y="1743659"/>
            <a:ext cx="313423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l-GR" altLang="el-GR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Υπεροχή του Κανένα Κόμμα</a:t>
            </a:r>
            <a:endParaRPr lang="el-GR" sz="200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687CDB5-D86F-6F76-C6F1-CF613F000979}"/>
              </a:ext>
            </a:extLst>
          </p:cNvPr>
          <p:cNvSpPr/>
          <p:nvPr/>
        </p:nvSpPr>
        <p:spPr bwMode="auto">
          <a:xfrm>
            <a:off x="7284058" y="1821683"/>
            <a:ext cx="504056" cy="31318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170330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ob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31927</TotalTime>
  <Words>675</Words>
  <Application>Microsoft Office PowerPoint</Application>
  <PresentationFormat>Widescreen</PresentationFormat>
  <Paragraphs>198</Paragraphs>
  <Slides>12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Avenir Next LT Pro</vt:lpstr>
      <vt:lpstr>Calibri</vt:lpstr>
      <vt:lpstr>Sagona Book</vt:lpstr>
      <vt:lpstr>Tahoma</vt:lpstr>
      <vt:lpstr>The Hand Extrablack</vt:lpstr>
      <vt:lpstr>Times New Roman</vt:lpstr>
      <vt:lpstr>1_Default Design</vt:lpstr>
      <vt:lpstr>BlobVTI</vt:lpstr>
      <vt:lpstr>Picture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MRB Hellas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ΕΙΚΟΝΑ ΚΟΜΜΑΤΩΝ</dc:title>
  <dc:creator>MRB Hellas SA</dc:creator>
  <cp:lastModifiedBy>Tasos Velissaridis</cp:lastModifiedBy>
  <cp:revision>1720</cp:revision>
  <cp:lastPrinted>2025-12-15T17:26:27Z</cp:lastPrinted>
  <dcterms:created xsi:type="dcterms:W3CDTF">2004-07-23T09:19:44Z</dcterms:created>
  <dcterms:modified xsi:type="dcterms:W3CDTF">2025-12-17T05:28:06Z</dcterms:modified>
</cp:coreProperties>
</file>