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961" r:id="rId2"/>
    <p:sldMasterId id="2147484985" r:id="rId3"/>
  </p:sldMasterIdLst>
  <p:notesMasterIdLst>
    <p:notesMasterId r:id="rId22"/>
  </p:notesMasterIdLst>
  <p:handoutMasterIdLst>
    <p:handoutMasterId r:id="rId23"/>
  </p:handoutMasterIdLst>
  <p:sldIdLst>
    <p:sldId id="259" r:id="rId4"/>
    <p:sldId id="870" r:id="rId5"/>
    <p:sldId id="865" r:id="rId6"/>
    <p:sldId id="1683" r:id="rId7"/>
    <p:sldId id="867" r:id="rId8"/>
    <p:sldId id="1688" r:id="rId9"/>
    <p:sldId id="1689" r:id="rId10"/>
    <p:sldId id="1686" r:id="rId11"/>
    <p:sldId id="885" r:id="rId12"/>
    <p:sldId id="1652" r:id="rId13"/>
    <p:sldId id="1653" r:id="rId14"/>
    <p:sldId id="869" r:id="rId15"/>
    <p:sldId id="1684" r:id="rId16"/>
    <p:sldId id="1638" r:id="rId17"/>
    <p:sldId id="1620" r:id="rId18"/>
    <p:sldId id="1621" r:id="rId19"/>
    <p:sldId id="1622" r:id="rId20"/>
    <p:sldId id="871" r:id="rId21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CCCFF"/>
    <a:srgbClr val="0099FF"/>
    <a:srgbClr val="33CCFF"/>
    <a:srgbClr val="00B0F0"/>
    <a:srgbClr val="009999"/>
    <a:srgbClr val="6600CC"/>
    <a:srgbClr val="9900CC"/>
    <a:srgbClr val="0099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919D25-2E02-41B7-BA9A-41D9EC366563}" v="18" dt="2025-06-23T20:28:04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6404" autoAdjust="0"/>
  </p:normalViewPr>
  <p:slideViewPr>
    <p:cSldViewPr>
      <p:cViewPr varScale="1">
        <p:scale>
          <a:sx n="111" d="100"/>
          <a:sy n="111" d="100"/>
        </p:scale>
        <p:origin x="42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 Antonopoulou" userId="b56298f00e27b472" providerId="LiveId" clId="{D3DF8F4C-D7BE-44A9-80CF-C8E66DFBEA31}"/>
    <pc:docChg chg="undo custSel addSld delSld modSld">
      <pc:chgData name="Vivian Antonopoulou" userId="b56298f00e27b472" providerId="LiveId" clId="{D3DF8F4C-D7BE-44A9-80CF-C8E66DFBEA31}" dt="2023-12-10T21:47:44.030" v="150" actId="1076"/>
      <pc:docMkLst>
        <pc:docMk/>
      </pc:docMkLst>
      <pc:sldChg chg="modSp mod">
        <pc:chgData name="Vivian Antonopoulou" userId="b56298f00e27b472" providerId="LiveId" clId="{D3DF8F4C-D7BE-44A9-80CF-C8E66DFBEA31}" dt="2023-12-10T16:04:50.827" v="68" actId="1076"/>
        <pc:sldMkLst>
          <pc:docMk/>
          <pc:sldMk cId="0" sldId="536"/>
        </pc:sldMkLst>
      </pc:sldChg>
      <pc:sldChg chg="modSp">
        <pc:chgData name="Vivian Antonopoulou" userId="b56298f00e27b472" providerId="LiveId" clId="{D3DF8F4C-D7BE-44A9-80CF-C8E66DFBEA31}" dt="2023-12-10T21:45:41.791" v="132" actId="113"/>
        <pc:sldMkLst>
          <pc:docMk/>
          <pc:sldMk cId="0" sldId="537"/>
        </pc:sldMkLst>
      </pc:sldChg>
      <pc:sldChg chg="modSp mod">
        <pc:chgData name="Vivian Antonopoulou" userId="b56298f00e27b472" providerId="LiveId" clId="{D3DF8F4C-D7BE-44A9-80CF-C8E66DFBEA31}" dt="2023-12-10T15:29:50.218" v="11" actId="404"/>
        <pc:sldMkLst>
          <pc:docMk/>
          <pc:sldMk cId="0" sldId="596"/>
        </pc:sldMkLst>
      </pc:sldChg>
      <pc:sldChg chg="modSp mod">
        <pc:chgData name="Vivian Antonopoulou" userId="b56298f00e27b472" providerId="LiveId" clId="{D3DF8F4C-D7BE-44A9-80CF-C8E66DFBEA31}" dt="2023-12-10T21:47:15.814" v="146" actId="403"/>
        <pc:sldMkLst>
          <pc:docMk/>
          <pc:sldMk cId="0" sldId="608"/>
        </pc:sldMkLst>
      </pc:sldChg>
      <pc:sldChg chg="modSp mod">
        <pc:chgData name="Vivian Antonopoulou" userId="b56298f00e27b472" providerId="LiveId" clId="{D3DF8F4C-D7BE-44A9-80CF-C8E66DFBEA31}" dt="2023-12-10T15:29:55.194" v="12" actId="404"/>
        <pc:sldMkLst>
          <pc:docMk/>
          <pc:sldMk cId="0" sldId="677"/>
        </pc:sldMkLst>
      </pc:sldChg>
      <pc:sldChg chg="modSp mod">
        <pc:chgData name="Vivian Antonopoulou" userId="b56298f00e27b472" providerId="LiveId" clId="{D3DF8F4C-D7BE-44A9-80CF-C8E66DFBEA31}" dt="2023-12-10T21:47:09.369" v="145" actId="403"/>
        <pc:sldMkLst>
          <pc:docMk/>
          <pc:sldMk cId="0" sldId="680"/>
        </pc:sldMkLst>
      </pc:sldChg>
      <pc:sldChg chg="modSp mod">
        <pc:chgData name="Vivian Antonopoulou" userId="b56298f00e27b472" providerId="LiveId" clId="{D3DF8F4C-D7BE-44A9-80CF-C8E66DFBEA31}" dt="2023-12-10T16:09:02.664" v="96" actId="20577"/>
        <pc:sldMkLst>
          <pc:docMk/>
          <pc:sldMk cId="2510350333" sldId="708"/>
        </pc:sldMkLst>
      </pc:sldChg>
      <pc:sldChg chg="modSp">
        <pc:chgData name="Vivian Antonopoulou" userId="b56298f00e27b472" providerId="LiveId" clId="{D3DF8F4C-D7BE-44A9-80CF-C8E66DFBEA31}" dt="2023-12-10T21:45:10.653" v="126" actId="403"/>
        <pc:sldMkLst>
          <pc:docMk/>
          <pc:sldMk cId="3890378043" sldId="710"/>
        </pc:sldMkLst>
      </pc:sldChg>
      <pc:sldChg chg="modSp mod">
        <pc:chgData name="Vivian Antonopoulou" userId="b56298f00e27b472" providerId="LiveId" clId="{D3DF8F4C-D7BE-44A9-80CF-C8E66DFBEA31}" dt="2023-12-10T21:47:44.030" v="150" actId="1076"/>
        <pc:sldMkLst>
          <pc:docMk/>
          <pc:sldMk cId="3878930300" sldId="711"/>
        </pc:sldMkLst>
      </pc:sldChg>
      <pc:sldChg chg="modSp mod">
        <pc:chgData name="Vivian Antonopoulou" userId="b56298f00e27b472" providerId="LiveId" clId="{D3DF8F4C-D7BE-44A9-80CF-C8E66DFBEA31}" dt="2023-12-10T21:46:00.319" v="137" actId="113"/>
        <pc:sldMkLst>
          <pc:docMk/>
          <pc:sldMk cId="745017119" sldId="712"/>
        </pc:sldMkLst>
      </pc:sldChg>
      <pc:sldChg chg="modSp mod">
        <pc:chgData name="Vivian Antonopoulou" userId="b56298f00e27b472" providerId="LiveId" clId="{D3DF8F4C-D7BE-44A9-80CF-C8E66DFBEA31}" dt="2023-12-10T21:46:16.772" v="142"/>
        <pc:sldMkLst>
          <pc:docMk/>
          <pc:sldMk cId="1151568695" sldId="713"/>
        </pc:sldMkLst>
      </pc:sldChg>
      <pc:sldChg chg="modSp mod">
        <pc:chgData name="Vivian Antonopoulou" userId="b56298f00e27b472" providerId="LiveId" clId="{D3DF8F4C-D7BE-44A9-80CF-C8E66DFBEA31}" dt="2023-12-10T16:15:02.069" v="107" actId="114"/>
        <pc:sldMkLst>
          <pc:docMk/>
          <pc:sldMk cId="2723838856" sldId="750"/>
        </pc:sldMkLst>
      </pc:sldChg>
      <pc:sldChg chg="modSp mod">
        <pc:chgData name="Vivian Antonopoulou" userId="b56298f00e27b472" providerId="LiveId" clId="{D3DF8F4C-D7BE-44A9-80CF-C8E66DFBEA31}" dt="2023-12-10T16:05:41.025" v="72" actId="1076"/>
        <pc:sldMkLst>
          <pc:docMk/>
          <pc:sldMk cId="1270808088" sldId="757"/>
        </pc:sldMkLst>
      </pc:sldChg>
      <pc:sldChg chg="del">
        <pc:chgData name="Vivian Antonopoulou" userId="b56298f00e27b472" providerId="LiveId" clId="{D3DF8F4C-D7BE-44A9-80CF-C8E66DFBEA31}" dt="2023-12-10T14:43:24.685" v="1" actId="47"/>
        <pc:sldMkLst>
          <pc:docMk/>
          <pc:sldMk cId="1487631926" sldId="780"/>
        </pc:sldMkLst>
      </pc:sldChg>
      <pc:sldChg chg="modSp mod">
        <pc:chgData name="Vivian Antonopoulou" userId="b56298f00e27b472" providerId="LiveId" clId="{D3DF8F4C-D7BE-44A9-80CF-C8E66DFBEA31}" dt="2023-12-10T16:05:08.776" v="69" actId="1076"/>
        <pc:sldMkLst>
          <pc:docMk/>
          <pc:sldMk cId="2733308471" sldId="782"/>
        </pc:sldMkLst>
      </pc:sldChg>
      <pc:sldChg chg="modSp mod">
        <pc:chgData name="Vivian Antonopoulou" userId="b56298f00e27b472" providerId="LiveId" clId="{D3DF8F4C-D7BE-44A9-80CF-C8E66DFBEA31}" dt="2023-12-10T16:04:30.250" v="66" actId="108"/>
        <pc:sldMkLst>
          <pc:docMk/>
          <pc:sldMk cId="2760145709" sldId="783"/>
        </pc:sldMkLst>
      </pc:sldChg>
      <pc:sldChg chg="del">
        <pc:chgData name="Vivian Antonopoulou" userId="b56298f00e27b472" providerId="LiveId" clId="{D3DF8F4C-D7BE-44A9-80CF-C8E66DFBEA31}" dt="2023-12-10T15:29:20.078" v="4" actId="47"/>
        <pc:sldMkLst>
          <pc:docMk/>
          <pc:sldMk cId="112642044" sldId="784"/>
        </pc:sldMkLst>
      </pc:sldChg>
      <pc:sldChg chg="del">
        <pc:chgData name="Vivian Antonopoulou" userId="b56298f00e27b472" providerId="LiveId" clId="{D3DF8F4C-D7BE-44A9-80CF-C8E66DFBEA31}" dt="2023-12-10T15:29:21.833" v="5" actId="47"/>
        <pc:sldMkLst>
          <pc:docMk/>
          <pc:sldMk cId="3036240926" sldId="785"/>
        </pc:sldMkLst>
      </pc:sldChg>
      <pc:sldChg chg="modSp mod">
        <pc:chgData name="Vivian Antonopoulou" userId="b56298f00e27b472" providerId="LiveId" clId="{D3DF8F4C-D7BE-44A9-80CF-C8E66DFBEA31}" dt="2023-12-10T16:06:16.926" v="75" actId="1076"/>
        <pc:sldMkLst>
          <pc:docMk/>
          <pc:sldMk cId="1507868022" sldId="786"/>
        </pc:sldMkLst>
      </pc:sldChg>
      <pc:sldChg chg="modSp mod">
        <pc:chgData name="Vivian Antonopoulou" userId="b56298f00e27b472" providerId="LiveId" clId="{D3DF8F4C-D7BE-44A9-80CF-C8E66DFBEA31}" dt="2023-12-10T16:07:21.493" v="87" actId="1038"/>
        <pc:sldMkLst>
          <pc:docMk/>
          <pc:sldMk cId="2367279682" sldId="787"/>
        </pc:sldMkLst>
      </pc:sldChg>
      <pc:sldChg chg="modSp mod">
        <pc:chgData name="Vivian Antonopoulou" userId="b56298f00e27b472" providerId="LiveId" clId="{D3DF8F4C-D7BE-44A9-80CF-C8E66DFBEA31}" dt="2023-12-10T15:32:26.874" v="16" actId="1076"/>
        <pc:sldMkLst>
          <pc:docMk/>
          <pc:sldMk cId="2959968702" sldId="791"/>
        </pc:sldMkLst>
      </pc:sldChg>
      <pc:sldChg chg="modSp mod">
        <pc:chgData name="Vivian Antonopoulou" userId="b56298f00e27b472" providerId="LiveId" clId="{D3DF8F4C-D7BE-44A9-80CF-C8E66DFBEA31}" dt="2023-12-10T16:09:26.731" v="98" actId="207"/>
        <pc:sldMkLst>
          <pc:docMk/>
          <pc:sldMk cId="3989837361" sldId="822"/>
        </pc:sldMkLst>
      </pc:sldChg>
      <pc:sldChg chg="addSp delSp modSp mod">
        <pc:chgData name="Vivian Antonopoulou" userId="b56298f00e27b472" providerId="LiveId" clId="{D3DF8F4C-D7BE-44A9-80CF-C8E66DFBEA31}" dt="2023-12-10T16:10:11.544" v="104"/>
        <pc:sldMkLst>
          <pc:docMk/>
          <pc:sldMk cId="1675694741" sldId="854"/>
        </pc:sldMkLst>
      </pc:sldChg>
      <pc:sldChg chg="modSp mod">
        <pc:chgData name="Vivian Antonopoulou" userId="b56298f00e27b472" providerId="LiveId" clId="{D3DF8F4C-D7BE-44A9-80CF-C8E66DFBEA31}" dt="2023-12-10T16:08:32.510" v="93" actId="114"/>
        <pc:sldMkLst>
          <pc:docMk/>
          <pc:sldMk cId="255197888" sldId="863"/>
        </pc:sldMkLst>
      </pc:sldChg>
      <pc:sldChg chg="modSp mod">
        <pc:chgData name="Vivian Antonopoulou" userId="b56298f00e27b472" providerId="LiveId" clId="{D3DF8F4C-D7BE-44A9-80CF-C8E66DFBEA31}" dt="2023-12-10T16:08:42.899" v="95" actId="114"/>
        <pc:sldMkLst>
          <pc:docMk/>
          <pc:sldMk cId="1610034365" sldId="864"/>
        </pc:sldMkLst>
      </pc:sldChg>
      <pc:sldChg chg="modSp mod">
        <pc:chgData name="Vivian Antonopoulou" userId="b56298f00e27b472" providerId="LiveId" clId="{D3DF8F4C-D7BE-44A9-80CF-C8E66DFBEA31}" dt="2023-12-10T15:57:55.644" v="54" actId="207"/>
        <pc:sldMkLst>
          <pc:docMk/>
          <pc:sldMk cId="2535236532" sldId="870"/>
        </pc:sldMkLst>
      </pc:sldChg>
      <pc:sldChg chg="modSp">
        <pc:chgData name="Vivian Antonopoulou" userId="b56298f00e27b472" providerId="LiveId" clId="{D3DF8F4C-D7BE-44A9-80CF-C8E66DFBEA31}" dt="2023-12-10T16:10:33.074" v="105" actId="207"/>
        <pc:sldMkLst>
          <pc:docMk/>
          <pc:sldMk cId="3633723016" sldId="1614"/>
        </pc:sldMkLst>
      </pc:sldChg>
      <pc:sldChg chg="modSp">
        <pc:chgData name="Vivian Antonopoulou" userId="b56298f00e27b472" providerId="LiveId" clId="{D3DF8F4C-D7BE-44A9-80CF-C8E66DFBEA31}" dt="2023-12-10T21:46:35.185" v="144" actId="2711"/>
        <pc:sldMkLst>
          <pc:docMk/>
          <pc:sldMk cId="1030638808" sldId="1616"/>
        </pc:sldMkLst>
      </pc:sldChg>
      <pc:sldChg chg="modSp mod">
        <pc:chgData name="Vivian Antonopoulou" userId="b56298f00e27b472" providerId="LiveId" clId="{D3DF8F4C-D7BE-44A9-80CF-C8E66DFBEA31}" dt="2023-12-10T16:09:07.275" v="97" actId="20577"/>
        <pc:sldMkLst>
          <pc:docMk/>
          <pc:sldMk cId="1719414139" sldId="1619"/>
        </pc:sldMkLst>
      </pc:sldChg>
      <pc:sldChg chg="modSp mod">
        <pc:chgData name="Vivian Antonopoulou" userId="b56298f00e27b472" providerId="LiveId" clId="{D3DF8F4C-D7BE-44A9-80CF-C8E66DFBEA31}" dt="2023-12-10T15:53:33.553" v="44" actId="20577"/>
        <pc:sldMkLst>
          <pc:docMk/>
          <pc:sldMk cId="2254479659" sldId="1620"/>
        </pc:sldMkLst>
      </pc:sldChg>
      <pc:sldChg chg="modSp mod">
        <pc:chgData name="Vivian Antonopoulou" userId="b56298f00e27b472" providerId="LiveId" clId="{D3DF8F4C-D7BE-44A9-80CF-C8E66DFBEA31}" dt="2023-12-10T16:15:57.643" v="119" actId="20577"/>
        <pc:sldMkLst>
          <pc:docMk/>
          <pc:sldMk cId="1764887" sldId="1622"/>
        </pc:sldMkLst>
      </pc:sldChg>
      <pc:sldChg chg="modSp mod">
        <pc:chgData name="Vivian Antonopoulou" userId="b56298f00e27b472" providerId="LiveId" clId="{D3DF8F4C-D7BE-44A9-80CF-C8E66DFBEA31}" dt="2023-12-10T16:09:33.289" v="99" actId="207"/>
        <pc:sldMkLst>
          <pc:docMk/>
          <pc:sldMk cId="714966803" sldId="1634"/>
        </pc:sldMkLst>
      </pc:sldChg>
      <pc:sldChg chg="modSp mod">
        <pc:chgData name="Vivian Antonopoulou" userId="b56298f00e27b472" providerId="LiveId" clId="{D3DF8F4C-D7BE-44A9-80CF-C8E66DFBEA31}" dt="2023-12-10T16:08:38.025" v="94" actId="114"/>
        <pc:sldMkLst>
          <pc:docMk/>
          <pc:sldMk cId="1020528935" sldId="1636"/>
        </pc:sldMkLst>
      </pc:sldChg>
      <pc:sldChg chg="modSp mod">
        <pc:chgData name="Vivian Antonopoulou" userId="b56298f00e27b472" providerId="LiveId" clId="{D3DF8F4C-D7BE-44A9-80CF-C8E66DFBEA31}" dt="2023-12-10T16:09:49.338" v="100" actId="20577"/>
        <pc:sldMkLst>
          <pc:docMk/>
          <pc:sldMk cId="4201949465" sldId="1638"/>
        </pc:sldMkLst>
      </pc:sldChg>
      <pc:sldChg chg="mod">
        <pc:chgData name="Vivian Antonopoulou" userId="b56298f00e27b472" providerId="LiveId" clId="{D3DF8F4C-D7BE-44A9-80CF-C8E66DFBEA31}" dt="2023-12-10T15:50:24.690" v="31" actId="27918"/>
        <pc:sldMkLst>
          <pc:docMk/>
          <pc:sldMk cId="1114711974" sldId="1640"/>
        </pc:sldMkLst>
      </pc:sldChg>
      <pc:sldChg chg="mod">
        <pc:chgData name="Vivian Antonopoulou" userId="b56298f00e27b472" providerId="LiveId" clId="{D3DF8F4C-D7BE-44A9-80CF-C8E66DFBEA31}" dt="2023-12-10T15:50:48.012" v="34" actId="27918"/>
        <pc:sldMkLst>
          <pc:docMk/>
          <pc:sldMk cId="1987200547" sldId="1641"/>
        </pc:sldMkLst>
      </pc:sldChg>
      <pc:sldChg chg="mod">
        <pc:chgData name="Vivian Antonopoulou" userId="b56298f00e27b472" providerId="LiveId" clId="{D3DF8F4C-D7BE-44A9-80CF-C8E66DFBEA31}" dt="2023-12-10T15:51:12.144" v="37" actId="27918"/>
        <pc:sldMkLst>
          <pc:docMk/>
          <pc:sldMk cId="1462360061" sldId="1642"/>
        </pc:sldMkLst>
      </pc:sldChg>
      <pc:sldChg chg="mod">
        <pc:chgData name="Vivian Antonopoulou" userId="b56298f00e27b472" providerId="LiveId" clId="{D3DF8F4C-D7BE-44A9-80CF-C8E66DFBEA31}" dt="2023-12-10T15:51:36.889" v="40" actId="27918"/>
        <pc:sldMkLst>
          <pc:docMk/>
          <pc:sldMk cId="3253111237" sldId="1643"/>
        </pc:sldMkLst>
      </pc:sldChg>
      <pc:sldChg chg="add">
        <pc:chgData name="Vivian Antonopoulou" userId="b56298f00e27b472" providerId="LiveId" clId="{D3DF8F4C-D7BE-44A9-80CF-C8E66DFBEA31}" dt="2023-12-10T14:43:17.786" v="0"/>
        <pc:sldMkLst>
          <pc:docMk/>
          <pc:sldMk cId="1548456219" sldId="1644"/>
        </pc:sldMkLst>
      </pc:sldChg>
      <pc:sldChg chg="add">
        <pc:chgData name="Vivian Antonopoulou" userId="b56298f00e27b472" providerId="LiveId" clId="{D3DF8F4C-D7BE-44A9-80CF-C8E66DFBEA31}" dt="2023-12-10T15:29:15.887" v="3"/>
        <pc:sldMkLst>
          <pc:docMk/>
          <pc:sldMk cId="256075131" sldId="1645"/>
        </pc:sldMkLst>
      </pc:sldChg>
      <pc:sldChg chg="add">
        <pc:chgData name="Vivian Antonopoulou" userId="b56298f00e27b472" providerId="LiveId" clId="{D3DF8F4C-D7BE-44A9-80CF-C8E66DFBEA31}" dt="2023-12-10T15:29:15.887" v="3"/>
        <pc:sldMkLst>
          <pc:docMk/>
          <pc:sldMk cId="4135122505" sldId="1646"/>
        </pc:sldMkLst>
      </pc:sldChg>
    </pc:docChg>
  </pc:docChgLst>
  <pc:docChgLst>
    <pc:chgData name="Dimitris Mavros" userId="5b21be12d6fcf79c" providerId="LiveId" clId="{1B919D25-2E02-41B7-BA9A-41D9EC366563}"/>
    <pc:docChg chg="custSel addSld modSld sldOrd">
      <pc:chgData name="Dimitris Mavros" userId="5b21be12d6fcf79c" providerId="LiveId" clId="{1B919D25-2E02-41B7-BA9A-41D9EC366563}" dt="2025-06-23T20:29:08.105" v="203" actId="1076"/>
      <pc:docMkLst>
        <pc:docMk/>
      </pc:docMkLst>
      <pc:sldChg chg="addSp modSp add mod">
        <pc:chgData name="Dimitris Mavros" userId="5b21be12d6fcf79c" providerId="LiveId" clId="{1B919D25-2E02-41B7-BA9A-41D9EC366563}" dt="2025-06-23T19:27:27.711" v="180" actId="1076"/>
        <pc:sldMkLst>
          <pc:docMk/>
          <pc:sldMk cId="0" sldId="256"/>
        </pc:sldMkLst>
        <pc:spChg chg="mod">
          <ac:chgData name="Dimitris Mavros" userId="5b21be12d6fcf79c" providerId="LiveId" clId="{1B919D25-2E02-41B7-BA9A-41D9EC366563}" dt="2025-06-23T19:00:11.043" v="44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02.161" v="144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02.161" v="144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02.161" v="144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02.161" v="144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02.161" v="144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0:21.891" v="47" actId="1076"/>
          <ac:spMkLst>
            <pc:docMk/>
            <pc:sldMk cId="0" sldId="256"/>
            <ac:spMk id="11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41.218" v="147" actId="1076"/>
          <ac:spMkLst>
            <pc:docMk/>
            <pc:sldMk cId="0" sldId="256"/>
            <ac:spMk id="12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13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14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15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16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17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18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19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20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21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22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0:18.908" v="46" actId="1076"/>
          <ac:spMkLst>
            <pc:docMk/>
            <pc:sldMk cId="0" sldId="256"/>
            <ac:spMk id="24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46.486" v="148" actId="1076"/>
          <ac:spMkLst>
            <pc:docMk/>
            <pc:sldMk cId="0" sldId="256"/>
            <ac:spMk id="25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9.207" v="146" actId="1076"/>
          <ac:spMkLst>
            <pc:docMk/>
            <pc:sldMk cId="0" sldId="256"/>
            <ac:spMk id="26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9.207" v="146" actId="1076"/>
          <ac:spMkLst>
            <pc:docMk/>
            <pc:sldMk cId="0" sldId="256"/>
            <ac:spMk id="27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9.207" v="146" actId="1076"/>
          <ac:spMkLst>
            <pc:docMk/>
            <pc:sldMk cId="0" sldId="256"/>
            <ac:spMk id="28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9.207" v="146" actId="1076"/>
          <ac:spMkLst>
            <pc:docMk/>
            <pc:sldMk cId="0" sldId="256"/>
            <ac:spMk id="29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9.207" v="146" actId="1076"/>
          <ac:spMkLst>
            <pc:docMk/>
            <pc:sldMk cId="0" sldId="256"/>
            <ac:spMk id="30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9.207" v="146" actId="1076"/>
          <ac:spMkLst>
            <pc:docMk/>
            <pc:sldMk cId="0" sldId="256"/>
            <ac:spMk id="31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0:15.459" v="45" actId="1076"/>
          <ac:spMkLst>
            <pc:docMk/>
            <pc:sldMk cId="0" sldId="256"/>
            <ac:spMk id="33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53.942" v="149" actId="1076"/>
          <ac:spMkLst>
            <pc:docMk/>
            <pc:sldMk cId="0" sldId="256"/>
            <ac:spMk id="34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1.076" v="145" actId="1076"/>
          <ac:spMkLst>
            <pc:docMk/>
            <pc:sldMk cId="0" sldId="256"/>
            <ac:spMk id="35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1.076" v="145" actId="1076"/>
          <ac:spMkLst>
            <pc:docMk/>
            <pc:sldMk cId="0" sldId="256"/>
            <ac:spMk id="36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1.076" v="145" actId="1076"/>
          <ac:spMkLst>
            <pc:docMk/>
            <pc:sldMk cId="0" sldId="256"/>
            <ac:spMk id="37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1.076" v="145" actId="1076"/>
          <ac:spMkLst>
            <pc:docMk/>
            <pc:sldMk cId="0" sldId="256"/>
            <ac:spMk id="38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1.076" v="145" actId="1076"/>
          <ac:spMkLst>
            <pc:docMk/>
            <pc:sldMk cId="0" sldId="256"/>
            <ac:spMk id="39" creationId="{00000000-0000-0000-0000-000000000000}"/>
          </ac:spMkLst>
        </pc:spChg>
        <pc:spChg chg="add mod">
          <ac:chgData name="Dimitris Mavros" userId="5b21be12d6fcf79c" providerId="LiveId" clId="{1B919D25-2E02-41B7-BA9A-41D9EC366563}" dt="2025-06-23T19:01:45.977" v="136" actId="1076"/>
          <ac:spMkLst>
            <pc:docMk/>
            <pc:sldMk cId="0" sldId="256"/>
            <ac:spMk id="42" creationId="{459A3DD9-0764-C247-2A89-C5662FBF3993}"/>
          </ac:spMkLst>
        </pc:spChg>
        <pc:spChg chg="add">
          <ac:chgData name="Dimitris Mavros" userId="5b21be12d6fcf79c" providerId="LiveId" clId="{1B919D25-2E02-41B7-BA9A-41D9EC366563}" dt="2025-06-23T19:21:16.295" v="160"/>
          <ac:spMkLst>
            <pc:docMk/>
            <pc:sldMk cId="0" sldId="256"/>
            <ac:spMk id="47" creationId="{1953F718-BA52-EFA2-0614-030B6EDA8516}"/>
          </ac:spMkLst>
        </pc:spChg>
        <pc:spChg chg="add">
          <ac:chgData name="Dimitris Mavros" userId="5b21be12d6fcf79c" providerId="LiveId" clId="{1B919D25-2E02-41B7-BA9A-41D9EC366563}" dt="2025-06-23T19:21:27.265" v="161"/>
          <ac:spMkLst>
            <pc:docMk/>
            <pc:sldMk cId="0" sldId="256"/>
            <ac:spMk id="48" creationId="{86706981-3448-05C5-AA34-D53EBF671B50}"/>
          </ac:spMkLst>
        </pc:spChg>
        <pc:picChg chg="add mod">
          <ac:chgData name="Dimitris Mavros" userId="5b21be12d6fcf79c" providerId="LiveId" clId="{1B919D25-2E02-41B7-BA9A-41D9EC366563}" dt="2025-06-23T19:02:30.340" v="137"/>
          <ac:picMkLst>
            <pc:docMk/>
            <pc:sldMk cId="0" sldId="256"/>
            <ac:picMk id="43" creationId="{970E4D33-08EB-DEDB-25DE-B56F3AA339E6}"/>
          </ac:picMkLst>
        </pc:picChg>
        <pc:picChg chg="add mod">
          <ac:chgData name="Dimitris Mavros" userId="5b21be12d6fcf79c" providerId="LiveId" clId="{1B919D25-2E02-41B7-BA9A-41D9EC366563}" dt="2025-06-23T19:04:38.686" v="143" actId="14100"/>
          <ac:picMkLst>
            <pc:docMk/>
            <pc:sldMk cId="0" sldId="256"/>
            <ac:picMk id="45" creationId="{23AB4B6D-F330-1EB8-20E0-303868A72DFA}"/>
          </ac:picMkLst>
        </pc:picChg>
        <pc:picChg chg="add mod">
          <ac:chgData name="Dimitris Mavros" userId="5b21be12d6fcf79c" providerId="LiveId" clId="{1B919D25-2E02-41B7-BA9A-41D9EC366563}" dt="2025-06-23T19:14:15.752" v="159" actId="1076"/>
          <ac:picMkLst>
            <pc:docMk/>
            <pc:sldMk cId="0" sldId="256"/>
            <ac:picMk id="46" creationId="{ACBBFEA6-5F2D-8B20-2163-3E5873D32536}"/>
          </ac:picMkLst>
        </pc:picChg>
        <pc:picChg chg="add mod">
          <ac:chgData name="Dimitris Mavros" userId="5b21be12d6fcf79c" providerId="LiveId" clId="{1B919D25-2E02-41B7-BA9A-41D9EC366563}" dt="2025-06-23T19:22:16.940" v="168" actId="14100"/>
          <ac:picMkLst>
            <pc:docMk/>
            <pc:sldMk cId="0" sldId="256"/>
            <ac:picMk id="49" creationId="{C71FBCB2-0E91-B4AC-29BD-1D3A1BC6F734}"/>
          </ac:picMkLst>
        </pc:picChg>
        <pc:picChg chg="add mod">
          <ac:chgData name="Dimitris Mavros" userId="5b21be12d6fcf79c" providerId="LiveId" clId="{1B919D25-2E02-41B7-BA9A-41D9EC366563}" dt="2025-06-23T19:24:57.688" v="173" actId="1076"/>
          <ac:picMkLst>
            <pc:docMk/>
            <pc:sldMk cId="0" sldId="256"/>
            <ac:picMk id="50" creationId="{677AA521-63F8-7B23-8198-E249AF7EA79C}"/>
          </ac:picMkLst>
        </pc:picChg>
        <pc:picChg chg="add mod">
          <ac:chgData name="Dimitris Mavros" userId="5b21be12d6fcf79c" providerId="LiveId" clId="{1B919D25-2E02-41B7-BA9A-41D9EC366563}" dt="2025-06-23T19:27:27.711" v="180" actId="1076"/>
          <ac:picMkLst>
            <pc:docMk/>
            <pc:sldMk cId="0" sldId="256"/>
            <ac:picMk id="51" creationId="{A001262F-566C-B957-474E-F501A6890AEB}"/>
          </ac:picMkLst>
        </pc:picChg>
      </pc:sldChg>
      <pc:sldChg chg="addSp modSp mod">
        <pc:chgData name="Dimitris Mavros" userId="5b21be12d6fcf79c" providerId="LiveId" clId="{1B919D25-2E02-41B7-BA9A-41D9EC366563}" dt="2025-06-23T20:29:08.105" v="203" actId="1076"/>
        <pc:sldMkLst>
          <pc:docMk/>
          <pc:sldMk cId="3955150011" sldId="1653"/>
        </pc:sldMkLst>
        <pc:spChg chg="add mod">
          <ac:chgData name="Dimitris Mavros" userId="5b21be12d6fcf79c" providerId="LiveId" clId="{1B919D25-2E02-41B7-BA9A-41D9EC366563}" dt="2025-06-23T20:29:08.105" v="203" actId="1076"/>
          <ac:spMkLst>
            <pc:docMk/>
            <pc:sldMk cId="3955150011" sldId="1653"/>
            <ac:spMk id="2" creationId="{C28F0859-90E7-3020-756B-A81CEF9A4347}"/>
          </ac:spMkLst>
        </pc:spChg>
        <pc:spChg chg="add mod">
          <ac:chgData name="Dimitris Mavros" userId="5b21be12d6fcf79c" providerId="LiveId" clId="{1B919D25-2E02-41B7-BA9A-41D9EC366563}" dt="2025-06-23T20:29:03.080" v="202" actId="14100"/>
          <ac:spMkLst>
            <pc:docMk/>
            <pc:sldMk cId="3955150011" sldId="1653"/>
            <ac:spMk id="3" creationId="{22291789-1629-B2FD-BB92-7785984274B4}"/>
          </ac:spMkLst>
        </pc:spChg>
      </pc:sldChg>
      <pc:sldChg chg="addSp delSp modSp mod">
        <pc:chgData name="Dimitris Mavros" userId="5b21be12d6fcf79c" providerId="LiveId" clId="{1B919D25-2E02-41B7-BA9A-41D9EC366563}" dt="2025-06-23T18:52:17.279" v="3" actId="478"/>
        <pc:sldMkLst>
          <pc:docMk/>
          <pc:sldMk cId="3205917709" sldId="1672"/>
        </pc:sldMkLst>
        <pc:picChg chg="add del mod">
          <ac:chgData name="Dimitris Mavros" userId="5b21be12d6fcf79c" providerId="LiveId" clId="{1B919D25-2E02-41B7-BA9A-41D9EC366563}" dt="2025-06-23T18:52:17.279" v="3" actId="478"/>
          <ac:picMkLst>
            <pc:docMk/>
            <pc:sldMk cId="3205917709" sldId="1672"/>
            <ac:picMk id="4" creationId="{3B4EDB22-01E3-5AF8-038D-F2D5AC4CC564}"/>
          </ac:picMkLst>
        </pc:picChg>
      </pc:sldChg>
      <pc:sldChg chg="modSp add mod ord">
        <pc:chgData name="Dimitris Mavros" userId="5b21be12d6fcf79c" providerId="LiveId" clId="{1B919D25-2E02-41B7-BA9A-41D9EC366563}" dt="2025-06-23T18:59:54.144" v="42"/>
        <pc:sldMkLst>
          <pc:docMk/>
          <pc:sldMk cId="2815811569" sldId="1681"/>
        </pc:sldMkLst>
        <pc:spChg chg="mod">
          <ac:chgData name="Dimitris Mavros" userId="5b21be12d6fcf79c" providerId="LiveId" clId="{1B919D25-2E02-41B7-BA9A-41D9EC366563}" dt="2025-06-23T18:59:45.549" v="40" actId="403"/>
          <ac:spMkLst>
            <pc:docMk/>
            <pc:sldMk cId="2815811569" sldId="1681"/>
            <ac:spMk id="6" creationId="{DD19EA16-E1A6-3FCE-702A-13CE5A6465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75829972113388"/>
          <c:y val="6.0250242356653397E-2"/>
          <c:w val="0.61255660774593601"/>
          <c:h val="0.8790658292897501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Κατ' αρχάς θα ήθελα να μου πείτε, πώς πιστεύετε ότι πάνε τα πράγματα γενικά, στην χώρα μας…</c:v>
                </c:pt>
                <c:pt idx="1">
                  <c:v>Πώς κρίνετε σήμερα σε γενικές γραμμές την οικονομική κατάσταση της Ελλάδας;</c:v>
                </c:pt>
                <c:pt idx="2">
                  <c:v>Στη διάρκεια των επόμενων 12 μηνών, θα λέγατε ότι η οικονομική κατάσταση της χώρας…</c:v>
                </c:pt>
                <c:pt idx="3">
                  <c:v>Και πώς κρίνετε την προσωπική σας οικονομική κατάσταση σήμερα;</c:v>
                </c:pt>
                <c:pt idx="4">
                  <c:v>Και όσον αφορά την προσωπική σας οικονομική κατάσταση στην διάρκεια των επόμενων 12 μηνών θα λέγατε ότι…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13.099999999999994</c:v>
                </c:pt>
                <c:pt idx="1">
                  <c:v>13.700000000000003</c:v>
                </c:pt>
                <c:pt idx="2">
                  <c:v>27.299999999999997</c:v>
                </c:pt>
                <c:pt idx="3">
                  <c:v>32</c:v>
                </c:pt>
                <c:pt idx="4">
                  <c:v>36.4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6B-45F8-9816-69A71CF8B38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Αρνηττικά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9.4920421465356421E-3"/>
                  <c:y val="3.690944655697907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6B-45F8-9816-69A71CF8B38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Κατ' αρχάς θα ήθελα να μου πείτε, πώς πιστεύετε ότι πάνε τα πράγματα γενικά, στην χώρα μας…</c:v>
                </c:pt>
                <c:pt idx="1">
                  <c:v>Πώς κρίνετε σήμερα σε γενικές γραμμές την οικονομική κατάσταση της Ελλάδας;</c:v>
                </c:pt>
                <c:pt idx="2">
                  <c:v>Στη διάρκεια των επόμενων 12 μηνών, θα λέγατε ότι η οικονομική κατάσταση της χώρας…</c:v>
                </c:pt>
                <c:pt idx="3">
                  <c:v>Και πώς κρίνετε την προσωπική σας οικονομική κατάσταση σήμερα;</c:v>
                </c:pt>
                <c:pt idx="4">
                  <c:v>Και όσον αφορά την προσωπική σας οικονομική κατάσταση στην διάρκεια των επόμενων 12 μηνών θα λέγατε ότι…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66.900000000000006</c:v>
                </c:pt>
                <c:pt idx="1">
                  <c:v>66.3</c:v>
                </c:pt>
                <c:pt idx="2">
                  <c:v>52.7</c:v>
                </c:pt>
                <c:pt idx="3">
                  <c:v>48</c:v>
                </c:pt>
                <c:pt idx="4">
                  <c:v>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6B-45F8-9816-69A71CF8B388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Κατ' αρχάς θα ήθελα να μου πείτε, πώς πιστεύετε ότι πάνε τα πράγματα γενικά, στην χώρα μας…</c:v>
                </c:pt>
                <c:pt idx="1">
                  <c:v>Πώς κρίνετε σήμερα σε γενικές γραμμές την οικονομική κατάσταση της Ελλάδας;</c:v>
                </c:pt>
                <c:pt idx="2">
                  <c:v>Στη διάρκεια των επόμενων 12 μηνών, θα λέγατε ότι η οικονομική κατάσταση της χώρας…</c:v>
                </c:pt>
                <c:pt idx="3">
                  <c:v>Και πώς κρίνετε την προσωπική σας οικονομική κατάσταση σήμερα;</c:v>
                </c:pt>
                <c:pt idx="4">
                  <c:v>Και όσον αφορά την προσωπική σας οικονομική κατάσταση στην διάρκεια των επόμενων 12 μηνών θα λέγατε ότι…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13.65</c:v>
                </c:pt>
                <c:pt idx="2">
                  <c:v>9.5</c:v>
                </c:pt>
                <c:pt idx="3">
                  <c:v>5.5</c:v>
                </c:pt>
                <c:pt idx="4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6B-45F8-9816-69A71CF8B388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Ουδετερα +ΔΞ/ΔΑ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1865052683169553E-3"/>
                  <c:y val="9.2273616370963565E-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848040813539017E-2"/>
                      <c:h val="6.4253994570989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E6B-45F8-9816-69A71CF8B3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Κατ' αρχάς θα ήθελα να μου πείτε, πώς πιστεύετε ότι πάνε τα πράγματα γενικά, στην χώρα μας…</c:v>
                </c:pt>
                <c:pt idx="1">
                  <c:v>Πώς κρίνετε σήμερα σε γενικές γραμμές την οικονομική κατάσταση της Ελλάδας;</c:v>
                </c:pt>
                <c:pt idx="2">
                  <c:v>Στη διάρκεια των επόμενων 12 μηνών, θα λέγατε ότι η οικονομική κατάσταση της χώρας…</c:v>
                </c:pt>
                <c:pt idx="3">
                  <c:v>Και πώς κρίνετε την προσωπική σας οικονομική κατάσταση σήμερα;</c:v>
                </c:pt>
                <c:pt idx="4">
                  <c:v>Και όσον αφορά την προσωπική σας οικονομική κατάσταση στην διάρκεια των επόμενων 12 μηνών θα λέγατε ότι…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22.7</c:v>
                </c:pt>
                <c:pt idx="2">
                  <c:v>31</c:v>
                </c:pt>
                <c:pt idx="3">
                  <c:v>39</c:v>
                </c:pt>
                <c:pt idx="4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6B-45F8-9816-69A71CF8B388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Κατ' αρχάς θα ήθελα να μου πείτε, πώς πιστεύετε ότι πάνε τα πράγματα γενικά, στην χώρα μας…</c:v>
                </c:pt>
                <c:pt idx="1">
                  <c:v>Πώς κρίνετε σήμερα σε γενικές γραμμές την οικονομική κατάσταση της Ελλάδας;</c:v>
                </c:pt>
                <c:pt idx="2">
                  <c:v>Στη διάρκεια των επόμενων 12 μηνών, θα λέγατε ότι η οικονομική κατάσταση της χώρας…</c:v>
                </c:pt>
                <c:pt idx="3">
                  <c:v>Και πώς κρίνετε την προσωπική σας οικονομική κατάσταση σήμερα;</c:v>
                </c:pt>
                <c:pt idx="4">
                  <c:v>Και όσον αφορά την προσωπική σας οικονομική κατάσταση στην διάρκεια των επόμενων 12 μηνών θα λέγατε ότι…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15</c:v>
                </c:pt>
                <c:pt idx="1">
                  <c:v>13.65</c:v>
                </c:pt>
                <c:pt idx="2">
                  <c:v>9.5</c:v>
                </c:pt>
                <c:pt idx="3">
                  <c:v>5.5</c:v>
                </c:pt>
                <c:pt idx="4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6B-45F8-9816-69A71CF8B388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Θετικά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E6B-45F8-9816-69A71CF8B388}"/>
                </c:ext>
              </c:extLst>
            </c:dLbl>
            <c:dLbl>
              <c:idx val="9"/>
              <c:layout>
                <c:manualLayout>
                  <c:x val="2.3730105366339977E-3"/>
                  <c:y val="2.34393440305538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6B-45F8-9816-69A71CF8B3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Κατ' αρχάς θα ήθελα να μου πείτε, πώς πιστεύετε ότι πάνε τα πράγματα γενικά, στην χώρα μας…</c:v>
                </c:pt>
                <c:pt idx="1">
                  <c:v>Πώς κρίνετε σήμερα σε γενικές γραμμές την οικονομική κατάσταση της Ελλάδας;</c:v>
                </c:pt>
                <c:pt idx="2">
                  <c:v>Στη διάρκεια των επόμενων 12 μηνών, θα λέγατε ότι η οικονομική κατάσταση της χώρας…</c:v>
                </c:pt>
                <c:pt idx="3">
                  <c:v>Και πώς κρίνετε την προσωπική σας οικονομική κατάσταση σήμερα;</c:v>
                </c:pt>
                <c:pt idx="4">
                  <c:v>Και όσον αφορά την προσωπική σας οικονομική κατάσταση στην διάρκεια των επόμενων 12 μηνών θα λέγατε ότι…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13.1</c:v>
                </c:pt>
                <c:pt idx="1">
                  <c:v>11</c:v>
                </c:pt>
                <c:pt idx="2">
                  <c:v>16.3</c:v>
                </c:pt>
                <c:pt idx="3">
                  <c:v>13</c:v>
                </c:pt>
                <c:pt idx="4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E6B-45F8-9816-69A71CF8B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1157615056"/>
        <c:axId val="-1157611248"/>
      </c:barChart>
      <c:catAx>
        <c:axId val="-1157615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7611248"/>
        <c:crosses val="autoZero"/>
        <c:auto val="1"/>
        <c:lblAlgn val="ctr"/>
        <c:lblOffset val="100"/>
        <c:noMultiLvlLbl val="0"/>
      </c:catAx>
      <c:valAx>
        <c:axId val="-1157611248"/>
        <c:scaling>
          <c:orientation val="minMax"/>
          <c:max val="16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-11576150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4603139700173393"/>
          <c:y val="0"/>
          <c:w val="0.70545595295385155"/>
          <c:h val="4.8055176669834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33350" cap="rnd">
              <a:solidFill>
                <a:srgbClr val="FF0000"/>
              </a:solidFill>
              <a:round/>
            </a:ln>
            <a:effectLst>
              <a:softEdge rad="0"/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>
                <a:softEdge rad="0"/>
              </a:effectLst>
            </c:spPr>
          </c:marker>
          <c:dLbls>
            <c:dLbl>
              <c:idx val="2"/>
              <c:layout>
                <c:manualLayout>
                  <c:x val="-3.6867797987939231E-2"/>
                  <c:y val="-6.3817802083186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9C-4F72-9934-C249550C1214}"/>
                </c:ext>
              </c:extLst>
            </c:dLbl>
            <c:dLbl>
              <c:idx val="4"/>
              <c:layout>
                <c:manualLayout>
                  <c:x val="-3.029502933076449E-2"/>
                  <c:y val="-7.990439245345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9C-4F72-9934-C249550C1214}"/>
                </c:ext>
              </c:extLst>
            </c:dLbl>
            <c:dLbl>
              <c:idx val="5"/>
              <c:layout>
                <c:manualLayout>
                  <c:x val="-2.4817722116452209E-2"/>
                  <c:y val="-0.11667374187120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D9-4660-AEB4-DE503BD80228}"/>
                </c:ext>
              </c:extLst>
            </c:dLbl>
            <c:dLbl>
              <c:idx val="6"/>
              <c:layout>
                <c:manualLayout>
                  <c:x val="-2.3722260673589915E-2"/>
                  <c:y val="-6.61158864217958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9C-4F72-9934-C249550C1214}"/>
                </c:ext>
              </c:extLst>
            </c:dLbl>
            <c:dLbl>
              <c:idx val="7"/>
              <c:layout>
                <c:manualLayout>
                  <c:x val="-1.8130318163406274E-3"/>
                  <c:y val="-3.3942705681262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77-44CA-B793-1B1086788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ΙΟΥΝΙΟΣ 2022</c:v>
                </c:pt>
                <c:pt idx="1">
                  <c:v>ΔΕΚΕΜΒΡΙΟΣ 2022</c:v>
                </c:pt>
                <c:pt idx="2">
                  <c:v>ΔΕΚΕΜΒΡΙΟΣ 2023</c:v>
                </c:pt>
                <c:pt idx="3">
                  <c:v>ΙΟΥΛΙΟΣ 2024</c:v>
                </c:pt>
                <c:pt idx="4">
                  <c:v>ΔΕΚΕΜΒΡΙΟΣ 2024</c:v>
                </c:pt>
                <c:pt idx="5">
                  <c:v>ΙΟΥΝΙΟΣ 2025</c:v>
                </c:pt>
                <c:pt idx="6">
                  <c:v>ΔΕΚΕΜΒΡΙΟΣ 2025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36.6</c:v>
                </c:pt>
                <c:pt idx="1">
                  <c:v>35.5</c:v>
                </c:pt>
                <c:pt idx="2">
                  <c:v>40.299999999999997</c:v>
                </c:pt>
                <c:pt idx="3">
                  <c:v>39.5</c:v>
                </c:pt>
                <c:pt idx="4">
                  <c:v>39.1</c:v>
                </c:pt>
                <c:pt idx="5">
                  <c:v>30.9</c:v>
                </c:pt>
                <c:pt idx="6">
                  <c:v>32.6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F3A-4F8A-9A94-98C066C8B5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2802992"/>
        <c:axId val="1942789264"/>
      </c:lineChart>
      <c:catAx>
        <c:axId val="194280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l-GR"/>
          </a:p>
        </c:txPr>
        <c:crossAx val="1942789264"/>
        <c:crosses val="autoZero"/>
        <c:auto val="1"/>
        <c:lblAlgn val="ctr"/>
        <c:lblOffset val="100"/>
        <c:noMultiLvlLbl val="0"/>
      </c:catAx>
      <c:valAx>
        <c:axId val="1942789264"/>
        <c:scaling>
          <c:orientation val="minMax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194280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82301000371936E-3"/>
          <c:y val="2.561265958410321E-2"/>
          <c:w val="0.97589984825702591"/>
          <c:h val="0.850880235790474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33350" cap="rnd">
              <a:solidFill>
                <a:srgbClr val="00B0F0"/>
              </a:solidFill>
              <a:round/>
            </a:ln>
            <a:effectLst>
              <a:softEdge rad="0"/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F0"/>
                </a:solidFill>
              </a:ln>
              <a:effectLst>
                <a:softEdge rad="0"/>
              </a:effectLst>
            </c:spPr>
          </c:marker>
          <c:dLbls>
            <c:dLbl>
              <c:idx val="0"/>
              <c:layout>
                <c:manualLayout>
                  <c:x val="-3.0295029330764497E-2"/>
                  <c:y val="-8.5616135718861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00-4FB2-86FF-DF9EA192C16E}"/>
                </c:ext>
              </c:extLst>
            </c:dLbl>
            <c:dLbl>
              <c:idx val="1"/>
              <c:layout>
                <c:manualLayout>
                  <c:x val="-2.2626799230727315E-2"/>
                  <c:y val="-5.5346628937648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00-4FB2-86FF-DF9EA192C16E}"/>
                </c:ext>
              </c:extLst>
            </c:dLbl>
            <c:dLbl>
              <c:idx val="2"/>
              <c:layout>
                <c:manualLayout>
                  <c:x val="3.7789106938428509E-4"/>
                  <c:y val="-5.7675052536203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00-4FB2-86FF-DF9EA192C16E}"/>
                </c:ext>
              </c:extLst>
            </c:dLbl>
            <c:dLbl>
              <c:idx val="3"/>
              <c:layout>
                <c:manualLayout>
                  <c:x val="-1.1672184802102734E-2"/>
                  <c:y val="-6.2331899733313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00-4FB2-86FF-DF9EA192C16E}"/>
                </c:ext>
              </c:extLst>
            </c:dLbl>
            <c:dLbl>
              <c:idx val="4"/>
              <c:layout>
                <c:manualLayout>
                  <c:x val="-9.4812619163778221E-3"/>
                  <c:y val="-4.8361358141983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00-4FB2-86FF-DF9EA192C16E}"/>
                </c:ext>
              </c:extLst>
            </c:dLbl>
            <c:dLbl>
              <c:idx val="5"/>
              <c:layout>
                <c:manualLayout>
                  <c:x val="-1.8244953459277471E-2"/>
                  <c:y val="-7.630244132464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00-4FB2-86FF-DF9EA192C16E}"/>
                </c:ext>
              </c:extLst>
            </c:dLbl>
            <c:dLbl>
              <c:idx val="6"/>
              <c:layout>
                <c:manualLayout>
                  <c:x val="-2.9199567887902195E-2"/>
                  <c:y val="-6.4660323331867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CE-44D8-8D20-74ED66C9416C}"/>
                </c:ext>
              </c:extLst>
            </c:dLbl>
            <c:dLbl>
              <c:idx val="7"/>
              <c:layout>
                <c:manualLayout>
                  <c:x val="-1.3863107687827647E-2"/>
                  <c:y val="-6.0003476134758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27-4ED6-A9D3-18AB1D61CB45}"/>
                </c:ext>
              </c:extLst>
            </c:dLbl>
            <c:dLbl>
              <c:idx val="8"/>
              <c:layout>
                <c:manualLayout>
                  <c:x val="-2.153133778786484E-2"/>
                  <c:y val="-4.6032934543429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F3-4A1A-A34D-9D6AE425A7EB}"/>
                </c:ext>
              </c:extLst>
            </c:dLbl>
            <c:dLbl>
              <c:idx val="9"/>
              <c:layout>
                <c:manualLayout>
                  <c:x val="-3.577233654507677E-2"/>
                  <c:y val="-7.1645594127532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00-4FB2-86FF-DF9EA192C16E}"/>
                </c:ext>
              </c:extLst>
            </c:dLbl>
            <c:dLbl>
              <c:idx val="11"/>
              <c:layout>
                <c:manualLayout>
                  <c:x val="-1.2684408426668948E-2"/>
                  <c:y val="-4.97351280651314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C4-4EBE-8D70-E20C56E74B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ΔΕΚΕΜΒΡΙΟΣ 2019</c:v>
                </c:pt>
                <c:pt idx="1">
                  <c:v>ΙΟΥΝΙΟΣ 2020</c:v>
                </c:pt>
                <c:pt idx="2">
                  <c:v>ΔΕΚΕΜΒΡΙΟΣ 2020</c:v>
                </c:pt>
                <c:pt idx="3">
                  <c:v>ΙΟΥΝΙΟΣ 2021</c:v>
                </c:pt>
                <c:pt idx="4">
                  <c:v>ΔΕΚΕΜΒΡΙΟΣ 2021</c:v>
                </c:pt>
                <c:pt idx="5">
                  <c:v>ΙΟΥΝΙΟΣ 2022</c:v>
                </c:pt>
                <c:pt idx="6">
                  <c:v>ΔΕΚΕΜΒΡΙΟΣ 2022</c:v>
                </c:pt>
                <c:pt idx="7">
                  <c:v>ΔΕΚΕΜΒΡΙΟΣ 2023</c:v>
                </c:pt>
                <c:pt idx="8">
                  <c:v>ΙΟΥΛΙΟΣ 2024</c:v>
                </c:pt>
                <c:pt idx="9">
                  <c:v>ΔΕΚΕΜΒΡΙΟΣ 2024</c:v>
                </c:pt>
                <c:pt idx="10">
                  <c:v>ΙΟΥΝΙΟΣ 2025</c:v>
                </c:pt>
                <c:pt idx="11">
                  <c:v>ΔΕΚΕΜΒΡΙΟΣ 2025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41.1</c:v>
                </c:pt>
                <c:pt idx="1">
                  <c:v>41.4</c:v>
                </c:pt>
                <c:pt idx="2">
                  <c:v>37.9</c:v>
                </c:pt>
                <c:pt idx="3">
                  <c:v>35.9</c:v>
                </c:pt>
                <c:pt idx="4">
                  <c:v>35.299999999999997</c:v>
                </c:pt>
                <c:pt idx="5">
                  <c:v>26.9</c:v>
                </c:pt>
                <c:pt idx="6">
                  <c:v>26.6</c:v>
                </c:pt>
                <c:pt idx="7">
                  <c:v>31.3</c:v>
                </c:pt>
                <c:pt idx="8">
                  <c:v>25.4</c:v>
                </c:pt>
                <c:pt idx="9">
                  <c:v>27.6</c:v>
                </c:pt>
                <c:pt idx="10">
                  <c:v>30</c:v>
                </c:pt>
                <c:pt idx="11">
                  <c:v>28.5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F3A-4F8A-9A94-98C066C8B5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2802992"/>
        <c:axId val="1942789264"/>
      </c:lineChart>
      <c:catAx>
        <c:axId val="194280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l-GR"/>
          </a:p>
        </c:txPr>
        <c:crossAx val="1942789264"/>
        <c:crosses val="autoZero"/>
        <c:auto val="1"/>
        <c:lblAlgn val="ctr"/>
        <c:lblOffset val="100"/>
        <c:noMultiLvlLbl val="0"/>
      </c:catAx>
      <c:valAx>
        <c:axId val="1942789264"/>
        <c:scaling>
          <c:orientation val="minMax"/>
          <c:max val="45"/>
          <c:min val="25"/>
        </c:scaling>
        <c:delete val="1"/>
        <c:axPos val="l"/>
        <c:numFmt formatCode="General" sourceLinked="1"/>
        <c:majorTickMark val="out"/>
        <c:minorTickMark val="none"/>
        <c:tickLblPos val="nextTo"/>
        <c:crossAx val="194280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161497487933441"/>
          <c:y val="5.4630656296284309E-2"/>
          <c:w val="0.44806564702687357"/>
          <c:h val="0.712169895332322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explosion val="5"/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65-47E9-AF04-A15F3B2FEC5B}"/>
              </c:ext>
            </c:extLst>
          </c:dPt>
          <c:dPt>
            <c:idx val="1"/>
            <c:bubble3D val="0"/>
            <c:spPr>
              <a:solidFill>
                <a:srgbClr val="2D2DB9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65-47E9-AF04-A15F3B2FEC5B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65-47E9-AF04-A15F3B2FEC5B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65-47E9-AF04-A15F3B2FEC5B}"/>
              </c:ext>
            </c:extLst>
          </c:dPt>
          <c:dPt>
            <c:idx val="4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365-47E9-AF04-A15F3B2FEC5B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365-47E9-AF04-A15F3B2FEC5B}"/>
              </c:ext>
            </c:extLst>
          </c:dPt>
          <c:dLbls>
            <c:dLbl>
              <c:idx val="1"/>
              <c:layout>
                <c:manualLayout>
                  <c:x val="0"/>
                  <c:y val="-4.26388341193692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65-47E9-AF04-A15F3B2FEC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ΘΑ ΑΝΑΠΤΥΧΘΕΙ ΔΥΝΑΜΙΚΑ</c:v>
                </c:pt>
                <c:pt idx="1">
                  <c:v>ΘΑ ΕΧΕΙ ΜΙΑ ΣΥΝΤΗΡΗΤΙΚΗ ΑΝΑΠΤΥΞΗ</c:v>
                </c:pt>
                <c:pt idx="2">
                  <c:v>ΘΑ ΜΕΙΝΕΙ ΣΤΑΣΙΜΗ</c:v>
                </c:pt>
                <c:pt idx="3">
                  <c:v>ΘΑ ΥΠΟΧΩΡΗΣΕΙ/ΘΑ ΣΥΡΡΙΚΝΩΘΕΙ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8.9</c:v>
                </c:pt>
                <c:pt idx="1">
                  <c:v>23.5</c:v>
                </c:pt>
                <c:pt idx="2">
                  <c:v>29.1</c:v>
                </c:pt>
                <c:pt idx="3">
                  <c:v>32.9</c:v>
                </c:pt>
                <c:pt idx="4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5-47E9-AF04-A15F3B2FE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060496364601463"/>
          <c:y val="0.86031450090143657"/>
          <c:w val="0.86763708353392821"/>
          <c:h val="0.10789278706110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89609141590965E-3"/>
          <c:y val="3.0468748125692169E-2"/>
          <c:w val="0.98850207817168179"/>
          <c:h val="0.837030767899189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Θα Αναπτυχθεί </c:v>
                </c:pt>
              </c:strCache>
            </c:strRef>
          </c:tx>
          <c:spPr>
            <a:ln w="38100" cap="rnd">
              <a:solidFill>
                <a:srgbClr val="6600C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ΔΕΚ. 2021</c:v>
                </c:pt>
                <c:pt idx="1">
                  <c:v>ΙΟΥΛΙΟΣ 2022</c:v>
                </c:pt>
                <c:pt idx="2">
                  <c:v>ΔΕΚ. 2022</c:v>
                </c:pt>
                <c:pt idx="3">
                  <c:v>ΔΕΚ. 2023</c:v>
                </c:pt>
                <c:pt idx="4">
                  <c:v>ΙΟΥΛΙΟΣ 2024</c:v>
                </c:pt>
                <c:pt idx="5">
                  <c:v>ΔΕΚ. 2024</c:v>
                </c:pt>
                <c:pt idx="6">
                  <c:v>ΙΟΥΝ.2025</c:v>
                </c:pt>
                <c:pt idx="7">
                  <c:v>ΔΕΚ. 2025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39.6</c:v>
                </c:pt>
                <c:pt idx="1">
                  <c:v>34.4</c:v>
                </c:pt>
                <c:pt idx="2">
                  <c:v>40.200000000000003</c:v>
                </c:pt>
                <c:pt idx="3">
                  <c:v>36.4</c:v>
                </c:pt>
                <c:pt idx="4">
                  <c:v>29.9</c:v>
                </c:pt>
                <c:pt idx="5">
                  <c:v>32.4</c:v>
                </c:pt>
                <c:pt idx="6">
                  <c:v>29.4</c:v>
                </c:pt>
                <c:pt idx="7">
                  <c:v>32.4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8FB-452B-9288-16DEEAA4B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8348992"/>
        <c:axId val="508347744"/>
      </c:lineChart>
      <c:catAx>
        <c:axId val="50834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  <c:crossAx val="508347744"/>
        <c:crosses val="autoZero"/>
        <c:auto val="1"/>
        <c:lblAlgn val="ctr"/>
        <c:lblOffset val="100"/>
        <c:noMultiLvlLbl val="0"/>
      </c:catAx>
      <c:valAx>
        <c:axId val="508347744"/>
        <c:scaling>
          <c:orientation val="minMax"/>
          <c:max val="6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50834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98933801205877"/>
          <c:y val="0.6408522612664701"/>
          <c:w val="0.68420939960629923"/>
          <c:h val="4.5085258053318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59665494703363"/>
          <c:y val="0.1177724501055334"/>
          <c:w val="0.75347496129395397"/>
          <c:h val="0.74933486225061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σε πορεία προόδου και σταθερότητας</c:v>
                </c:pt>
                <c:pt idx="1">
                  <c:v>Μάλλον σε πορεία προόδου και σταθερότητας</c:v>
                </c:pt>
                <c:pt idx="2">
                  <c:v>Μάλλον σε πορεία κρίσης και αβεβαιότητας</c:v>
                </c:pt>
                <c:pt idx="3">
                  <c:v>Σίγουρα σε πορεία κρίσης και αβεβαιότητας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7.9</c:v>
                </c:pt>
                <c:pt idx="1">
                  <c:v>23.3</c:v>
                </c:pt>
                <c:pt idx="2">
                  <c:v>35.6</c:v>
                </c:pt>
                <c:pt idx="3">
                  <c:v>29.6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5-42DD-AF68-35C0E14A7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677073664"/>
        <c:axId val="677077584"/>
      </c:barChart>
      <c:catAx>
        <c:axId val="677073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77077584"/>
        <c:crosses val="autoZero"/>
        <c:auto val="1"/>
        <c:lblAlgn val="ctr"/>
        <c:lblOffset val="100"/>
        <c:noMultiLvlLbl val="0"/>
      </c:catAx>
      <c:valAx>
        <c:axId val="677077584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770736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9286190423286"/>
          <c:y val="3.4712175026621779E-2"/>
          <c:w val="0.46204074058848521"/>
          <c:h val="0.95694414783705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0A2-4F13-A766-CA992CC437B4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0A2-4F13-A766-CA992CC437B4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0A2-4F13-A766-CA992CC437B4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0A2-4F13-A766-CA992CC437B4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0A2-4F13-A766-CA992CC437B4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0A2-4F13-A766-CA992CC437B4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0A2-4F13-A766-CA992CC437B4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0A2-4F13-A766-CA992CC437B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0A2-4F13-A766-CA992CC437B4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0A2-4F13-A766-CA992CC437B4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0A2-4F13-A766-CA992CC437B4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0A2-4F13-A766-CA992CC437B4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0A2-4F13-A766-CA992CC437B4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0A2-4F13-A766-CA992CC437B4}"/>
              </c:ext>
            </c:extLst>
          </c:dPt>
          <c:dPt>
            <c:idx val="1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0A2-4F13-A766-CA992CC437B4}"/>
              </c:ext>
            </c:extLst>
          </c:dPt>
          <c:dPt>
            <c:idx val="19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0A2-4F13-A766-CA992CC437B4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0A2-4F13-A766-CA992CC437B4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40A2-4F13-A766-CA992CC437B4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40A2-4F13-A766-CA992CC437B4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C75-4C4D-8A76-84A61B4116D8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C75-4C4D-8A76-84A61B4116D8}"/>
              </c:ext>
            </c:extLst>
          </c:dPt>
          <c:dPt>
            <c:idx val="2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7FDC-48F9-BA59-19BA79B1313C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3239-4947-B164-BD3AC190D82B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A355-4FA5-B703-FB0CE55A9641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A355-4FA5-B703-FB0CE55A96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Sheet1!$A$2:$A$30</c:f>
              <c:strCache>
                <c:ptCount val="29"/>
                <c:pt idx="0">
                  <c:v>ΠΛΗΘΩΡΙΣΜΟΣ / ΑΚΡΙΒΕΙΑ</c:v>
                </c:pt>
                <c:pt idx="1">
                  <c:v>ΧΑΜΗΛΟΙ ΜΙΣΘΟΙ ΧΑΜΗΛΑ ΕΙΣΟΔΗΜΑΤΑ</c:v>
                </c:pt>
                <c:pt idx="2">
                  <c:v>ΥΓΕΙΑ/ΠΕΡΙΘΑΛΨΗ</c:v>
                </c:pt>
                <c:pt idx="3">
                  <c:v>ΘΕΜΑΤΑ ΔΙΑΦΑΝΕΙΑΣ/ΔΙΑΦΘΟΡΑΣ</c:v>
                </c:pt>
                <c:pt idx="4">
                  <c:v>ΑΝΕΡΓΙΑ</c:v>
                </c:pt>
                <c:pt idx="5">
                  <c:v>ΔΗΜΟΓΡΑΦΙΚΟ ΠΡΟΒΛΗΜΑ (ΜΕΙΩΣΗ ΓΕΝΝΗΣΕΩΝ)</c:v>
                </c:pt>
                <c:pt idx="6">
                  <c:v>ΠΑΙΔΕΙΑ/ΕΚΠΑΙΔΕΥΣΗ</c:v>
                </c:pt>
                <c:pt idx="7">
                  <c:v>ΟΙΚΟΝΟΜΙΚΗ ΑΝΑΠΤΥΞΗ</c:v>
                </c:pt>
                <c:pt idx="8">
                  <c:v>ΜΕΤΑΝΑΣΤΕΥΤΙΚΟ/ΠΡΟΣΦΥΓΙΚΟ/ΟΙΚΟΝΟΜΙΚΟΙ ΜΕΤΑΝΑΣΤΕΣ</c:v>
                </c:pt>
                <c:pt idx="9">
                  <c:v>ΕΓΚΛΗΜΑΤΙΚΟΤΗΤΑ-ΔΗΜΟΣΙΑ ΤΑΞΗ</c:v>
                </c:pt>
                <c:pt idx="10">
                  <c:v>ΦΟΡΟΛΟΓΙΚΟ ΣΥΣΤΗΜΑ</c:v>
                </c:pt>
                <c:pt idx="11">
                  <c:v>ΠΡΟΒΛΗΜΑ ΕΜΦΥΛΗΣ ΒΙΑΣ ΔΗΛΑΔΗ ΒΙΑΣ ΑΠΕΝΑΝΤΙ ΣΤΙΣ ΓΥΝΑΙΚΕΣ</c:v>
                </c:pt>
                <c:pt idx="12">
                  <c:v>ΚΟΙΝΩΝΙΚΗ ΣΥΓΚΛΙΣΗ/ΥΠΟΣΤΗΡΙΞΗ ΤΩΝ ΟΙΚΟΝΟΜΙΚΑ ΑΣΘΕΝΕΣΤΕΡΩΝ ΚΟΙΝΩΝΙΚΩΝ ΟΜΑΔΩΝ</c:v>
                </c:pt>
                <c:pt idx="13">
                  <c:v>ΑΣΦΑΛΙΣΤΙΚΟ ΣΥΣΤΗΜΑ</c:v>
                </c:pt>
                <c:pt idx="14">
                  <c:v>ΜΟΛΥΝΣΗ ΤΟΥ ΠΕΡΙΒΑΛΛΟΝΤΟΣ - ΚΛΙΜΑΤΙΚΗ ΑΛΛΑΓΗ (πυρκαγιές,φυσικές καταστροφές)</c:v>
                </c:pt>
                <c:pt idx="15">
                  <c:v>ΟΙΚΟΝΟΜΙΚΗ ΣΥΓΚΛΙΣΗ ΜΕ ΤΙΣ ΧΩΡΕΣ ΤΗΣ ΕΕ</c:v>
                </c:pt>
                <c:pt idx="16">
                  <c:v>ΘΕΜΑΤΑ ΑΝΘΡΩΠΙΝΩΝ ΔΙΚΑΙΩΜΑΤΩΝ ΚΑΙ ΙΣΟΤΗΤΑΣ</c:v>
                </c:pt>
                <c:pt idx="17">
                  <c:v>ΔΗΜΟΣΙΟΝΟΜΙΚΗ ΠΟΛΙΤΙΚΗ (ΔΗΜΟΣΙΟ ΧΡΕΟΣ ΚΑΙ ΕΛΛΕΙΜΜΑ)</c:v>
                </c:pt>
                <c:pt idx="18">
                  <c:v>ΠΡΟΒΛΗΜΑΤΑ ΕΞΩΤΕΡΙΚΗΣ ΠΟΛΙΤΙΚΗΣ</c:v>
                </c:pt>
                <c:pt idx="19">
                  <c:v>ΛΕΙΤΟΥΡΓΙΑ ΤΩΝ ΔΗΜΟΣ. ΥΠΗΡΕΣΙΩΝ (ΓΡΑΦΕΙΟΚΡΑΤΙΑ)</c:v>
                </c:pt>
                <c:pt idx="20">
                  <c:v>ΑΝΑΠΤΥΞΗ ΤΗΣ ΠΕΡΙΦΕΡΕΙΑΣ</c:v>
                </c:pt>
                <c:pt idx="21">
                  <c:v>ΝΑΡΚΩΤΙΚΑ</c:v>
                </c:pt>
                <c:pt idx="22">
                  <c:v>ΣΥΓΚΟΙΝΩΝΙΕΣ/ΚΥΚΛΟΦΟΡΙΑΚΟ</c:v>
                </c:pt>
                <c:pt idx="23">
                  <c:v>ΤΡΟΜΟΚΡΑΤΙΑ</c:v>
                </c:pt>
                <c:pt idx="24">
                  <c:v>ΣΧΕΣΕΙΣ ΚΡΑΤΟΥΣ-ΕΚΚΛΗΣΙΑΣ</c:v>
                </c:pt>
                <c:pt idx="25">
                  <c:v>ΑΝΑΔΕΙΞΗ ΠΟΛΙΤΙΣΤΙΚΗΣ ΚΛΗΡΟΝΟΜΙΑΣ ΤΗΣ ΧΩΡΑΣ</c:v>
                </c:pt>
                <c:pt idx="26">
                  <c:v>ΕΠΙΣΤΡΟΦΗ ΤΩΝ ΜΑΡΜΑΡΩΝ ΤΟΥ ΠΑΡΘΕΝΩΝΑ</c:v>
                </c:pt>
                <c:pt idx="27">
                  <c:v>ΑΛΛΟ</c:v>
                </c:pt>
                <c:pt idx="28">
                  <c:v>ΚΑΝΕΝΑ/ΔΞ/ΔΑ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51.7</c:v>
                </c:pt>
                <c:pt idx="1">
                  <c:v>41.5</c:v>
                </c:pt>
                <c:pt idx="2">
                  <c:v>36.9</c:v>
                </c:pt>
                <c:pt idx="3">
                  <c:v>22.8</c:v>
                </c:pt>
                <c:pt idx="4">
                  <c:v>20</c:v>
                </c:pt>
                <c:pt idx="5">
                  <c:v>14.6</c:v>
                </c:pt>
                <c:pt idx="6">
                  <c:v>14</c:v>
                </c:pt>
                <c:pt idx="7">
                  <c:v>12.8</c:v>
                </c:pt>
                <c:pt idx="8">
                  <c:v>12</c:v>
                </c:pt>
                <c:pt idx="9">
                  <c:v>11.2</c:v>
                </c:pt>
                <c:pt idx="10">
                  <c:v>10</c:v>
                </c:pt>
                <c:pt idx="11">
                  <c:v>5.7</c:v>
                </c:pt>
                <c:pt idx="12">
                  <c:v>5.6</c:v>
                </c:pt>
                <c:pt idx="13">
                  <c:v>5</c:v>
                </c:pt>
                <c:pt idx="14">
                  <c:v>4.5999999999999996</c:v>
                </c:pt>
                <c:pt idx="15">
                  <c:v>4.0999999999999996</c:v>
                </c:pt>
                <c:pt idx="16">
                  <c:v>3.7</c:v>
                </c:pt>
                <c:pt idx="17">
                  <c:v>3.2</c:v>
                </c:pt>
                <c:pt idx="18">
                  <c:v>2.9</c:v>
                </c:pt>
                <c:pt idx="19">
                  <c:v>2.2999999999999998</c:v>
                </c:pt>
                <c:pt idx="20">
                  <c:v>1.7</c:v>
                </c:pt>
                <c:pt idx="21">
                  <c:v>1.6</c:v>
                </c:pt>
                <c:pt idx="22">
                  <c:v>1.6</c:v>
                </c:pt>
                <c:pt idx="23">
                  <c:v>1.6</c:v>
                </c:pt>
                <c:pt idx="24">
                  <c:v>1.3</c:v>
                </c:pt>
                <c:pt idx="25">
                  <c:v>1.1000000000000001</c:v>
                </c:pt>
                <c:pt idx="26">
                  <c:v>0.9</c:v>
                </c:pt>
                <c:pt idx="27">
                  <c:v>0.7</c:v>
                </c:pt>
                <c:pt idx="28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40A2-4F13-A766-CA992CC437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"/>
        <c:axId val="351263056"/>
        <c:axId val="351262664"/>
      </c:barChart>
      <c:catAx>
        <c:axId val="351263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51262664"/>
        <c:crosses val="autoZero"/>
        <c:auto val="1"/>
        <c:lblAlgn val="ctr"/>
        <c:lblOffset val="100"/>
        <c:noMultiLvlLbl val="0"/>
      </c:catAx>
      <c:valAx>
        <c:axId val="3512626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5126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82301000371936E-3"/>
          <c:y val="3.4595942545829407E-2"/>
          <c:w val="0.97589984825702591"/>
          <c:h val="0.856122129514522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333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3814134523355237E-2"/>
                  <c:y val="-7.0001134388892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F3-4C54-8635-513853BAB0A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ED9-419D-8527-3F75BF8932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ΙΟΥΝΙΟΣ 2020</c:v>
                </c:pt>
                <c:pt idx="1">
                  <c:v>ΔΕΚΕΜΒΡΙΟΣ 2020</c:v>
                </c:pt>
                <c:pt idx="2">
                  <c:v>ΙΟΥΝΙΟΣ 2021</c:v>
                </c:pt>
                <c:pt idx="3">
                  <c:v>ΔΕΚΕΜΒΡΙΟΣ 2021</c:v>
                </c:pt>
                <c:pt idx="4">
                  <c:v>ΙΟΥΝΙΟΣ 2022</c:v>
                </c:pt>
                <c:pt idx="5">
                  <c:v>ΔΕΚΕΜΒΡΙΟΣ 2022</c:v>
                </c:pt>
                <c:pt idx="6">
                  <c:v>ΔΕΚΕΜΒΡΙΟΣ 2023</c:v>
                </c:pt>
                <c:pt idx="7">
                  <c:v>ΙΟΥΛΙΟΣ 2024</c:v>
                </c:pt>
                <c:pt idx="8">
                  <c:v>ΔΕΚΕΜΒΡΙΟΣ 2024</c:v>
                </c:pt>
                <c:pt idx="9">
                  <c:v>ΙΟΥΝΙΟΣ 2025</c:v>
                </c:pt>
                <c:pt idx="10">
                  <c:v>ΔΕΚΕΜΒΡΙΟΣ 2025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12.4</c:v>
                </c:pt>
                <c:pt idx="1">
                  <c:v>8.8000000000000007</c:v>
                </c:pt>
                <c:pt idx="2">
                  <c:v>13</c:v>
                </c:pt>
                <c:pt idx="3">
                  <c:v>25.2</c:v>
                </c:pt>
                <c:pt idx="4">
                  <c:v>54.3</c:v>
                </c:pt>
                <c:pt idx="5">
                  <c:v>58.6</c:v>
                </c:pt>
                <c:pt idx="6">
                  <c:v>61.5</c:v>
                </c:pt>
                <c:pt idx="7">
                  <c:v>62.4</c:v>
                </c:pt>
                <c:pt idx="8">
                  <c:v>58.3</c:v>
                </c:pt>
                <c:pt idx="9">
                  <c:v>52.9</c:v>
                </c:pt>
                <c:pt idx="10">
                  <c:v>51.7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3A-4F8A-9A94-98C066C8B5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2802992"/>
        <c:axId val="1942789264"/>
      </c:lineChart>
      <c:catAx>
        <c:axId val="194280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l-GR"/>
          </a:p>
        </c:txPr>
        <c:crossAx val="1942789264"/>
        <c:crosses val="autoZero"/>
        <c:auto val="1"/>
        <c:lblAlgn val="ctr"/>
        <c:lblOffset val="100"/>
        <c:noMultiLvlLbl val="0"/>
      </c:catAx>
      <c:valAx>
        <c:axId val="1942789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280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04285693870845"/>
          <c:y val="2.7428571428571445E-2"/>
          <c:w val="0.68758877917029881"/>
          <c:h val="0.9175962204724407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965-4540-BCC4-F1B7CF45178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E965-4540-BCC4-F1B7CF45178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E965-4540-BCC4-F1B7CF45178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E965-4540-BCC4-F1B7CF45178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E965-4540-BCC4-F1B7CF45178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E965-4540-BCC4-F1B7CF45178C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E965-4540-BCC4-F1B7CF45178C}"/>
              </c:ext>
            </c:extLst>
          </c:dPt>
          <c:dLbls>
            <c:dLbl>
              <c:idx val="0"/>
              <c:layout>
                <c:manualLayout>
                  <c:x val="1.7422867513611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965-4540-BCC4-F1B7CF45178C}"/>
                </c:ext>
              </c:extLst>
            </c:dLbl>
            <c:dLbl>
              <c:idx val="1"/>
              <c:layout>
                <c:manualLayout>
                  <c:x val="1.1615245009074408E-2"/>
                  <c:y val="6.8571428571428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65-4540-BCC4-F1B7CF45178C}"/>
                </c:ext>
              </c:extLst>
            </c:dLbl>
            <c:dLbl>
              <c:idx val="2"/>
              <c:layout>
                <c:manualLayout>
                  <c:x val="5.8076225045372073E-3"/>
                  <c:y val="2.2857142857142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965-4540-BCC4-F1B7CF45178C}"/>
                </c:ext>
              </c:extLst>
            </c:dLbl>
            <c:dLbl>
              <c:idx val="3"/>
              <c:layout>
                <c:manualLayout>
                  <c:x val="1.306715063520872E-2"/>
                  <c:y val="8.3808555645937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65-4540-BCC4-F1B7CF45178C}"/>
                </c:ext>
              </c:extLst>
            </c:dLbl>
            <c:dLbl>
              <c:idx val="4"/>
              <c:layout>
                <c:manualLayout>
                  <c:x val="1.3067150635208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65-4540-BCC4-F1B7CF45178C}"/>
                </c:ext>
              </c:extLst>
            </c:dLbl>
            <c:dLbl>
              <c:idx val="5"/>
              <c:layout>
                <c:manualLayout>
                  <c:x val="1.0163339382940059E-2"/>
                  <c:y val="-8.3808555645937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65-4540-BCC4-F1B7CF45178C}"/>
                </c:ext>
              </c:extLst>
            </c:dLbl>
            <c:dLbl>
              <c:idx val="6"/>
              <c:layout>
                <c:manualLayout>
                  <c:x val="1.45190562613430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65-4540-BCC4-F1B7CF451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Οργή</c:v>
                </c:pt>
                <c:pt idx="1">
                  <c:v>Φόβος</c:v>
                </c:pt>
                <c:pt idx="2">
                  <c:v>Παραίτηση / Απογοήτευση</c:v>
                </c:pt>
                <c:pt idx="3">
                  <c:v>Ελπίδα</c:v>
                </c:pt>
                <c:pt idx="4">
                  <c:v>Περηφάνια</c:v>
                </c:pt>
                <c:pt idx="5">
                  <c:v>Σιγουριά</c:v>
                </c:pt>
                <c:pt idx="6">
                  <c:v>ΔΞ/ΔΑ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47.9</c:v>
                </c:pt>
                <c:pt idx="1">
                  <c:v>42.9</c:v>
                </c:pt>
                <c:pt idx="2">
                  <c:v>32.6</c:v>
                </c:pt>
                <c:pt idx="3">
                  <c:v>28.5</c:v>
                </c:pt>
                <c:pt idx="4">
                  <c:v>12.1</c:v>
                </c:pt>
                <c:pt idx="5">
                  <c:v>10.6</c:v>
                </c:pt>
                <c:pt idx="6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965-4540-BCC4-F1B7CF451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66573728"/>
        <c:axId val="466567456"/>
      </c:barChart>
      <c:catAx>
        <c:axId val="466573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466567456"/>
        <c:crosses val="autoZero"/>
        <c:auto val="0"/>
        <c:lblAlgn val="ctr"/>
        <c:lblOffset val="100"/>
        <c:noMultiLvlLbl val="0"/>
      </c:catAx>
      <c:valAx>
        <c:axId val="466567456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466573728"/>
        <c:crosses val="max"/>
        <c:crossBetween val="between"/>
        <c:majorUnit val="50"/>
        <c:minorUnit val="4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33350" cap="rnd">
              <a:solidFill>
                <a:srgbClr val="FF0000"/>
              </a:solidFill>
              <a:round/>
            </a:ln>
            <a:effectLst>
              <a:softEdge rad="0"/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>
                <a:softEdge rad="0"/>
              </a:effectLst>
            </c:spPr>
          </c:marker>
          <c:dLbls>
            <c:dLbl>
              <c:idx val="2"/>
              <c:layout>
                <c:manualLayout>
                  <c:x val="-3.6867797987939231E-2"/>
                  <c:y val="-6.3817802083186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9C-4F72-9934-C249550C1214}"/>
                </c:ext>
              </c:extLst>
            </c:dLbl>
            <c:dLbl>
              <c:idx val="4"/>
              <c:layout>
                <c:manualLayout>
                  <c:x val="-3.029502933076449E-2"/>
                  <c:y val="-7.990439245345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9C-4F72-9934-C249550C1214}"/>
                </c:ext>
              </c:extLst>
            </c:dLbl>
            <c:dLbl>
              <c:idx val="6"/>
              <c:layout>
                <c:manualLayout>
                  <c:x val="-2.3722260673589915E-2"/>
                  <c:y val="-6.6115886421795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9C-4F72-9934-C249550C1214}"/>
                </c:ext>
              </c:extLst>
            </c:dLbl>
            <c:dLbl>
              <c:idx val="7"/>
              <c:layout>
                <c:manualLayout>
                  <c:x val="-3.4676875102214157E-2"/>
                  <c:y val="-7.0712055099014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77-44CA-B793-1B108678888B}"/>
                </c:ext>
              </c:extLst>
            </c:dLbl>
            <c:dLbl>
              <c:idx val="9"/>
              <c:layout>
                <c:manualLayout>
                  <c:x val="-1.3863107687827647E-2"/>
                  <c:y val="-4.7731211712919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64-48D0-95F2-54D80845D5F5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274-4C48-BC9E-F5B25AEF4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ΔΕΚΕΜΒΡΙΟΣ 2019</c:v>
                </c:pt>
                <c:pt idx="1">
                  <c:v>ΙΟΥΝΙΟΣ 2020</c:v>
                </c:pt>
                <c:pt idx="2">
                  <c:v>ΔΕΚΕΜΒΡΙΟΣ 2020</c:v>
                </c:pt>
                <c:pt idx="3">
                  <c:v>ΙΟΥΝΙΟΣ 2021</c:v>
                </c:pt>
                <c:pt idx="4">
                  <c:v>ΔΕΚΕΜΒΡΙΟΣ 2021</c:v>
                </c:pt>
                <c:pt idx="5">
                  <c:v>ΙΟΥΝΙΟΣ 2022</c:v>
                </c:pt>
                <c:pt idx="6">
                  <c:v>ΔΕΚΕΜΒΡΙΟΣ 2022</c:v>
                </c:pt>
                <c:pt idx="7">
                  <c:v>ΔΕΚΕΜΒΡΙΟΣ 2023</c:v>
                </c:pt>
                <c:pt idx="8">
                  <c:v>ΙΟΥΛΙΟΣ 2024</c:v>
                </c:pt>
                <c:pt idx="9">
                  <c:v>ΔΕΚΕΜΒΡΙΟΣ 2024</c:v>
                </c:pt>
                <c:pt idx="10">
                  <c:v>ΙΟΥΝΙΟΣ 2025</c:v>
                </c:pt>
                <c:pt idx="11">
                  <c:v>ΔΕΚΕΜΒΡΙΟΣ 2025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41</c:v>
                </c:pt>
                <c:pt idx="1">
                  <c:v>37.299999999999997</c:v>
                </c:pt>
                <c:pt idx="2">
                  <c:v>37.299999999999997</c:v>
                </c:pt>
                <c:pt idx="3">
                  <c:v>45.3</c:v>
                </c:pt>
                <c:pt idx="4">
                  <c:v>43.7</c:v>
                </c:pt>
                <c:pt idx="5">
                  <c:v>47.7</c:v>
                </c:pt>
                <c:pt idx="6">
                  <c:v>46.8</c:v>
                </c:pt>
                <c:pt idx="7">
                  <c:v>43.6</c:v>
                </c:pt>
                <c:pt idx="8">
                  <c:v>49.6</c:v>
                </c:pt>
                <c:pt idx="9">
                  <c:v>46.9</c:v>
                </c:pt>
                <c:pt idx="10">
                  <c:v>44.9</c:v>
                </c:pt>
                <c:pt idx="11">
                  <c:v>47.9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F3A-4F8A-9A94-98C066C8B5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2802992"/>
        <c:axId val="1942789264"/>
      </c:lineChart>
      <c:catAx>
        <c:axId val="194280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l-GR"/>
          </a:p>
        </c:txPr>
        <c:crossAx val="1942789264"/>
        <c:crosses val="autoZero"/>
        <c:auto val="1"/>
        <c:lblAlgn val="ctr"/>
        <c:lblOffset val="100"/>
        <c:noMultiLvlLbl val="0"/>
      </c:catAx>
      <c:valAx>
        <c:axId val="1942789264"/>
        <c:scaling>
          <c:orientation val="minMax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194280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33350" cap="rnd">
              <a:solidFill>
                <a:srgbClr val="FF0000"/>
              </a:solidFill>
              <a:round/>
            </a:ln>
            <a:effectLst>
              <a:softEdge rad="0"/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>
                <a:softEdge rad="0"/>
              </a:effectLst>
            </c:spPr>
          </c:marker>
          <c:dLbls>
            <c:dLbl>
              <c:idx val="0"/>
              <c:layout>
                <c:manualLayout>
                  <c:x val="-4.8917873859426246E-2"/>
                  <c:y val="-0.1452288245298853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00-4A47-8BC1-B8D111A0CE79}"/>
                </c:ext>
              </c:extLst>
            </c:dLbl>
            <c:dLbl>
              <c:idx val="3"/>
              <c:layout>
                <c:manualLayout>
                  <c:x val="-2.8104106445039578E-2"/>
                  <c:y val="-8.0979216944773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EC-4E2C-8168-15BA0B4CE367}"/>
                </c:ext>
              </c:extLst>
            </c:dLbl>
            <c:dLbl>
              <c:idx val="7"/>
              <c:layout>
                <c:manualLayout>
                  <c:x val="-1.8244953459277471E-2"/>
                  <c:y val="-6.3681245671858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EF-4430-94DB-EBFEF42CA8C2}"/>
                </c:ext>
              </c:extLst>
            </c:dLbl>
            <c:dLbl>
              <c:idx val="11"/>
              <c:layout>
                <c:manualLayout>
                  <c:x val="-6.1116397694942108E-3"/>
                  <c:y val="-6.761035628956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21-4DDD-9B90-1A9058CB0A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ΔΕΚΕΜΒΡΙΟΣ 2019</c:v>
                </c:pt>
                <c:pt idx="1">
                  <c:v>ΙΟΥΝΙΟΣ 2020</c:v>
                </c:pt>
                <c:pt idx="2">
                  <c:v>ΔΕΚΕΜΒΡΙΟΣ 2020</c:v>
                </c:pt>
                <c:pt idx="3">
                  <c:v>ΙΟΥΝΙΟΣ 2021</c:v>
                </c:pt>
                <c:pt idx="4">
                  <c:v>ΔΕΚΕΜΒΡΙΟΣ 2021</c:v>
                </c:pt>
                <c:pt idx="5">
                  <c:v>ΙΟΥΝΙΟΣ 2022</c:v>
                </c:pt>
                <c:pt idx="6">
                  <c:v>ΔΕΚΕΜΒΡΙΟΣ 2022</c:v>
                </c:pt>
                <c:pt idx="7">
                  <c:v>ΔΕΚΕΜΒΡΙΟΣ 2023</c:v>
                </c:pt>
                <c:pt idx="8">
                  <c:v>ΙΟΥΛΙΟΣ 2024</c:v>
                </c:pt>
                <c:pt idx="9">
                  <c:v>ΔΕΚΕΜΒΡΙΟΣ 2024</c:v>
                </c:pt>
                <c:pt idx="10">
                  <c:v>ΙΟΥΝΙΟΣ 2025</c:v>
                </c:pt>
                <c:pt idx="11">
                  <c:v>ΔΕΚΕΜΒΡΙΟΣ 2025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35.6</c:v>
                </c:pt>
                <c:pt idx="1">
                  <c:v>49</c:v>
                </c:pt>
                <c:pt idx="2">
                  <c:v>54</c:v>
                </c:pt>
                <c:pt idx="3">
                  <c:v>45.1</c:v>
                </c:pt>
                <c:pt idx="4">
                  <c:v>47.5</c:v>
                </c:pt>
                <c:pt idx="5">
                  <c:v>50</c:v>
                </c:pt>
                <c:pt idx="6">
                  <c:v>46.8</c:v>
                </c:pt>
                <c:pt idx="7">
                  <c:v>48.6</c:v>
                </c:pt>
                <c:pt idx="8">
                  <c:v>51</c:v>
                </c:pt>
                <c:pt idx="9">
                  <c:v>49.4</c:v>
                </c:pt>
                <c:pt idx="10">
                  <c:v>46.7</c:v>
                </c:pt>
                <c:pt idx="11">
                  <c:v>42.9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F3A-4F8A-9A94-98C066C8B5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2802992"/>
        <c:axId val="1942789264"/>
      </c:lineChart>
      <c:catAx>
        <c:axId val="194280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l-GR"/>
          </a:p>
        </c:txPr>
        <c:crossAx val="1942789264"/>
        <c:crosses val="autoZero"/>
        <c:auto val="1"/>
        <c:lblAlgn val="ctr"/>
        <c:lblOffset val="100"/>
        <c:noMultiLvlLbl val="0"/>
      </c:catAx>
      <c:valAx>
        <c:axId val="1942789264"/>
        <c:scaling>
          <c:orientation val="minMax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194280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23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i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278" y="0"/>
            <a:ext cx="2945222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i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260"/>
            <a:ext cx="2945223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b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i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b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i="0"/>
            </a:lvl1pPr>
          </a:lstStyle>
          <a:p>
            <a:pPr>
              <a:defRPr/>
            </a:pPr>
            <a:fld id="{D86B4D42-C3FA-47A3-81B7-3A7A9B613F21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527710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23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i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278" y="0"/>
            <a:ext cx="2945222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i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622" y="4715848"/>
            <a:ext cx="4983259" cy="44707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260"/>
            <a:ext cx="2945223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b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i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b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i="0"/>
            </a:lvl1pPr>
          </a:lstStyle>
          <a:p>
            <a:pPr>
              <a:defRPr/>
            </a:pPr>
            <a:fld id="{F6200620-60B4-48E1-8EE8-BC4305A1F8CD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612550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200620-60B4-48E1-8EE8-BC4305A1F8CD}" type="slidenum">
              <a:rPr lang="en-GB" altLang="el-GR" smtClean="0"/>
              <a:pPr>
                <a:defRPr/>
              </a:pPr>
              <a:t>1</a:t>
            </a:fld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123013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598EA-DA00-FB89-46D9-1559E59DD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4A55E0D-852B-9A1A-E452-5A556C2E3D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A310E5-A619-4872-840C-B6F9C98BE57E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267" name="Rectangle 1026">
            <a:extLst>
              <a:ext uri="{FF2B5EF4-FFF2-40B4-BE49-F238E27FC236}">
                <a16:creationId xmlns:a16="http://schemas.microsoft.com/office/drawing/2014/main" id="{8247E3A2-9DFA-9187-1231-5ADFB61CE7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1268" name="Rectangle 1027">
            <a:extLst>
              <a:ext uri="{FF2B5EF4-FFF2-40B4-BE49-F238E27FC236}">
                <a16:creationId xmlns:a16="http://schemas.microsoft.com/office/drawing/2014/main" id="{04B0E391-31FD-CD9D-3234-473C5F8C9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345532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58666-E4C9-4D6C-8BD5-6C576928152C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15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4915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22891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22" y="4718987"/>
            <a:ext cx="4983259" cy="446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55361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E4A506B5-57B8-4E5C-B6C5-986CA0C8830F}" type="slidenum">
              <a:rPr lang="en-GB" altLang="el-GR" sz="1200" i="0"/>
              <a:pPr algn="r" eaLnBrk="1" hangingPunct="1"/>
              <a:t>13</a:t>
            </a:fld>
            <a:endParaRPr lang="en-GB" altLang="el-GR" sz="1200" i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22" y="4715846"/>
            <a:ext cx="4983259" cy="44722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9294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22" y="4718987"/>
            <a:ext cx="4983259" cy="446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9951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22" y="4718987"/>
            <a:ext cx="4983259" cy="446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35874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22" y="4718987"/>
            <a:ext cx="4983259" cy="446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62296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22" y="4718987"/>
            <a:ext cx="4983259" cy="446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871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w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04255318"/>
              </p:ext>
            </p:extLst>
          </p:nvPr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1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3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3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3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71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8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77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76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8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833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44146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5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44146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8791422"/>
              </p:ext>
            </p:extLst>
          </p:nvPr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1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0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53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8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48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December 17,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7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December 17,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6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6323427"/>
              </p:ext>
            </p:extLst>
          </p:nvPr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1249680" imgH="1249680" progId="Word.Picture.8">
                  <p:embed/>
                </p:oleObj>
              </mc:Choice>
              <mc:Fallback>
                <p:oleObj name="Picture" r:id="rId8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82992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1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5002" r:id="rId3"/>
    <p:sldLayoutId id="2147485003" r:id="rId4"/>
    <p:sldLayoutId id="2147485004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December 17,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34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62" r:id="rId1"/>
    <p:sldLayoutId id="2147484963" r:id="rId2"/>
    <p:sldLayoutId id="2147484964" r:id="rId3"/>
    <p:sldLayoutId id="2147484965" r:id="rId4"/>
    <p:sldLayoutId id="2147484966" r:id="rId5"/>
    <p:sldLayoutId id="2147484967" r:id="rId6"/>
    <p:sldLayoutId id="2147484968" r:id="rId7"/>
    <p:sldLayoutId id="2147484969" r:id="rId8"/>
    <p:sldLayoutId id="2147484970" r:id="rId9"/>
    <p:sldLayoutId id="2147484971" r:id="rId10"/>
    <p:sldLayoutId id="214748497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249680" imgH="1249680" progId="Word.Picture.8">
                  <p:embed/>
                </p:oleObj>
              </mc:Choice>
              <mc:Fallback>
                <p:oleObj name="Picture" r:id="rId5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46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6" r:id="rId1"/>
    <p:sldLayoutId id="2147484987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24594"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700448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 sz="2400" b="1" i="0" dirty="0"/>
              <a:t>ΚΟΙΝΩΝΙΚΟ, ΠΟΛΙΤΙΚΟ &amp; ΟΙΚΟΝΟΜΙΚΟ ΠΕΡΙΒΑΛΛΟΝ</a:t>
            </a:r>
            <a:endParaRPr lang="en-US" altLang="el-GR" sz="2400" b="1" i="0" dirty="0"/>
          </a:p>
          <a:p>
            <a:pPr eaLnBrk="1" hangingPunct="1"/>
            <a:endParaRPr lang="el-GR" altLang="el-GR" sz="2400" b="1" i="0" dirty="0"/>
          </a:p>
          <a:p>
            <a:pPr eaLnBrk="1" hangingPunct="1"/>
            <a:r>
              <a:rPr lang="el-GR" altLang="el-GR" b="1" i="0" dirty="0"/>
              <a:t>( Δείκτες αξιολόγησης καθημερινής ζωής</a:t>
            </a:r>
            <a:r>
              <a:rPr lang="en-US" altLang="el-GR" b="1" i="0" dirty="0"/>
              <a:t> </a:t>
            </a:r>
            <a:r>
              <a:rPr lang="el-GR" altLang="el-GR" b="1" i="0" dirty="0"/>
              <a:t>του πολίτη )</a:t>
            </a:r>
            <a:r>
              <a:rPr lang="en-US" altLang="el-GR" b="1" i="0" dirty="0"/>
              <a:t> </a:t>
            </a:r>
            <a:endParaRPr lang="el-GR" altLang="el-GR" b="1" i="0" dirty="0"/>
          </a:p>
          <a:p>
            <a:pPr eaLnBrk="1" hangingPunct="1"/>
            <a:endParaRPr lang="el-GR" altLang="el-GR" b="1" i="0" dirty="0"/>
          </a:p>
          <a:p>
            <a:pPr eaLnBrk="1" hangingPunct="1"/>
            <a:r>
              <a:rPr lang="el-GR" altLang="el-GR" b="1" i="0" dirty="0"/>
              <a:t>ΔΕΚΕΜΒΡΙΟΣ 2025</a:t>
            </a:r>
            <a:endParaRPr lang="en-GB" altLang="el-GR" b="1" i="0" dirty="0"/>
          </a:p>
          <a:p>
            <a:pPr eaLnBrk="1" hangingPunct="1"/>
            <a:endParaRPr lang="en-GB" altLang="el-GR" sz="1400" i="0" dirty="0">
              <a:solidFill>
                <a:srgbClr val="FFFF00"/>
              </a:solidFill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2060848"/>
            <a:ext cx="9930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A05B0A-0DC1-EB35-7303-C251A91AE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291760"/>
            <a:ext cx="6070714" cy="14773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1800" i="0" dirty="0"/>
              <a:t>Τα αποτελέσματα παρουσιάζονται σε επίπεδο συνολικού δείγματος. Τα διαχρονικά στοιχεία, οι αναλύσεις σε σημαντικά υποκοινά (πχ δημογραφικά στοιχεία, ψηφοφόροι κομμάτων </a:t>
            </a:r>
            <a:r>
              <a:rPr lang="el-GR" altLang="en-US" sz="1800" i="0" dirty="0" err="1"/>
              <a:t>κλπ</a:t>
            </a:r>
            <a:r>
              <a:rPr lang="el-GR" altLang="en-US" sz="1800" i="0" dirty="0"/>
              <a:t>)</a:t>
            </a:r>
            <a:r>
              <a:rPr lang="en-US" altLang="en-US" sz="1800" i="0" dirty="0"/>
              <a:t> </a:t>
            </a:r>
            <a:r>
              <a:rPr lang="el-GR" altLang="en-US" sz="1800" i="0" dirty="0"/>
              <a:t>και συγκεκριμένες ερωτήσεις συμπεριλαμβάνονται στην πλήρη έκθεση της έρευνας/μελέτης	</a:t>
            </a:r>
          </a:p>
        </p:txBody>
      </p:sp>
    </p:spTree>
    <p:extLst>
      <p:ext uri="{BB962C8B-B14F-4D97-AF65-F5344CB8AC3E}">
        <p14:creationId xmlns:p14="http://schemas.microsoft.com/office/powerpoint/2010/main" val="421417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26031" y="0"/>
            <a:ext cx="9448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Τα σημαντικότερα προβλήματα της χώρας</a:t>
            </a:r>
            <a:b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Κατά καιρούς αναφέρονται τα παρακάτω προβλήματα που αντιμετωπίζει η χώρα μας σήμερα, Άσχετα με το αν επηρεάζεται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από αυτά η προσωπική σας κατάσταση, ποια από αυτά που θα σας δείξω θεωρείτε ότι είναι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τα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τρία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σημαντικότερα; </a:t>
            </a:r>
            <a:endParaRPr kumimoji="0" lang="el-GR" altLang="el-GR" sz="5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7237413" y="506414"/>
            <a:ext cx="3429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1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Μεθοδολογία ερώτησης:</a:t>
            </a:r>
            <a:r>
              <a:rPr kumimoji="0" lang="el-GR" altLang="el-GR" sz="800" b="0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Προκωδικοποιημένη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Δυνατότητα 3 απαντήσεων </a:t>
            </a:r>
            <a:endParaRPr kumimoji="0" lang="en-GB" altLang="el-GR" sz="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8159" name="Text Box 170"/>
          <p:cNvSpPr txBox="1">
            <a:spLocks noChangeArrowheads="1"/>
          </p:cNvSpPr>
          <p:nvPr/>
        </p:nvSpPr>
        <p:spPr bwMode="auto">
          <a:xfrm>
            <a:off x="10482264" y="5338764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19149115"/>
              </p:ext>
            </p:extLst>
          </p:nvPr>
        </p:nvGraphicFramePr>
        <p:xfrm>
          <a:off x="-191087" y="965200"/>
          <a:ext cx="10801200" cy="553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1826671" y="2027596"/>
            <a:ext cx="950751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536177" y="5972145"/>
            <a:ext cx="2921762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ΤΑΣΕΙΣ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ΔΕΚΕΜΒΡΙΟΣ 2025</a:t>
            </a:r>
            <a:endParaRPr kumimoji="0" lang="en-US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F218D57-1B4F-42AF-917D-F4A8CA58F297}"/>
              </a:ext>
            </a:extLst>
          </p:cNvPr>
          <p:cNvCxnSpPr/>
          <p:nvPr/>
        </p:nvCxnSpPr>
        <p:spPr bwMode="auto">
          <a:xfrm>
            <a:off x="1826671" y="3164118"/>
            <a:ext cx="957951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20336" y="6500043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9E396-4E8E-4BC1-9FFE-DBADFC5D39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7EC841-F628-D0F3-055D-D555DDA1C87F}"/>
              </a:ext>
            </a:extLst>
          </p:cNvPr>
          <p:cNvSpPr txBox="1"/>
          <p:nvPr/>
        </p:nvSpPr>
        <p:spPr>
          <a:xfrm>
            <a:off x="2783632" y="1059078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08396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2704"/>
            <a:ext cx="8991600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Τα σημαντικότερα προβλήματα της χώρας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ΑΚΡΙΒΕΙΑ</a:t>
            </a:r>
            <a:r>
              <a:rPr lang="en-US" altLang="el-GR" sz="2400" b="1" i="0" dirty="0">
                <a:solidFill>
                  <a:srgbClr val="FF0000"/>
                </a:solidFill>
              </a:rPr>
              <a:t>/ </a:t>
            </a:r>
            <a:r>
              <a:rPr lang="el-GR" altLang="el-GR" sz="2400" b="1" i="0" dirty="0">
                <a:solidFill>
                  <a:srgbClr val="FF0000"/>
                </a:solidFill>
              </a:rPr>
              <a:t>ΑΙΣΧΡΟΚΕΡΔΕΙΑ 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Συγκριτική ανάλυση στις τελευταίες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μετρήσεις ΤΑΣΕΩΝ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59092" y="6588181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9E396-4E8E-4BC1-9FFE-DBADFC5D39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82F5E9-4B98-D4A9-B22A-695F24E8B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42391"/>
              </p:ext>
            </p:extLst>
          </p:nvPr>
        </p:nvGraphicFramePr>
        <p:xfrm>
          <a:off x="335360" y="999002"/>
          <a:ext cx="11593288" cy="513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578" name="Picture 2" descr="Ακρίβεια: Market Pass, «καλάθι» και πλαφόν κέρδους σε νέα προϊόντα | in.gr">
            <a:extLst>
              <a:ext uri="{FF2B5EF4-FFF2-40B4-BE49-F238E27FC236}">
                <a16:creationId xmlns:a16="http://schemas.microsoft.com/office/drawing/2014/main" id="{9BF40E0D-1E04-023B-FBC8-5AEF03FD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5" y="1124745"/>
            <a:ext cx="3672409" cy="205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5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24594"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5318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ΚΟΙΝΩΝΙΚΟ, ΠΟΛΙΤΙΚΟ &amp; ΟΙΚΟΝΟΜΙΚΟ ΠΕΡΙΒΑΛΛΟΝ</a:t>
            </a: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 Δείκτες αξιολόγησης καθημερινής ζωής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του πολίτη )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5" y="2109418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264E204-5455-6373-C5FB-DAFB7F317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12" y="3700806"/>
            <a:ext cx="62295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b="1" i="0" dirty="0">
                <a:solidFill>
                  <a:srgbClr val="FFFF00"/>
                </a:solidFill>
              </a:rPr>
              <a:t>V</a:t>
            </a:r>
            <a:r>
              <a:rPr lang="el-GR" altLang="en-US" sz="1600" b="1" i="0" dirty="0">
                <a:solidFill>
                  <a:srgbClr val="FFFF00"/>
                </a:solidFill>
              </a:rPr>
              <a:t>.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Λέξεις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που εκφράζουν περισσότερο τον Έλληνα για το παρόν &amp; το μέλλον της χώρας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00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3"/>
          <p:cNvSpPr>
            <a:spLocks noChangeArrowheads="1"/>
          </p:cNvSpPr>
          <p:nvPr/>
        </p:nvSpPr>
        <p:spPr bwMode="auto">
          <a:xfrm>
            <a:off x="128916" y="40300"/>
            <a:ext cx="9144000" cy="1081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l-GR" sz="1600" b="1" i="0" dirty="0">
                <a:solidFill>
                  <a:srgbClr val="990000"/>
                </a:solidFill>
              </a:rPr>
              <a:t>V. </a:t>
            </a:r>
            <a:r>
              <a:rPr lang="el-GR" altLang="el-GR" sz="1600" b="1" i="0" dirty="0">
                <a:solidFill>
                  <a:srgbClr val="FF0000"/>
                </a:solidFill>
              </a:rPr>
              <a:t>Λέξεις</a:t>
            </a:r>
            <a:r>
              <a:rPr lang="el-GR" altLang="el-GR" sz="1600" b="1" i="0" dirty="0"/>
              <a:t> που εκφράζουν περισσότερο τον Έλληνα για το παρόν </a:t>
            </a:r>
            <a:r>
              <a:rPr lang="en-US" altLang="el-GR" sz="1600" b="1" i="0" dirty="0"/>
              <a:t>&amp;</a:t>
            </a:r>
            <a:r>
              <a:rPr lang="el-GR" altLang="el-GR" sz="1600" b="1" i="0" dirty="0"/>
              <a:t> το μέλλον της χώρας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1200" i="0" dirty="0">
                <a:solidFill>
                  <a:srgbClr val="5F5F5F"/>
                </a:solidFill>
              </a:rPr>
              <a:t>Λαμβάνοντας υπόψη την γενικότερη κατάσταση της ελληνικής οικονομίας, θα ήθελα να μου πείτε ποιες 2  λέξεις / φράσεις από αυτές που θα σας διαβάσω εκφράζουν εσάς προσωπικά περισσότερο ως Έλληνα πολίτη για το παρόν και το μέλλον της χώρας….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1200" b="1" i="0" dirty="0">
                <a:solidFill>
                  <a:schemeClr val="bg2"/>
                </a:solidFill>
              </a:rPr>
              <a:t>Σύνολο ερωτηθέντων (Ν=2000)</a:t>
            </a:r>
            <a:r>
              <a:rPr lang="el-GR" altLang="el-GR" sz="1600" b="1" i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9342" name="Text Box 24"/>
          <p:cNvSpPr txBox="1">
            <a:spLocks noChangeArrowheads="1"/>
          </p:cNvSpPr>
          <p:nvPr/>
        </p:nvSpPr>
        <p:spPr bwMode="auto">
          <a:xfrm>
            <a:off x="9514054" y="718241"/>
            <a:ext cx="21814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 b="1" i="0"/>
              <a:t>Μέχρι 2 απαντήσεις </a:t>
            </a:r>
            <a:endParaRPr lang="en-GB" altLang="el-GR" b="1" i="0" dirty="0"/>
          </a:p>
        </p:txBody>
      </p:sp>
      <p:sp>
        <p:nvSpPr>
          <p:cNvPr id="34" name="TextBox 33"/>
          <p:cNvSpPr txBox="1"/>
          <p:nvPr/>
        </p:nvSpPr>
        <p:spPr>
          <a:xfrm>
            <a:off x="4700916" y="936722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b="1" i="0" dirty="0"/>
              <a:t>Δεκέμβριος 2025</a:t>
            </a:r>
            <a:endParaRPr lang="en-US" b="1" i="0" dirty="0"/>
          </a:p>
        </p:txBody>
      </p:sp>
      <p:graphicFrame>
        <p:nvGraphicFramePr>
          <p:cNvPr id="3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412058"/>
              </p:ext>
            </p:extLst>
          </p:nvPr>
        </p:nvGraphicFramePr>
        <p:xfrm>
          <a:off x="1555751" y="1308894"/>
          <a:ext cx="8747125" cy="514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155485" y="6525344"/>
            <a:ext cx="2540000" cy="457200"/>
          </a:xfrm>
        </p:spPr>
        <p:txBody>
          <a:bodyPr/>
          <a:lstStyle/>
          <a:p>
            <a:pPr>
              <a:defRPr/>
            </a:pPr>
            <a:fld id="{E689E396-4E8E-4BC1-9FFE-DBADFC5D39AF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625428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2704"/>
            <a:ext cx="8991600" cy="11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10000"/>
              </a:lnSpc>
              <a:defRPr/>
            </a:pPr>
            <a:r>
              <a:rPr lang="en-US" altLang="el-GR" sz="1600" b="1" i="0" dirty="0">
                <a:solidFill>
                  <a:srgbClr val="990000"/>
                </a:solidFill>
              </a:rPr>
              <a:t>V.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ΕΞΕΛΙΞΗ ΤΗΣ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ΟΡΓΗΣ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 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Συγκριτική ανάλυση στις τελευταίες 12 μετρήσεις ΤΑΣΕΩΝ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59092" y="6588181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9E396-4E8E-4BC1-9FFE-DBADFC5D39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82F5E9-4B98-D4A9-B22A-695F24E8B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759659"/>
              </p:ext>
            </p:extLst>
          </p:nvPr>
        </p:nvGraphicFramePr>
        <p:xfrm>
          <a:off x="335360" y="999002"/>
          <a:ext cx="11593288" cy="552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5D3E5B2-C71C-03FD-B8D0-14700C22C4F2}"/>
              </a:ext>
            </a:extLst>
          </p:cNvPr>
          <p:cNvSpPr txBox="1"/>
          <p:nvPr/>
        </p:nvSpPr>
        <p:spPr>
          <a:xfrm>
            <a:off x="9336360" y="3446522"/>
            <a:ext cx="1656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ΟΡΓΗ</a:t>
            </a:r>
            <a:endParaRPr lang="el-GR" sz="2800" dirty="0"/>
          </a:p>
        </p:txBody>
      </p:sp>
      <p:pic>
        <p:nvPicPr>
          <p:cNvPr id="13314" name="Picture 2" descr="Θυμός: Ένα παρεξηγημένο συναίσθημα - Προϊόντα της Φύσης">
            <a:extLst>
              <a:ext uri="{FF2B5EF4-FFF2-40B4-BE49-F238E27FC236}">
                <a16:creationId xmlns:a16="http://schemas.microsoft.com/office/drawing/2014/main" id="{75340814-396F-15CC-D3B6-73740E4E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032578"/>
            <a:ext cx="2592288" cy="17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34B873-3249-E59F-B383-014345E70DB0}"/>
              </a:ext>
            </a:extLst>
          </p:cNvPr>
          <p:cNvSpPr txBox="1"/>
          <p:nvPr/>
        </p:nvSpPr>
        <p:spPr>
          <a:xfrm>
            <a:off x="191344" y="2291113"/>
            <a:ext cx="504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%</a:t>
            </a:r>
            <a:endParaRPr lang="el-GR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C2C4F4-FF71-865B-3336-C18C36988BF4}"/>
              </a:ext>
            </a:extLst>
          </p:cNvPr>
          <p:cNvCxnSpPr>
            <a:cxnSpLocks/>
          </p:cNvCxnSpPr>
          <p:nvPr/>
        </p:nvCxnSpPr>
        <p:spPr bwMode="auto">
          <a:xfrm flipV="1">
            <a:off x="551384" y="2420888"/>
            <a:ext cx="10729192" cy="1800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01949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2704"/>
            <a:ext cx="8991600" cy="11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10000"/>
              </a:lnSpc>
              <a:defRPr/>
            </a:pPr>
            <a:r>
              <a:rPr lang="en-US" altLang="el-GR" sz="1600" b="1" i="0" dirty="0">
                <a:solidFill>
                  <a:srgbClr val="990000"/>
                </a:solidFill>
              </a:rPr>
              <a:t>V.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ΕΞΕΛΙΞΗ ΤΟΥ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ΦΟΒΟΥ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 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Συγκριτική ανάλυση στις τελευταίες 12 μετρήσεις ΤΑΣΕΩΝ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59092" y="6588181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9E396-4E8E-4BC1-9FFE-DBADFC5D39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82F5E9-4B98-D4A9-B22A-695F24E8B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711963"/>
              </p:ext>
            </p:extLst>
          </p:nvPr>
        </p:nvGraphicFramePr>
        <p:xfrm>
          <a:off x="335360" y="999002"/>
          <a:ext cx="11593288" cy="513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C5856C-4643-1A3E-14A5-09A772A04C6A}"/>
              </a:ext>
            </a:extLst>
          </p:cNvPr>
          <p:cNvSpPr txBox="1"/>
          <p:nvPr/>
        </p:nvSpPr>
        <p:spPr>
          <a:xfrm>
            <a:off x="9336360" y="3446522"/>
            <a:ext cx="1656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ΦΟΒΟΣ</a:t>
            </a:r>
            <a:endParaRPr lang="el-GR" sz="2800" dirty="0"/>
          </a:p>
        </p:txBody>
      </p:sp>
      <p:pic>
        <p:nvPicPr>
          <p:cNvPr id="12290" name="Picture 2" descr="Φόβος">
            <a:extLst>
              <a:ext uri="{FF2B5EF4-FFF2-40B4-BE49-F238E27FC236}">
                <a16:creationId xmlns:a16="http://schemas.microsoft.com/office/drawing/2014/main" id="{DA0B712C-4653-21F6-D0B0-97A938FF7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90" r="16013"/>
          <a:stretch/>
        </p:blipFill>
        <p:spPr bwMode="auto">
          <a:xfrm>
            <a:off x="8991600" y="3933056"/>
            <a:ext cx="2360984" cy="146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EF6E7-9E55-51EC-1C0C-959C28F7E209}"/>
              </a:ext>
            </a:extLst>
          </p:cNvPr>
          <p:cNvSpPr txBox="1"/>
          <p:nvPr/>
        </p:nvSpPr>
        <p:spPr>
          <a:xfrm>
            <a:off x="119336" y="2130722"/>
            <a:ext cx="504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25447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2704"/>
            <a:ext cx="8991600" cy="114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10000"/>
              </a:lnSpc>
              <a:defRPr/>
            </a:pPr>
            <a:r>
              <a:rPr lang="en-US" altLang="el-GR" sz="1600" b="1" i="0" dirty="0">
                <a:solidFill>
                  <a:srgbClr val="990000"/>
                </a:solidFill>
              </a:rPr>
              <a:t>V.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ΕΞΕΛΙΞΗ ΤΗΣ </a:t>
            </a:r>
            <a:r>
              <a:rPr lang="el-GR" altLang="el-GR" sz="3200" b="1" i="0" noProof="0" dirty="0">
                <a:solidFill>
                  <a:srgbClr val="FF0000"/>
                </a:solidFill>
              </a:rPr>
              <a:t>ΠΑΡΑΙΤΗΣΗΣ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 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Συγκριτική ανάλυση στις τελευταίες 7 μετρήσεις ΤΑΣΕΩΝ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59092" y="6588181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9E396-4E8E-4BC1-9FFE-DBADFC5D39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82F5E9-4B98-D4A9-B22A-695F24E8B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742666"/>
              </p:ext>
            </p:extLst>
          </p:nvPr>
        </p:nvGraphicFramePr>
        <p:xfrm>
          <a:off x="335360" y="999002"/>
          <a:ext cx="11593288" cy="552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5D3E5B2-C71C-03FD-B8D0-14700C22C4F2}"/>
              </a:ext>
            </a:extLst>
          </p:cNvPr>
          <p:cNvSpPr txBox="1"/>
          <p:nvPr/>
        </p:nvSpPr>
        <p:spPr>
          <a:xfrm>
            <a:off x="5298779" y="3435621"/>
            <a:ext cx="2362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i="0" dirty="0">
                <a:solidFill>
                  <a:srgbClr val="FF0000"/>
                </a:solidFill>
              </a:rPr>
              <a:t>ΠΑΡΑΙΤΗΣΗ</a:t>
            </a:r>
            <a:endParaRPr lang="el-GR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34B873-3249-E59F-B383-014345E70DB0}"/>
              </a:ext>
            </a:extLst>
          </p:cNvPr>
          <p:cNvSpPr txBox="1"/>
          <p:nvPr/>
        </p:nvSpPr>
        <p:spPr>
          <a:xfrm>
            <a:off x="83332" y="2348880"/>
            <a:ext cx="504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%</a:t>
            </a:r>
            <a:endParaRPr lang="el-GR" sz="3200" dirty="0">
              <a:solidFill>
                <a:srgbClr val="FF0000"/>
              </a:solidFill>
            </a:endParaRPr>
          </a:p>
        </p:txBody>
      </p:sp>
      <p:pic>
        <p:nvPicPr>
          <p:cNvPr id="8" name="Picture 2" descr="Παραίτηση ή απόλυση: Τίτλοι τέλους - Ξένια Κυβέλλο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89" y="3926184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98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2704"/>
            <a:ext cx="8991600" cy="11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10000"/>
              </a:lnSpc>
              <a:defRPr/>
            </a:pPr>
            <a:r>
              <a:rPr lang="en-US" altLang="el-GR" sz="1600" b="1" i="0" dirty="0">
                <a:solidFill>
                  <a:srgbClr val="990000"/>
                </a:solidFill>
              </a:rPr>
              <a:t>V.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ΕΞΕΛΙΞΗ Τ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ΕΛΠΙΔΑΣ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 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Συγκριτική ανάλυση στις τελευταίες </a:t>
            </a:r>
            <a:r>
              <a:rPr lang="el-GR" altLang="en-US" b="1" i="0" dirty="0">
                <a:solidFill>
                  <a:srgbClr val="A50021"/>
                </a:solidFill>
              </a:rPr>
              <a:t>12 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μετρήσεις ΤΑΣΕΩΝ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59092" y="6588181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9E396-4E8E-4BC1-9FFE-DBADFC5D39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82F5E9-4B98-D4A9-B22A-695F24E8B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3117026"/>
              </p:ext>
            </p:extLst>
          </p:nvPr>
        </p:nvGraphicFramePr>
        <p:xfrm>
          <a:off x="335360" y="999003"/>
          <a:ext cx="11593288" cy="545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D6906CA-742C-64E3-C363-6B5C39D07164}"/>
              </a:ext>
            </a:extLst>
          </p:cNvPr>
          <p:cNvSpPr txBox="1"/>
          <p:nvPr/>
        </p:nvSpPr>
        <p:spPr>
          <a:xfrm>
            <a:off x="9264352" y="861351"/>
            <a:ext cx="1656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ΕΛΠΙΔΑ</a:t>
            </a:r>
            <a:endParaRPr lang="el-GR" sz="2800" dirty="0">
              <a:solidFill>
                <a:srgbClr val="00B0F0"/>
              </a:solidFill>
            </a:endParaRPr>
          </a:p>
        </p:txBody>
      </p:sp>
      <p:pic>
        <p:nvPicPr>
          <p:cNvPr id="14338" name="Picture 2" descr="Η Ελπίδα ως Πολύτιμη Συνοδοιπόρος - PsychologyNow.gr">
            <a:extLst>
              <a:ext uri="{FF2B5EF4-FFF2-40B4-BE49-F238E27FC236}">
                <a16:creationId xmlns:a16="http://schemas.microsoft.com/office/drawing/2014/main" id="{0148A1D3-9986-5A69-AA40-DC9E15C1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1333761"/>
            <a:ext cx="2448272" cy="13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9D608-1A8D-BBC5-881B-D439BAC4A112}"/>
              </a:ext>
            </a:extLst>
          </p:cNvPr>
          <p:cNvSpPr txBox="1"/>
          <p:nvPr/>
        </p:nvSpPr>
        <p:spPr>
          <a:xfrm>
            <a:off x="191344" y="2916718"/>
            <a:ext cx="504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764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24594"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700448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ΚΟΙΝΩΝΙΚΟ,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ΠΟΛΙΤΙΚΟ &amp; ΟΙΚΟΝΟΜΙΚΟ ΠΕΡΙΒΑΛΛΟΝ</a:t>
            </a:r>
            <a:endParaRPr kumimoji="0" lang="en-US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 Δείκτες αξιολόγησης καθημερινής ζωής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του πολίτη )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2060848"/>
            <a:ext cx="9930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26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24594"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5318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 b="1" i="0" dirty="0"/>
              <a:t>ΚΟΙΝΩΝΙΚΟ, ΠΟΛΙΤΙΚΟ &amp; ΟΙΚΟΝΟΜΙΚΟ ΠΕΡΙΒΑΛΛΟΝ</a:t>
            </a:r>
            <a:endParaRPr lang="en-US" altLang="el-GR" b="1" i="0" dirty="0"/>
          </a:p>
          <a:p>
            <a:pPr eaLnBrk="1" hangingPunct="1"/>
            <a:endParaRPr lang="el-GR" altLang="el-GR" b="1" i="0" dirty="0"/>
          </a:p>
          <a:p>
            <a:pPr eaLnBrk="1" hangingPunct="1"/>
            <a:r>
              <a:rPr lang="el-GR" altLang="el-GR" sz="1400" b="1" i="0" dirty="0"/>
              <a:t>( Δείκτες αξιολόγησης καθημερινής ζωής</a:t>
            </a:r>
            <a:r>
              <a:rPr lang="en-US" altLang="el-GR" sz="1400" b="1" i="0" dirty="0"/>
              <a:t> </a:t>
            </a:r>
            <a:r>
              <a:rPr lang="el-GR" altLang="el-GR" sz="1400" b="1" i="0" dirty="0"/>
              <a:t>του πολίτη )</a:t>
            </a:r>
            <a:r>
              <a:rPr lang="en-US" altLang="el-GR" sz="1400" b="1" i="0" dirty="0"/>
              <a:t> </a:t>
            </a:r>
            <a:endParaRPr lang="en-GB" altLang="el-GR" sz="1400" b="1" i="0" dirty="0"/>
          </a:p>
          <a:p>
            <a:pPr eaLnBrk="1" hangingPunct="1"/>
            <a:endParaRPr lang="en-GB" altLang="el-GR" sz="1400" i="0" dirty="0">
              <a:solidFill>
                <a:srgbClr val="FFFF00"/>
              </a:solidFill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5" y="2109418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BB3D95F-3BB5-3195-F038-44BEF8743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8" y="3250322"/>
            <a:ext cx="81700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</a:t>
            </a:r>
            <a:r>
              <a:rPr lang="el-GR" altLang="el-GR" sz="1600" b="1" i="0" dirty="0">
                <a:solidFill>
                  <a:srgbClr val="FFFF00"/>
                </a:solidFill>
              </a:rPr>
              <a:t>Αισιοδοξίας</a:t>
            </a:r>
            <a:endParaRPr lang="en-GB" altLang="el-GR" sz="1600" b="1" i="0" dirty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600" b="1" i="0" dirty="0">
                <a:solidFill>
                  <a:srgbClr val="FFFF00"/>
                </a:solidFill>
              </a:rPr>
              <a:t> </a:t>
            </a:r>
            <a:endParaRPr lang="en-GB" altLang="el-GR" sz="1600" b="1" i="0" dirty="0">
              <a:solidFill>
                <a:srgbClr val="FFFF00"/>
              </a:solidFill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B40E4B58-8CD8-23C1-0001-B05A88FE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8" y="4585921"/>
            <a:ext cx="6705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Τα σημαντικότερα </a:t>
            </a:r>
            <a:r>
              <a:rPr lang="el-GR" altLang="el-GR" sz="1600" b="1" i="0" dirty="0">
                <a:solidFill>
                  <a:srgbClr val="FFFF00"/>
                </a:solidFill>
              </a:rPr>
              <a:t>προβλήματα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της χώρας</a:t>
            </a:r>
            <a:endParaRPr kumimoji="0" lang="en-GB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264E204-5455-6373-C5FB-DAFB7F317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8" y="6190803"/>
            <a:ext cx="62295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b="1" i="0" dirty="0">
                <a:solidFill>
                  <a:srgbClr val="FFFF00"/>
                </a:solidFill>
              </a:rPr>
              <a:t>V</a:t>
            </a:r>
            <a:r>
              <a:rPr lang="el-GR" altLang="en-US" sz="1600" b="1" i="0" dirty="0">
                <a:solidFill>
                  <a:srgbClr val="FFFF00"/>
                </a:solidFill>
              </a:rPr>
              <a:t>.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l-GR" altLang="el-GR" sz="1600" b="1" i="0" dirty="0">
                <a:solidFill>
                  <a:srgbClr val="FFFF00"/>
                </a:solidFill>
              </a:rPr>
              <a:t>Λέξεις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που εκφράζουν περισσότερο τον Έλληνα για το παρόν &amp; το μέλλον της χώρας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Box 1028">
            <a:extLst>
              <a:ext uri="{FF2B5EF4-FFF2-40B4-BE49-F238E27FC236}">
                <a16:creationId xmlns:a16="http://schemas.microsoft.com/office/drawing/2014/main" id="{CF252CB0-7CB3-C895-9A62-D2EDA94CD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8" y="3595336"/>
            <a:ext cx="8667750" cy="36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600" b="1" i="0" dirty="0">
                <a:solidFill>
                  <a:srgbClr val="FFFF00"/>
                </a:solidFill>
              </a:rPr>
              <a:t>Ι</a:t>
            </a:r>
            <a:r>
              <a:rPr lang="en-GB" altLang="el-GR" sz="1600" b="1" i="0" dirty="0">
                <a:solidFill>
                  <a:srgbClr val="FFFF00"/>
                </a:solidFill>
              </a:rPr>
              <a:t>B</a:t>
            </a:r>
            <a:r>
              <a:rPr lang="el-GR" altLang="el-GR" sz="1600" b="1" i="0" dirty="0">
                <a:solidFill>
                  <a:srgbClr val="FFFF00"/>
                </a:solidFill>
              </a:rPr>
              <a:t>.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Εκτιμήσεις για την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</a:rPr>
              <a:t>ανάκαμψη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της οικονομίας</a:t>
            </a:r>
            <a:endParaRPr kumimoji="0" lang="el-GR" altLang="el-GR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3264E204-5455-6373-C5FB-DAFB7F317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50" y="874172"/>
            <a:ext cx="6229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0723" y="1366556"/>
            <a:ext cx="5716801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378" y="4974765"/>
            <a:ext cx="6096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l-GR" altLang="en-US" sz="1600" b="1" i="0" dirty="0">
                <a:solidFill>
                  <a:srgbClr val="FFFF00"/>
                </a:solidFill>
              </a:rPr>
              <a:t>ΙΙΙ. </a:t>
            </a:r>
            <a:r>
              <a:rPr lang="el-GR" altLang="en-US" sz="1600" b="1" i="0" dirty="0">
                <a:solidFill>
                  <a:prstClr val="white"/>
                </a:solidFill>
              </a:rPr>
              <a:t>Θα επιλέγατε να μειωθεί η ακρίβεια ή να αυξηθούν τα εισοδήματα/ οι μισθοί;</a:t>
            </a:r>
          </a:p>
          <a:p>
            <a:pPr lvl="0">
              <a:lnSpc>
                <a:spcPct val="120000"/>
              </a:lnSpc>
              <a:defRPr/>
            </a:pPr>
            <a:r>
              <a:rPr lang="el-GR" altLang="el-GR" sz="1600" b="1" i="0" dirty="0">
                <a:solidFill>
                  <a:srgbClr val="FFFF00"/>
                </a:solidFill>
              </a:rPr>
              <a:t>Ι</a:t>
            </a:r>
            <a:r>
              <a:rPr lang="en-US" altLang="el-GR" sz="1600" b="1" i="0" dirty="0">
                <a:solidFill>
                  <a:srgbClr val="FFFF00"/>
                </a:solidFill>
              </a:rPr>
              <a:t>V. </a:t>
            </a:r>
            <a:r>
              <a:rPr lang="el-GR" altLang="el-GR" sz="1600" b="1" i="0" dirty="0">
                <a:solidFill>
                  <a:prstClr val="white"/>
                </a:solidFill>
              </a:rPr>
              <a:t>Βασικότερο πολιτικό διακύβευμα της επόμενης εκλογικής αναμέτρησης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303378" y="3963390"/>
            <a:ext cx="6096000" cy="6635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1600" b="1" i="0" dirty="0">
                <a:solidFill>
                  <a:srgbClr val="FFFF00"/>
                </a:solidFill>
              </a:rPr>
              <a:t>ΙΓ. </a:t>
            </a:r>
            <a:r>
              <a:rPr lang="el-GR" altLang="el-GR" sz="1600" b="1" i="0" kern="0" dirty="0"/>
              <a:t>Η Ελλάδα βρίσκεται σε πορεία προόδου και σταθερότητας ή σε πορεία κρίσης και αβεβαιότητας;</a:t>
            </a:r>
          </a:p>
        </p:txBody>
      </p:sp>
    </p:spTree>
    <p:extLst>
      <p:ext uri="{BB962C8B-B14F-4D97-AF65-F5344CB8AC3E}">
        <p14:creationId xmlns:p14="http://schemas.microsoft.com/office/powerpoint/2010/main" val="253523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24594"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5318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ΚΟΙΝΩΝΙΚΟ, ΠΟΛΙΤΙΚΟ &amp; ΟΙΚΟΝΟΜΙΚΟ ΠΕΡΙΒΑΛΛΟΝ</a:t>
            </a: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 Δείκτες αξιολόγησης καθημερινής ζωής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του πολίτη )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5" y="2109418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BB3D95F-3BB5-3195-F038-44BEF8743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5" y="3798544"/>
            <a:ext cx="81700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Αισιοδοξίας </a:t>
            </a:r>
            <a:endParaRPr kumimoji="0" lang="en-GB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17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30BD9-8309-0BE5-6955-279ABC874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9FCF6105-F307-4641-EBB7-38BC3AA74C88}"/>
              </a:ext>
            </a:extLst>
          </p:cNvPr>
          <p:cNvSpPr txBox="1">
            <a:spLocks noGrp="1"/>
          </p:cNvSpPr>
          <p:nvPr/>
        </p:nvSpPr>
        <p:spPr bwMode="auto">
          <a:xfrm>
            <a:off x="9768408" y="652534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ACF84-0DF9-47C8-ADE6-B17DF5E2C807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5746EB6F-ABC7-116C-3AFF-DC3F8A28EB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39616" y="83695"/>
            <a:ext cx="7696200" cy="685800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el-GR" altLang="el-GR" sz="2000" b="1" dirty="0">
                <a:solidFill>
                  <a:srgbClr val="990000"/>
                </a:solidFill>
              </a:rPr>
              <a:t>Ι.</a:t>
            </a:r>
            <a:r>
              <a:rPr lang="el-GR" altLang="el-GR" sz="2000" b="1" dirty="0"/>
              <a:t> Οι βασικοί δείκτες Πορείας της Χώρας και της Κοινωνίας</a:t>
            </a:r>
            <a:br>
              <a:rPr lang="el-GR" altLang="el-GR" sz="2000" b="1" dirty="0"/>
            </a:br>
            <a:endParaRPr lang="en-US" altLang="el-GR" sz="1600" b="1" dirty="0">
              <a:solidFill>
                <a:srgbClr val="5F5F5F"/>
              </a:solidFill>
            </a:endParaRP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57785FDD-F282-ED80-63E6-EF5AAFDDF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386" y="594995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BC847E79-94B5-2D42-30AC-05068BFB6F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3735208"/>
              </p:ext>
            </p:extLst>
          </p:nvPr>
        </p:nvGraphicFramePr>
        <p:xfrm>
          <a:off x="1919536" y="1093531"/>
          <a:ext cx="10209701" cy="515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4A3C0F-7D49-C816-11CA-CADEEF93E06D}"/>
              </a:ext>
            </a:extLst>
          </p:cNvPr>
          <p:cNvCxnSpPr>
            <a:cxnSpLocks/>
          </p:cNvCxnSpPr>
          <p:nvPr/>
        </p:nvCxnSpPr>
        <p:spPr bwMode="auto">
          <a:xfrm>
            <a:off x="0" y="4149080"/>
            <a:ext cx="120726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12312E8-1CFA-7F95-FA7E-CAC0A3971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3019"/>
            <a:ext cx="1571450" cy="15714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00BCBB-8973-40A2-3B89-C871078D0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516240"/>
            <a:ext cx="1984767" cy="19847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087145-500E-3B9F-3495-9537BF9D9A8A}"/>
              </a:ext>
            </a:extLst>
          </p:cNvPr>
          <p:cNvSpPr txBox="1"/>
          <p:nvPr/>
        </p:nvSpPr>
        <p:spPr>
          <a:xfrm>
            <a:off x="11241101" y="812782"/>
            <a:ext cx="88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Δείκτης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Θετικά – Αρνητικά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0458F-A8D9-89E1-5B11-4857C5819F92}"/>
              </a:ext>
            </a:extLst>
          </p:cNvPr>
          <p:cNvSpPr txBox="1"/>
          <p:nvPr/>
        </p:nvSpPr>
        <p:spPr>
          <a:xfrm>
            <a:off x="11346235" y="168423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-54%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DAD98-5C3E-3F39-985B-6B9A3F4A2B2C}"/>
              </a:ext>
            </a:extLst>
          </p:cNvPr>
          <p:cNvSpPr txBox="1"/>
          <p:nvPr/>
        </p:nvSpPr>
        <p:spPr>
          <a:xfrm>
            <a:off x="11346235" y="2547325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-55%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90FB9-88D4-9771-5AD5-1364A784C579}"/>
              </a:ext>
            </a:extLst>
          </p:cNvPr>
          <p:cNvSpPr txBox="1"/>
          <p:nvPr/>
        </p:nvSpPr>
        <p:spPr>
          <a:xfrm>
            <a:off x="11315668" y="4390921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-35%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A0788B-9F03-124C-4CDF-53B7C3CAFC70}"/>
              </a:ext>
            </a:extLst>
          </p:cNvPr>
          <p:cNvSpPr txBox="1"/>
          <p:nvPr/>
        </p:nvSpPr>
        <p:spPr>
          <a:xfrm>
            <a:off x="11346235" y="344953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-36%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B8BC6-F668-E9DA-A537-62044D7AD899}"/>
              </a:ext>
            </a:extLst>
          </p:cNvPr>
          <p:cNvSpPr txBox="1"/>
          <p:nvPr/>
        </p:nvSpPr>
        <p:spPr>
          <a:xfrm>
            <a:off x="11315668" y="5301632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-25%</a:t>
            </a:r>
          </a:p>
        </p:txBody>
      </p:sp>
    </p:spTree>
    <p:extLst>
      <p:ext uri="{BB962C8B-B14F-4D97-AF65-F5344CB8AC3E}">
        <p14:creationId xmlns:p14="http://schemas.microsoft.com/office/powerpoint/2010/main" val="383456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24594"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5318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ΚΟΙΝΩΝΙΚΟ,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ΠΟΛΙΤΙΚΟ &amp; ΟΙΚΟΝΟΜΙΚΟ ΠΕΡΙΒΑΛΛΟΝ</a:t>
            </a: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 Δείκτες αξιολόγησης καθημερινής ζωής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του πολίτη )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5" y="2109418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Box 1028">
            <a:extLst>
              <a:ext uri="{FF2B5EF4-FFF2-40B4-BE49-F238E27FC236}">
                <a16:creationId xmlns:a16="http://schemas.microsoft.com/office/drawing/2014/main" id="{CF252CB0-7CB3-C895-9A62-D2EDA94CD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3573016"/>
            <a:ext cx="8667750" cy="36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Εκτιμήσεις για την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ανάκαμψη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της οικονομίας</a:t>
            </a:r>
            <a:endParaRPr kumimoji="0" lang="el-GR" altLang="el-G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79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 txBox="1">
            <a:spLocks noGrp="1"/>
          </p:cNvSpPr>
          <p:nvPr/>
        </p:nvSpPr>
        <p:spPr bwMode="auto">
          <a:xfrm>
            <a:off x="9749719" y="654386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689B58-433E-4ACB-B969-2857065E776D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6743701" y="638175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5360" y="49415"/>
            <a:ext cx="1066408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Εκτιμήσεις για την πορεία της οικονομίας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Ποια πιστεύετε ότι θα είναι η πορεία της Ελληνικής οικονομίας τα επόμενα χρόνια;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708CCC-28D3-E214-BE39-FA1CC2A013CF}"/>
              </a:ext>
            </a:extLst>
          </p:cNvPr>
          <p:cNvSpPr txBox="1"/>
          <p:nvPr/>
        </p:nvSpPr>
        <p:spPr>
          <a:xfrm>
            <a:off x="4291923" y="1695638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i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32,4%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637E1E-34EC-4E0B-9344-DC71C047F7A8}"/>
              </a:ext>
            </a:extLst>
          </p:cNvPr>
          <p:cNvSpPr txBox="1"/>
          <p:nvPr/>
        </p:nvSpPr>
        <p:spPr>
          <a:xfrm>
            <a:off x="1745107" y="1253936"/>
            <a:ext cx="193303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800" b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</a:lstStyle>
          <a:p>
            <a:r>
              <a:rPr lang="el-GR" i="0" dirty="0"/>
              <a:t>ΔΕΚΕΜΒΡΙΟΣ 2025</a:t>
            </a:r>
            <a:endParaRPr lang="en-US" i="0" dirty="0"/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F2FFD598-7276-4517-9E22-2080D384B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353435"/>
              </p:ext>
            </p:extLst>
          </p:nvPr>
        </p:nvGraphicFramePr>
        <p:xfrm>
          <a:off x="-528736" y="1932092"/>
          <a:ext cx="6480720" cy="4077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Right Brace 26">
            <a:extLst>
              <a:ext uri="{FF2B5EF4-FFF2-40B4-BE49-F238E27FC236}">
                <a16:creationId xmlns:a16="http://schemas.microsoft.com/office/drawing/2014/main" id="{D0BF97FF-AC10-3DAC-3684-B5C4F583C4F6}"/>
              </a:ext>
            </a:extLst>
          </p:cNvPr>
          <p:cNvSpPr/>
          <p:nvPr/>
        </p:nvSpPr>
        <p:spPr bwMode="auto">
          <a:xfrm rot="18668450">
            <a:off x="4143265" y="1853401"/>
            <a:ext cx="270985" cy="1056630"/>
          </a:xfrm>
          <a:prstGeom prst="rightBrace">
            <a:avLst/>
          </a:prstGeom>
          <a:noFill/>
          <a:ln w="9525" cap="flat" cmpd="sng" algn="ctr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3904896843"/>
              </p:ext>
            </p:extLst>
          </p:nvPr>
        </p:nvGraphicFramePr>
        <p:xfrm>
          <a:off x="5663952" y="1932092"/>
          <a:ext cx="6264696" cy="431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044443"/>
              </p:ext>
            </p:extLst>
          </p:nvPr>
        </p:nvGraphicFramePr>
        <p:xfrm>
          <a:off x="9890604" y="4533398"/>
          <a:ext cx="2016224" cy="484317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val="468439414"/>
                    </a:ext>
                  </a:extLst>
                </a:gridCol>
              </a:tblGrid>
              <a:tr h="22824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Θα αναπτυχθεί δυναμικά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03328"/>
                  </a:ext>
                </a:extLst>
              </a:tr>
              <a:tr h="25607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Θα έχει μια συντηρητική ανάπτυξη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01136"/>
                  </a:ext>
                </a:extLst>
              </a:tr>
            </a:tbl>
          </a:graphicData>
        </a:graphic>
      </p:graphicFrame>
      <p:sp>
        <p:nvSpPr>
          <p:cNvPr id="30" name="Right Brace 29"/>
          <p:cNvSpPr/>
          <p:nvPr/>
        </p:nvSpPr>
        <p:spPr bwMode="auto">
          <a:xfrm>
            <a:off x="9653708" y="4487524"/>
            <a:ext cx="96011" cy="576064"/>
          </a:xfrm>
          <a:prstGeom prst="rightBrace">
            <a:avLst/>
          </a:prstGeom>
          <a:noFill/>
          <a:ln w="38100" cap="flat" cmpd="sng" algn="ctr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4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24594"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5318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ΚΟΙΝΩΝΙΚΟ,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ΠΟΛΙΤΙΚΟ &amp; ΟΙΚΟΝΟΜΙΚΟ ΠΕΡΙΒΑΛΛΟΝ</a:t>
            </a: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 Δείκτες αξιολόγησης καθημερινής ζωής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του πολίτη )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5" y="2109418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Box 1028">
            <a:extLst>
              <a:ext uri="{FF2B5EF4-FFF2-40B4-BE49-F238E27FC236}">
                <a16:creationId xmlns:a16="http://schemas.microsoft.com/office/drawing/2014/main" id="{CF252CB0-7CB3-C895-9A62-D2EDA94CD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3573016"/>
            <a:ext cx="619268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ΙΓ. </a:t>
            </a:r>
            <a:r>
              <a:rPr lang="el-GR" altLang="el-GR" sz="1600" b="1" i="0" kern="0" dirty="0">
                <a:solidFill>
                  <a:prstClr val="white"/>
                </a:solidFill>
              </a:rPr>
              <a:t>Η Ελλάδα βρίσκεται σε πορεία προόδου και σταθερότητας ή σε πορεία κρίσης και αβεβαιότητας;</a:t>
            </a:r>
          </a:p>
        </p:txBody>
      </p:sp>
    </p:spTree>
    <p:extLst>
      <p:ext uri="{BB962C8B-B14F-4D97-AF65-F5344CB8AC3E}">
        <p14:creationId xmlns:p14="http://schemas.microsoft.com/office/powerpoint/2010/main" val="254988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2"/>
          <p:cNvSpPr txBox="1">
            <a:spLocks noGrp="1"/>
          </p:cNvSpPr>
          <p:nvPr/>
        </p:nvSpPr>
        <p:spPr bwMode="auto">
          <a:xfrm>
            <a:off x="10011844" y="634732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90C29D3-5993-4A28-859E-E8B683B4B590}" type="slidenum">
              <a:rPr lang="en-GB" altLang="el-GR" sz="1100">
                <a:solidFill>
                  <a:prstClr val="black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GB" altLang="el-GR" sz="1100" dirty="0">
              <a:solidFill>
                <a:prstClr val="black"/>
              </a:solidFill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326179" y="146830"/>
            <a:ext cx="11973423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altLang="en-US" sz="1800" b="1" i="0" dirty="0">
                <a:solidFill>
                  <a:srgbClr val="C00000"/>
                </a:solidFill>
              </a:rPr>
              <a:t>I</a:t>
            </a:r>
            <a:r>
              <a:rPr lang="el-GR" altLang="en-US" sz="1800" b="1" i="0" dirty="0">
                <a:solidFill>
                  <a:srgbClr val="C00000"/>
                </a:solidFill>
              </a:rPr>
              <a:t>Γ</a:t>
            </a:r>
            <a:r>
              <a:rPr lang="en-US" altLang="en-US" sz="1800" b="1" i="0" dirty="0">
                <a:solidFill>
                  <a:srgbClr val="C00000"/>
                </a:solidFill>
              </a:rPr>
              <a:t>.</a:t>
            </a:r>
            <a:r>
              <a:rPr lang="el-GR" altLang="en-US" sz="1800" b="1" i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 Η Ελλάδα βρίσκεται σε πορεία προόδου και σταθερότητας ή σε πορεία κρίσης και αβεβαιότητας;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l-GR" sz="1100" i="0" dirty="0">
                <a:solidFill>
                  <a:prstClr val="white">
                    <a:lumMod val="50000"/>
                  </a:prstClr>
                </a:solidFill>
              </a:rPr>
              <a:t>Πιστεύετε ότι η Ελλάδα βρίσκεται σε πορεία προόδου και σταθερότητας ή σε πορεία κρίσης και αβεβαιότητας;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l-GR" altLang="el-GR" sz="1200" b="1" i="0" dirty="0">
                <a:solidFill>
                  <a:prstClr val="white">
                    <a:lumMod val="50000"/>
                  </a:prstClr>
                </a:solidFill>
              </a:rPr>
              <a:t>Σύνολο ερωτηθέντων (Ν=2000)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9579" y="6539444"/>
            <a:ext cx="9451024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Πιστεύετε ότι η Ελλάδα βρίσκεται σε πορεία προόδου και σταθερότητας ή σε πορεία κρίσης και αβεβαιότητας;</a:t>
            </a:r>
          </a:p>
        </p:txBody>
      </p:sp>
      <p:pic>
        <p:nvPicPr>
          <p:cNvPr id="12" name="Picture 2" descr="Ελληνική οικονομία: Τι κρύβεται κάτω από το «χαλί» ανόδου του ελληνικού ΑΕΠ  - Οικονομικός Ταχυδρόμος - ot.g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208" y="2122027"/>
            <a:ext cx="3013929" cy="216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30776" y="5743999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l-GR" sz="1200" b="1" i="0"/>
              <a:t>%</a:t>
            </a:r>
            <a:endParaRPr lang="en-GB" altLang="el-GR" sz="1200" b="1" i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04991161"/>
              </p:ext>
            </p:extLst>
          </p:nvPr>
        </p:nvGraphicFramePr>
        <p:xfrm>
          <a:off x="1271464" y="1103718"/>
          <a:ext cx="7806274" cy="514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231904" y="2122027"/>
            <a:ext cx="936625" cy="43180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800" b="1" i="0" kern="0" dirty="0">
                <a:solidFill>
                  <a:srgbClr val="FFFFFF"/>
                </a:solidFill>
                <a:cs typeface="Calibri" panose="020F0502020204030204" pitchFamily="34" charset="0"/>
              </a:rPr>
              <a:t>31,2</a:t>
            </a:r>
            <a:r>
              <a:rPr lang="el-GR" altLang="en-US" sz="1800" b="1" i="0" kern="0" dirty="0">
                <a:solidFill>
                  <a:srgbClr val="FFFFFF"/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131743" y="3970329"/>
            <a:ext cx="936625" cy="431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 dirty="0">
                <a:solidFill>
                  <a:srgbClr val="FFFFFF"/>
                </a:solidFill>
                <a:cs typeface="Calibri" panose="020F0502020204030204" pitchFamily="34" charset="0"/>
              </a:rPr>
              <a:t>65,2</a:t>
            </a:r>
            <a:r>
              <a:rPr lang="el-GR" altLang="en-US" sz="1800" b="1" i="0" dirty="0">
                <a:solidFill>
                  <a:srgbClr val="FFFFFF"/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auto">
          <a:xfrm>
            <a:off x="4910368" y="1822700"/>
            <a:ext cx="45719" cy="1030453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9" name="AutoShape 6"/>
          <p:cNvSpPr>
            <a:spLocks/>
          </p:cNvSpPr>
          <p:nvPr/>
        </p:nvSpPr>
        <p:spPr bwMode="auto">
          <a:xfrm>
            <a:off x="5664212" y="3572136"/>
            <a:ext cx="72008" cy="1080120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77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24594"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5318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ΚΟΙΝΩΝΙΚΟ,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ΠΟΛΙΤΙΚΟ &amp; ΟΙΚΟΝΟΜΙΚΟ ΠΕΡΙΒΑΛΛΟΝ</a:t>
            </a: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 Δείκτες αξιολόγησης καθημερινής ζωής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του πολίτη )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5" y="2109418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Box 1028">
            <a:extLst>
              <a:ext uri="{FF2B5EF4-FFF2-40B4-BE49-F238E27FC236}">
                <a16:creationId xmlns:a16="http://schemas.microsoft.com/office/drawing/2014/main" id="{CF252CB0-7CB3-C895-9A62-D2EDA94CD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84" y="3573016"/>
            <a:ext cx="866775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2000" b="1" i="0" dirty="0">
                <a:solidFill>
                  <a:srgbClr val="FFFF00"/>
                </a:solidFill>
              </a:rPr>
              <a:t>ΙΙ.</a:t>
            </a:r>
            <a:r>
              <a:rPr lang="el-GR" altLang="el-GR" sz="2000" b="1" i="0" dirty="0">
                <a:solidFill>
                  <a:schemeClr val="tx2"/>
                </a:solidFill>
              </a:rPr>
              <a:t> Τα σημαντικότερα προβλήματα της χώρας</a:t>
            </a:r>
            <a:endParaRPr kumimoji="0" lang="el-GR" altLang="el-G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45912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Default Design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44390</TotalTime>
  <Words>696</Words>
  <Application>Microsoft Office PowerPoint</Application>
  <PresentationFormat>Widescreen</PresentationFormat>
  <Paragraphs>118</Paragraphs>
  <Slides>18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Avenir Next LT Pro</vt:lpstr>
      <vt:lpstr>Calibri</vt:lpstr>
      <vt:lpstr>Sagona Book</vt:lpstr>
      <vt:lpstr>Tahoma</vt:lpstr>
      <vt:lpstr>The Hand Extrablack</vt:lpstr>
      <vt:lpstr>Default Design</vt:lpstr>
      <vt:lpstr>BlobVTI</vt:lpstr>
      <vt:lpstr>2_Default Design</vt:lpstr>
      <vt:lpstr>Picture</vt:lpstr>
      <vt:lpstr>PowerPoint Presentation</vt:lpstr>
      <vt:lpstr>PowerPoint Presentation</vt:lpstr>
      <vt:lpstr>PowerPoint Presentation</vt:lpstr>
      <vt:lpstr>Ι. Οι βασικοί δείκτες Πορείας της Χώρας και της Κοινωνίας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MRB Hellas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ΔΕΙΚΤΕΣ KOINΩΝΙΚΟΥ - ΠΟΛΙΤΙΚΟΥ - ΟΙΚΟΝΟΜΙΚΟΥ ΠΕΡΙΒΑΛΛΟΝΤΟΣ</dc:title>
  <dc:creator>MRB Hellas SA</dc:creator>
  <cp:lastModifiedBy>Tasos Velissaridis</cp:lastModifiedBy>
  <cp:revision>2158</cp:revision>
  <cp:lastPrinted>2025-12-16T12:39:49Z</cp:lastPrinted>
  <dcterms:created xsi:type="dcterms:W3CDTF">2004-07-22T08:28:06Z</dcterms:created>
  <dcterms:modified xsi:type="dcterms:W3CDTF">2025-12-17T05:27:53Z</dcterms:modified>
</cp:coreProperties>
</file>