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ink/ink1.xml" ContentType="application/inkml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3.xml" ContentType="application/vnd.openxmlformats-officedocument.presentationml.notesSlid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4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6.xml" ContentType="application/vnd.openxmlformats-officedocument.presentationml.notesSlid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7.xml" ContentType="application/vnd.openxmlformats-officedocument.presentationml.notesSlid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8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961" r:id="rId2"/>
    <p:sldMasterId id="2147484985" r:id="rId3"/>
    <p:sldMasterId id="2147485048" r:id="rId4"/>
    <p:sldMasterId id="2147485060" r:id="rId5"/>
    <p:sldMasterId id="2147485071" r:id="rId6"/>
    <p:sldMasterId id="2147485082" r:id="rId7"/>
    <p:sldMasterId id="2147485085" r:id="rId8"/>
    <p:sldMasterId id="2147485087" r:id="rId9"/>
    <p:sldMasterId id="2147485099" r:id="rId10"/>
    <p:sldMasterId id="2147485108" r:id="rId11"/>
    <p:sldMasterId id="2147485115" r:id="rId12"/>
    <p:sldMasterId id="2147485120" r:id="rId13"/>
    <p:sldMasterId id="2147485125" r:id="rId14"/>
    <p:sldMasterId id="2147485131" r:id="rId15"/>
    <p:sldMasterId id="2147485140" r:id="rId16"/>
    <p:sldMasterId id="2147485146" r:id="rId17"/>
    <p:sldMasterId id="2147485149" r:id="rId18"/>
    <p:sldMasterId id="2147485161" r:id="rId19"/>
    <p:sldMasterId id="2147485170" r:id="rId20"/>
    <p:sldMasterId id="2147485176" r:id="rId21"/>
    <p:sldMasterId id="2147485187" r:id="rId22"/>
    <p:sldMasterId id="2147485193" r:id="rId23"/>
  </p:sldMasterIdLst>
  <p:notesMasterIdLst>
    <p:notesMasterId r:id="rId93"/>
  </p:notesMasterIdLst>
  <p:handoutMasterIdLst>
    <p:handoutMasterId r:id="rId94"/>
  </p:handoutMasterIdLst>
  <p:sldIdLst>
    <p:sldId id="1852" r:id="rId24"/>
    <p:sldId id="1851" r:id="rId25"/>
    <p:sldId id="1683" r:id="rId26"/>
    <p:sldId id="1689" r:id="rId27"/>
    <p:sldId id="1686" r:id="rId28"/>
    <p:sldId id="885" r:id="rId29"/>
    <p:sldId id="1652" r:id="rId30"/>
    <p:sldId id="1695" r:id="rId31"/>
    <p:sldId id="1696" r:id="rId32"/>
    <p:sldId id="1862" r:id="rId33"/>
    <p:sldId id="1863" r:id="rId34"/>
    <p:sldId id="869" r:id="rId35"/>
    <p:sldId id="1684" r:id="rId36"/>
    <p:sldId id="1638" r:id="rId37"/>
    <p:sldId id="1699" r:id="rId38"/>
    <p:sldId id="1700" r:id="rId39"/>
    <p:sldId id="1714" r:id="rId40"/>
    <p:sldId id="1715" r:id="rId41"/>
    <p:sldId id="1718" r:id="rId42"/>
    <p:sldId id="1719" r:id="rId43"/>
    <p:sldId id="1721" r:id="rId44"/>
    <p:sldId id="1861" r:id="rId45"/>
    <p:sldId id="1730" r:id="rId46"/>
    <p:sldId id="1731" r:id="rId47"/>
    <p:sldId id="1734" r:id="rId48"/>
    <p:sldId id="1735" r:id="rId49"/>
    <p:sldId id="1738" r:id="rId50"/>
    <p:sldId id="1739" r:id="rId51"/>
    <p:sldId id="1760" r:id="rId52"/>
    <p:sldId id="1761" r:id="rId53"/>
    <p:sldId id="1765" r:id="rId54"/>
    <p:sldId id="1766" r:id="rId55"/>
    <p:sldId id="1771" r:id="rId56"/>
    <p:sldId id="1772" r:id="rId57"/>
    <p:sldId id="1773" r:id="rId58"/>
    <p:sldId id="1774" r:id="rId59"/>
    <p:sldId id="1776" r:id="rId60"/>
    <p:sldId id="1777" r:id="rId61"/>
    <p:sldId id="1784" r:id="rId62"/>
    <p:sldId id="1785" r:id="rId63"/>
    <p:sldId id="1788" r:id="rId64"/>
    <p:sldId id="1789" r:id="rId65"/>
    <p:sldId id="1790" r:id="rId66"/>
    <p:sldId id="1820" r:id="rId67"/>
    <p:sldId id="1821" r:id="rId68"/>
    <p:sldId id="1823" r:id="rId69"/>
    <p:sldId id="1825" r:id="rId70"/>
    <p:sldId id="1827" r:id="rId71"/>
    <p:sldId id="1828" r:id="rId72"/>
    <p:sldId id="1830" r:id="rId73"/>
    <p:sldId id="1835" r:id="rId74"/>
    <p:sldId id="1837" r:id="rId75"/>
    <p:sldId id="1857" r:id="rId76"/>
    <p:sldId id="1858" r:id="rId77"/>
    <p:sldId id="1793" r:id="rId78"/>
    <p:sldId id="1794" r:id="rId79"/>
    <p:sldId id="1856" r:id="rId80"/>
    <p:sldId id="1800" r:id="rId81"/>
    <p:sldId id="1801" r:id="rId82"/>
    <p:sldId id="1802" r:id="rId83"/>
    <p:sldId id="1804" r:id="rId84"/>
    <p:sldId id="1859" r:id="rId85"/>
    <p:sldId id="1860" r:id="rId86"/>
    <p:sldId id="1846" r:id="rId87"/>
    <p:sldId id="1847" r:id="rId88"/>
    <p:sldId id="1864" r:id="rId89"/>
    <p:sldId id="1849" r:id="rId90"/>
    <p:sldId id="1850" r:id="rId91"/>
    <p:sldId id="1854" r:id="rId92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CCFF"/>
    <a:srgbClr val="0099FF"/>
    <a:srgbClr val="33CCFF"/>
    <a:srgbClr val="00B0F0"/>
    <a:srgbClr val="009999"/>
    <a:srgbClr val="6600CC"/>
    <a:srgbClr val="9900CC"/>
    <a:srgbClr val="0099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19D25-2E02-41B7-BA9A-41D9EC366563}" v="18" dt="2025-06-23T20:28:04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404" autoAdjust="0"/>
  </p:normalViewPr>
  <p:slideViewPr>
    <p:cSldViewPr>
      <p:cViewPr varScale="1">
        <p:scale>
          <a:sx n="111" d="100"/>
          <a:sy n="111" d="100"/>
        </p:scale>
        <p:origin x="9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7.xml"/><Relationship Id="rId95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handoutMaster" Target="handoutMasters/handoutMaster1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 Antonopoulou" userId="b56298f00e27b472" providerId="LiveId" clId="{D3DF8F4C-D7BE-44A9-80CF-C8E66DFBEA31}"/>
    <pc:docChg chg="undo custSel addSld delSld modSld">
      <pc:chgData name="Vivian Antonopoulou" userId="b56298f00e27b472" providerId="LiveId" clId="{D3DF8F4C-D7BE-44A9-80CF-C8E66DFBEA31}" dt="2023-12-10T21:47:44.030" v="150" actId="1076"/>
      <pc:docMkLst>
        <pc:docMk/>
      </pc:docMkLst>
      <pc:sldChg chg="modSp mod">
        <pc:chgData name="Vivian Antonopoulou" userId="b56298f00e27b472" providerId="LiveId" clId="{D3DF8F4C-D7BE-44A9-80CF-C8E66DFBEA31}" dt="2023-12-10T16:04:50.827" v="68" actId="1076"/>
        <pc:sldMkLst>
          <pc:docMk/>
          <pc:sldMk cId="0" sldId="536"/>
        </pc:sldMkLst>
      </pc:sldChg>
      <pc:sldChg chg="modSp">
        <pc:chgData name="Vivian Antonopoulou" userId="b56298f00e27b472" providerId="LiveId" clId="{D3DF8F4C-D7BE-44A9-80CF-C8E66DFBEA31}" dt="2023-12-10T21:45:41.791" v="132" actId="113"/>
        <pc:sldMkLst>
          <pc:docMk/>
          <pc:sldMk cId="0" sldId="537"/>
        </pc:sldMkLst>
      </pc:sldChg>
      <pc:sldChg chg="modSp mod">
        <pc:chgData name="Vivian Antonopoulou" userId="b56298f00e27b472" providerId="LiveId" clId="{D3DF8F4C-D7BE-44A9-80CF-C8E66DFBEA31}" dt="2023-12-10T15:29:50.218" v="11" actId="404"/>
        <pc:sldMkLst>
          <pc:docMk/>
          <pc:sldMk cId="0" sldId="596"/>
        </pc:sldMkLst>
      </pc:sldChg>
      <pc:sldChg chg="modSp mod">
        <pc:chgData name="Vivian Antonopoulou" userId="b56298f00e27b472" providerId="LiveId" clId="{D3DF8F4C-D7BE-44A9-80CF-C8E66DFBEA31}" dt="2023-12-10T21:47:15.814" v="146" actId="403"/>
        <pc:sldMkLst>
          <pc:docMk/>
          <pc:sldMk cId="0" sldId="608"/>
        </pc:sldMkLst>
      </pc:sldChg>
      <pc:sldChg chg="modSp mod">
        <pc:chgData name="Vivian Antonopoulou" userId="b56298f00e27b472" providerId="LiveId" clId="{D3DF8F4C-D7BE-44A9-80CF-C8E66DFBEA31}" dt="2023-12-10T15:29:55.194" v="12" actId="404"/>
        <pc:sldMkLst>
          <pc:docMk/>
          <pc:sldMk cId="0" sldId="677"/>
        </pc:sldMkLst>
      </pc:sldChg>
      <pc:sldChg chg="modSp mod">
        <pc:chgData name="Vivian Antonopoulou" userId="b56298f00e27b472" providerId="LiveId" clId="{D3DF8F4C-D7BE-44A9-80CF-C8E66DFBEA31}" dt="2023-12-10T21:47:09.369" v="145" actId="403"/>
        <pc:sldMkLst>
          <pc:docMk/>
          <pc:sldMk cId="0" sldId="680"/>
        </pc:sldMkLst>
      </pc:sldChg>
      <pc:sldChg chg="modSp mod">
        <pc:chgData name="Vivian Antonopoulou" userId="b56298f00e27b472" providerId="LiveId" clId="{D3DF8F4C-D7BE-44A9-80CF-C8E66DFBEA31}" dt="2023-12-10T16:09:02.664" v="96" actId="20577"/>
        <pc:sldMkLst>
          <pc:docMk/>
          <pc:sldMk cId="2510350333" sldId="708"/>
        </pc:sldMkLst>
      </pc:sldChg>
      <pc:sldChg chg="modSp">
        <pc:chgData name="Vivian Antonopoulou" userId="b56298f00e27b472" providerId="LiveId" clId="{D3DF8F4C-D7BE-44A9-80CF-C8E66DFBEA31}" dt="2023-12-10T21:45:10.653" v="126" actId="403"/>
        <pc:sldMkLst>
          <pc:docMk/>
          <pc:sldMk cId="3890378043" sldId="710"/>
        </pc:sldMkLst>
      </pc:sldChg>
      <pc:sldChg chg="modSp mod">
        <pc:chgData name="Vivian Antonopoulou" userId="b56298f00e27b472" providerId="LiveId" clId="{D3DF8F4C-D7BE-44A9-80CF-C8E66DFBEA31}" dt="2023-12-10T21:47:44.030" v="150" actId="1076"/>
        <pc:sldMkLst>
          <pc:docMk/>
          <pc:sldMk cId="3878930300" sldId="711"/>
        </pc:sldMkLst>
      </pc:sldChg>
      <pc:sldChg chg="modSp mod">
        <pc:chgData name="Vivian Antonopoulou" userId="b56298f00e27b472" providerId="LiveId" clId="{D3DF8F4C-D7BE-44A9-80CF-C8E66DFBEA31}" dt="2023-12-10T21:46:00.319" v="137" actId="113"/>
        <pc:sldMkLst>
          <pc:docMk/>
          <pc:sldMk cId="745017119" sldId="712"/>
        </pc:sldMkLst>
      </pc:sldChg>
      <pc:sldChg chg="modSp mod">
        <pc:chgData name="Vivian Antonopoulou" userId="b56298f00e27b472" providerId="LiveId" clId="{D3DF8F4C-D7BE-44A9-80CF-C8E66DFBEA31}" dt="2023-12-10T21:46:16.772" v="142"/>
        <pc:sldMkLst>
          <pc:docMk/>
          <pc:sldMk cId="1151568695" sldId="713"/>
        </pc:sldMkLst>
      </pc:sldChg>
      <pc:sldChg chg="modSp mod">
        <pc:chgData name="Vivian Antonopoulou" userId="b56298f00e27b472" providerId="LiveId" clId="{D3DF8F4C-D7BE-44A9-80CF-C8E66DFBEA31}" dt="2023-12-10T16:15:02.069" v="107" actId="114"/>
        <pc:sldMkLst>
          <pc:docMk/>
          <pc:sldMk cId="2723838856" sldId="750"/>
        </pc:sldMkLst>
      </pc:sldChg>
      <pc:sldChg chg="modSp mod">
        <pc:chgData name="Vivian Antonopoulou" userId="b56298f00e27b472" providerId="LiveId" clId="{D3DF8F4C-D7BE-44A9-80CF-C8E66DFBEA31}" dt="2023-12-10T16:05:41.025" v="72" actId="1076"/>
        <pc:sldMkLst>
          <pc:docMk/>
          <pc:sldMk cId="1270808088" sldId="757"/>
        </pc:sldMkLst>
      </pc:sldChg>
      <pc:sldChg chg="del">
        <pc:chgData name="Vivian Antonopoulou" userId="b56298f00e27b472" providerId="LiveId" clId="{D3DF8F4C-D7BE-44A9-80CF-C8E66DFBEA31}" dt="2023-12-10T14:43:24.685" v="1" actId="47"/>
        <pc:sldMkLst>
          <pc:docMk/>
          <pc:sldMk cId="1487631926" sldId="780"/>
        </pc:sldMkLst>
      </pc:sldChg>
      <pc:sldChg chg="modSp mod">
        <pc:chgData name="Vivian Antonopoulou" userId="b56298f00e27b472" providerId="LiveId" clId="{D3DF8F4C-D7BE-44A9-80CF-C8E66DFBEA31}" dt="2023-12-10T16:05:08.776" v="69" actId="1076"/>
        <pc:sldMkLst>
          <pc:docMk/>
          <pc:sldMk cId="2733308471" sldId="782"/>
        </pc:sldMkLst>
      </pc:sldChg>
      <pc:sldChg chg="modSp mod">
        <pc:chgData name="Vivian Antonopoulou" userId="b56298f00e27b472" providerId="LiveId" clId="{D3DF8F4C-D7BE-44A9-80CF-C8E66DFBEA31}" dt="2023-12-10T16:04:30.250" v="66" actId="108"/>
        <pc:sldMkLst>
          <pc:docMk/>
          <pc:sldMk cId="2760145709" sldId="783"/>
        </pc:sldMkLst>
      </pc:sldChg>
      <pc:sldChg chg="del">
        <pc:chgData name="Vivian Antonopoulou" userId="b56298f00e27b472" providerId="LiveId" clId="{D3DF8F4C-D7BE-44A9-80CF-C8E66DFBEA31}" dt="2023-12-10T15:29:20.078" v="4" actId="47"/>
        <pc:sldMkLst>
          <pc:docMk/>
          <pc:sldMk cId="112642044" sldId="784"/>
        </pc:sldMkLst>
      </pc:sldChg>
      <pc:sldChg chg="del">
        <pc:chgData name="Vivian Antonopoulou" userId="b56298f00e27b472" providerId="LiveId" clId="{D3DF8F4C-D7BE-44A9-80CF-C8E66DFBEA31}" dt="2023-12-10T15:29:21.833" v="5" actId="47"/>
        <pc:sldMkLst>
          <pc:docMk/>
          <pc:sldMk cId="3036240926" sldId="785"/>
        </pc:sldMkLst>
      </pc:sldChg>
      <pc:sldChg chg="modSp mod">
        <pc:chgData name="Vivian Antonopoulou" userId="b56298f00e27b472" providerId="LiveId" clId="{D3DF8F4C-D7BE-44A9-80CF-C8E66DFBEA31}" dt="2023-12-10T16:06:16.926" v="75" actId="1076"/>
        <pc:sldMkLst>
          <pc:docMk/>
          <pc:sldMk cId="1507868022" sldId="786"/>
        </pc:sldMkLst>
      </pc:sldChg>
      <pc:sldChg chg="modSp mod">
        <pc:chgData name="Vivian Antonopoulou" userId="b56298f00e27b472" providerId="LiveId" clId="{D3DF8F4C-D7BE-44A9-80CF-C8E66DFBEA31}" dt="2023-12-10T16:07:21.493" v="87" actId="1038"/>
        <pc:sldMkLst>
          <pc:docMk/>
          <pc:sldMk cId="2367279682" sldId="787"/>
        </pc:sldMkLst>
      </pc:sldChg>
      <pc:sldChg chg="modSp mod">
        <pc:chgData name="Vivian Antonopoulou" userId="b56298f00e27b472" providerId="LiveId" clId="{D3DF8F4C-D7BE-44A9-80CF-C8E66DFBEA31}" dt="2023-12-10T15:32:26.874" v="16" actId="1076"/>
        <pc:sldMkLst>
          <pc:docMk/>
          <pc:sldMk cId="2959968702" sldId="791"/>
        </pc:sldMkLst>
      </pc:sldChg>
      <pc:sldChg chg="modSp mod">
        <pc:chgData name="Vivian Antonopoulou" userId="b56298f00e27b472" providerId="LiveId" clId="{D3DF8F4C-D7BE-44A9-80CF-C8E66DFBEA31}" dt="2023-12-10T16:09:26.731" v="98" actId="207"/>
        <pc:sldMkLst>
          <pc:docMk/>
          <pc:sldMk cId="3989837361" sldId="822"/>
        </pc:sldMkLst>
      </pc:sldChg>
      <pc:sldChg chg="addSp delSp modSp mod">
        <pc:chgData name="Vivian Antonopoulou" userId="b56298f00e27b472" providerId="LiveId" clId="{D3DF8F4C-D7BE-44A9-80CF-C8E66DFBEA31}" dt="2023-12-10T16:10:11.544" v="104"/>
        <pc:sldMkLst>
          <pc:docMk/>
          <pc:sldMk cId="1675694741" sldId="854"/>
        </pc:sldMkLst>
      </pc:sldChg>
      <pc:sldChg chg="modSp mod">
        <pc:chgData name="Vivian Antonopoulou" userId="b56298f00e27b472" providerId="LiveId" clId="{D3DF8F4C-D7BE-44A9-80CF-C8E66DFBEA31}" dt="2023-12-10T16:08:32.510" v="93" actId="114"/>
        <pc:sldMkLst>
          <pc:docMk/>
          <pc:sldMk cId="255197888" sldId="863"/>
        </pc:sldMkLst>
      </pc:sldChg>
      <pc:sldChg chg="modSp mod">
        <pc:chgData name="Vivian Antonopoulou" userId="b56298f00e27b472" providerId="LiveId" clId="{D3DF8F4C-D7BE-44A9-80CF-C8E66DFBEA31}" dt="2023-12-10T16:08:42.899" v="95" actId="114"/>
        <pc:sldMkLst>
          <pc:docMk/>
          <pc:sldMk cId="1610034365" sldId="864"/>
        </pc:sldMkLst>
      </pc:sldChg>
      <pc:sldChg chg="modSp mod">
        <pc:chgData name="Vivian Antonopoulou" userId="b56298f00e27b472" providerId="LiveId" clId="{D3DF8F4C-D7BE-44A9-80CF-C8E66DFBEA31}" dt="2023-12-10T15:57:55.644" v="54" actId="207"/>
        <pc:sldMkLst>
          <pc:docMk/>
          <pc:sldMk cId="2535236532" sldId="870"/>
        </pc:sldMkLst>
      </pc:sldChg>
      <pc:sldChg chg="modSp">
        <pc:chgData name="Vivian Antonopoulou" userId="b56298f00e27b472" providerId="LiveId" clId="{D3DF8F4C-D7BE-44A9-80CF-C8E66DFBEA31}" dt="2023-12-10T16:10:33.074" v="105" actId="207"/>
        <pc:sldMkLst>
          <pc:docMk/>
          <pc:sldMk cId="3633723016" sldId="1614"/>
        </pc:sldMkLst>
      </pc:sldChg>
      <pc:sldChg chg="modSp">
        <pc:chgData name="Vivian Antonopoulou" userId="b56298f00e27b472" providerId="LiveId" clId="{D3DF8F4C-D7BE-44A9-80CF-C8E66DFBEA31}" dt="2023-12-10T21:46:35.185" v="144" actId="2711"/>
        <pc:sldMkLst>
          <pc:docMk/>
          <pc:sldMk cId="1030638808" sldId="1616"/>
        </pc:sldMkLst>
      </pc:sldChg>
      <pc:sldChg chg="modSp mod">
        <pc:chgData name="Vivian Antonopoulou" userId="b56298f00e27b472" providerId="LiveId" clId="{D3DF8F4C-D7BE-44A9-80CF-C8E66DFBEA31}" dt="2023-12-10T16:09:07.275" v="97" actId="20577"/>
        <pc:sldMkLst>
          <pc:docMk/>
          <pc:sldMk cId="1719414139" sldId="1619"/>
        </pc:sldMkLst>
      </pc:sldChg>
      <pc:sldChg chg="modSp mod">
        <pc:chgData name="Vivian Antonopoulou" userId="b56298f00e27b472" providerId="LiveId" clId="{D3DF8F4C-D7BE-44A9-80CF-C8E66DFBEA31}" dt="2023-12-10T15:53:33.553" v="44" actId="20577"/>
        <pc:sldMkLst>
          <pc:docMk/>
          <pc:sldMk cId="2254479659" sldId="1620"/>
        </pc:sldMkLst>
      </pc:sldChg>
      <pc:sldChg chg="modSp mod">
        <pc:chgData name="Vivian Antonopoulou" userId="b56298f00e27b472" providerId="LiveId" clId="{D3DF8F4C-D7BE-44A9-80CF-C8E66DFBEA31}" dt="2023-12-10T16:15:57.643" v="119" actId="20577"/>
        <pc:sldMkLst>
          <pc:docMk/>
          <pc:sldMk cId="1764887" sldId="1622"/>
        </pc:sldMkLst>
      </pc:sldChg>
      <pc:sldChg chg="modSp mod">
        <pc:chgData name="Vivian Antonopoulou" userId="b56298f00e27b472" providerId="LiveId" clId="{D3DF8F4C-D7BE-44A9-80CF-C8E66DFBEA31}" dt="2023-12-10T16:09:33.289" v="99" actId="207"/>
        <pc:sldMkLst>
          <pc:docMk/>
          <pc:sldMk cId="714966803" sldId="1634"/>
        </pc:sldMkLst>
      </pc:sldChg>
      <pc:sldChg chg="modSp mod">
        <pc:chgData name="Vivian Antonopoulou" userId="b56298f00e27b472" providerId="LiveId" clId="{D3DF8F4C-D7BE-44A9-80CF-C8E66DFBEA31}" dt="2023-12-10T16:08:38.025" v="94" actId="114"/>
        <pc:sldMkLst>
          <pc:docMk/>
          <pc:sldMk cId="1020528935" sldId="1636"/>
        </pc:sldMkLst>
      </pc:sldChg>
      <pc:sldChg chg="modSp mod">
        <pc:chgData name="Vivian Antonopoulou" userId="b56298f00e27b472" providerId="LiveId" clId="{D3DF8F4C-D7BE-44A9-80CF-C8E66DFBEA31}" dt="2023-12-10T16:09:49.338" v="100" actId="20577"/>
        <pc:sldMkLst>
          <pc:docMk/>
          <pc:sldMk cId="4201949465" sldId="1638"/>
        </pc:sldMkLst>
      </pc:sldChg>
      <pc:sldChg chg="mod">
        <pc:chgData name="Vivian Antonopoulou" userId="b56298f00e27b472" providerId="LiveId" clId="{D3DF8F4C-D7BE-44A9-80CF-C8E66DFBEA31}" dt="2023-12-10T15:50:24.690" v="31" actId="27918"/>
        <pc:sldMkLst>
          <pc:docMk/>
          <pc:sldMk cId="1114711974" sldId="1640"/>
        </pc:sldMkLst>
      </pc:sldChg>
      <pc:sldChg chg="mod">
        <pc:chgData name="Vivian Antonopoulou" userId="b56298f00e27b472" providerId="LiveId" clId="{D3DF8F4C-D7BE-44A9-80CF-C8E66DFBEA31}" dt="2023-12-10T15:50:48.012" v="34" actId="27918"/>
        <pc:sldMkLst>
          <pc:docMk/>
          <pc:sldMk cId="1987200547" sldId="1641"/>
        </pc:sldMkLst>
      </pc:sldChg>
      <pc:sldChg chg="mod">
        <pc:chgData name="Vivian Antonopoulou" userId="b56298f00e27b472" providerId="LiveId" clId="{D3DF8F4C-D7BE-44A9-80CF-C8E66DFBEA31}" dt="2023-12-10T15:51:12.144" v="37" actId="27918"/>
        <pc:sldMkLst>
          <pc:docMk/>
          <pc:sldMk cId="1462360061" sldId="1642"/>
        </pc:sldMkLst>
      </pc:sldChg>
      <pc:sldChg chg="mod">
        <pc:chgData name="Vivian Antonopoulou" userId="b56298f00e27b472" providerId="LiveId" clId="{D3DF8F4C-D7BE-44A9-80CF-C8E66DFBEA31}" dt="2023-12-10T15:51:36.889" v="40" actId="27918"/>
        <pc:sldMkLst>
          <pc:docMk/>
          <pc:sldMk cId="3253111237" sldId="1643"/>
        </pc:sldMkLst>
      </pc:sldChg>
      <pc:sldChg chg="add">
        <pc:chgData name="Vivian Antonopoulou" userId="b56298f00e27b472" providerId="LiveId" clId="{D3DF8F4C-D7BE-44A9-80CF-C8E66DFBEA31}" dt="2023-12-10T14:43:17.786" v="0"/>
        <pc:sldMkLst>
          <pc:docMk/>
          <pc:sldMk cId="1548456219" sldId="1644"/>
        </pc:sldMkLst>
      </pc:sldChg>
      <pc:sldChg chg="add">
        <pc:chgData name="Vivian Antonopoulou" userId="b56298f00e27b472" providerId="LiveId" clId="{D3DF8F4C-D7BE-44A9-80CF-C8E66DFBEA31}" dt="2023-12-10T15:29:15.887" v="3"/>
        <pc:sldMkLst>
          <pc:docMk/>
          <pc:sldMk cId="256075131" sldId="1645"/>
        </pc:sldMkLst>
      </pc:sldChg>
      <pc:sldChg chg="add">
        <pc:chgData name="Vivian Antonopoulou" userId="b56298f00e27b472" providerId="LiveId" clId="{D3DF8F4C-D7BE-44A9-80CF-C8E66DFBEA31}" dt="2023-12-10T15:29:15.887" v="3"/>
        <pc:sldMkLst>
          <pc:docMk/>
          <pc:sldMk cId="4135122505" sldId="1646"/>
        </pc:sldMkLst>
      </pc:sldChg>
    </pc:docChg>
  </pc:docChgLst>
  <pc:docChgLst>
    <pc:chgData name="Dimitris Mavros" userId="5b21be12d6fcf79c" providerId="LiveId" clId="{1B919D25-2E02-41B7-BA9A-41D9EC366563}"/>
    <pc:docChg chg="custSel addSld modSld sldOrd">
      <pc:chgData name="Dimitris Mavros" userId="5b21be12d6fcf79c" providerId="LiveId" clId="{1B919D25-2E02-41B7-BA9A-41D9EC366563}" dt="2025-06-23T20:29:08.105" v="203" actId="1076"/>
      <pc:docMkLst>
        <pc:docMk/>
      </pc:docMkLst>
      <pc:sldChg chg="addSp modSp add mod">
        <pc:chgData name="Dimitris Mavros" userId="5b21be12d6fcf79c" providerId="LiveId" clId="{1B919D25-2E02-41B7-BA9A-41D9EC366563}" dt="2025-06-23T19:27:27.711" v="180" actId="1076"/>
        <pc:sldMkLst>
          <pc:docMk/>
          <pc:sldMk cId="0" sldId="256"/>
        </pc:sldMkLst>
        <pc:spChg chg="mod">
          <ac:chgData name="Dimitris Mavros" userId="5b21be12d6fcf79c" providerId="LiveId" clId="{1B919D25-2E02-41B7-BA9A-41D9EC366563}" dt="2025-06-23T19:00:11.043" v="44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02.161" v="144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21.891" v="47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41.218" v="147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3:41.372" v="138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18.908" v="46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46.486" v="148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30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9.207" v="146" actId="1076"/>
          <ac:spMkLst>
            <pc:docMk/>
            <pc:sldMk cId="0" sldId="256"/>
            <ac:spMk id="31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0:15.459" v="45" actId="107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53.942" v="149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Dimitris Mavros" userId="5b21be12d6fcf79c" providerId="LiveId" clId="{1B919D25-2E02-41B7-BA9A-41D9EC366563}" dt="2025-06-23T19:05:11.076" v="145" actId="1076"/>
          <ac:spMkLst>
            <pc:docMk/>
            <pc:sldMk cId="0" sldId="256"/>
            <ac:spMk id="39" creationId="{00000000-0000-0000-0000-000000000000}"/>
          </ac:spMkLst>
        </pc:spChg>
        <pc:spChg chg="add mod">
          <ac:chgData name="Dimitris Mavros" userId="5b21be12d6fcf79c" providerId="LiveId" clId="{1B919D25-2E02-41B7-BA9A-41D9EC366563}" dt="2025-06-23T19:01:45.977" v="136" actId="1076"/>
          <ac:spMkLst>
            <pc:docMk/>
            <pc:sldMk cId="0" sldId="256"/>
            <ac:spMk id="42" creationId="{459A3DD9-0764-C247-2A89-C5662FBF3993}"/>
          </ac:spMkLst>
        </pc:spChg>
        <pc:spChg chg="add">
          <ac:chgData name="Dimitris Mavros" userId="5b21be12d6fcf79c" providerId="LiveId" clId="{1B919D25-2E02-41B7-BA9A-41D9EC366563}" dt="2025-06-23T19:21:16.295" v="160"/>
          <ac:spMkLst>
            <pc:docMk/>
            <pc:sldMk cId="0" sldId="256"/>
            <ac:spMk id="47" creationId="{1953F718-BA52-EFA2-0614-030B6EDA8516}"/>
          </ac:spMkLst>
        </pc:spChg>
        <pc:spChg chg="add">
          <ac:chgData name="Dimitris Mavros" userId="5b21be12d6fcf79c" providerId="LiveId" clId="{1B919D25-2E02-41B7-BA9A-41D9EC366563}" dt="2025-06-23T19:21:27.265" v="161"/>
          <ac:spMkLst>
            <pc:docMk/>
            <pc:sldMk cId="0" sldId="256"/>
            <ac:spMk id="48" creationId="{86706981-3448-05C5-AA34-D53EBF671B50}"/>
          </ac:spMkLst>
        </pc:spChg>
        <pc:picChg chg="add mod">
          <ac:chgData name="Dimitris Mavros" userId="5b21be12d6fcf79c" providerId="LiveId" clId="{1B919D25-2E02-41B7-BA9A-41D9EC366563}" dt="2025-06-23T19:02:30.340" v="137"/>
          <ac:picMkLst>
            <pc:docMk/>
            <pc:sldMk cId="0" sldId="256"/>
            <ac:picMk id="43" creationId="{970E4D33-08EB-DEDB-25DE-B56F3AA339E6}"/>
          </ac:picMkLst>
        </pc:picChg>
        <pc:picChg chg="add mod">
          <ac:chgData name="Dimitris Mavros" userId="5b21be12d6fcf79c" providerId="LiveId" clId="{1B919D25-2E02-41B7-BA9A-41D9EC366563}" dt="2025-06-23T19:04:38.686" v="143" actId="14100"/>
          <ac:picMkLst>
            <pc:docMk/>
            <pc:sldMk cId="0" sldId="256"/>
            <ac:picMk id="45" creationId="{23AB4B6D-F330-1EB8-20E0-303868A72DFA}"/>
          </ac:picMkLst>
        </pc:picChg>
        <pc:picChg chg="add mod">
          <ac:chgData name="Dimitris Mavros" userId="5b21be12d6fcf79c" providerId="LiveId" clId="{1B919D25-2E02-41B7-BA9A-41D9EC366563}" dt="2025-06-23T19:14:15.752" v="159" actId="1076"/>
          <ac:picMkLst>
            <pc:docMk/>
            <pc:sldMk cId="0" sldId="256"/>
            <ac:picMk id="46" creationId="{ACBBFEA6-5F2D-8B20-2163-3E5873D32536}"/>
          </ac:picMkLst>
        </pc:picChg>
        <pc:picChg chg="add mod">
          <ac:chgData name="Dimitris Mavros" userId="5b21be12d6fcf79c" providerId="LiveId" clId="{1B919D25-2E02-41B7-BA9A-41D9EC366563}" dt="2025-06-23T19:22:16.940" v="168" actId="14100"/>
          <ac:picMkLst>
            <pc:docMk/>
            <pc:sldMk cId="0" sldId="256"/>
            <ac:picMk id="49" creationId="{C71FBCB2-0E91-B4AC-29BD-1D3A1BC6F734}"/>
          </ac:picMkLst>
        </pc:picChg>
        <pc:picChg chg="add mod">
          <ac:chgData name="Dimitris Mavros" userId="5b21be12d6fcf79c" providerId="LiveId" clId="{1B919D25-2E02-41B7-BA9A-41D9EC366563}" dt="2025-06-23T19:24:57.688" v="173" actId="1076"/>
          <ac:picMkLst>
            <pc:docMk/>
            <pc:sldMk cId="0" sldId="256"/>
            <ac:picMk id="50" creationId="{677AA521-63F8-7B23-8198-E249AF7EA79C}"/>
          </ac:picMkLst>
        </pc:picChg>
        <pc:picChg chg="add mod">
          <ac:chgData name="Dimitris Mavros" userId="5b21be12d6fcf79c" providerId="LiveId" clId="{1B919D25-2E02-41B7-BA9A-41D9EC366563}" dt="2025-06-23T19:27:27.711" v="180" actId="1076"/>
          <ac:picMkLst>
            <pc:docMk/>
            <pc:sldMk cId="0" sldId="256"/>
            <ac:picMk id="51" creationId="{A001262F-566C-B957-474E-F501A6890AEB}"/>
          </ac:picMkLst>
        </pc:picChg>
      </pc:sldChg>
      <pc:sldChg chg="addSp modSp mod">
        <pc:chgData name="Dimitris Mavros" userId="5b21be12d6fcf79c" providerId="LiveId" clId="{1B919D25-2E02-41B7-BA9A-41D9EC366563}" dt="2025-06-23T20:29:08.105" v="203" actId="1076"/>
        <pc:sldMkLst>
          <pc:docMk/>
          <pc:sldMk cId="3955150011" sldId="1653"/>
        </pc:sldMkLst>
        <pc:spChg chg="add mod">
          <ac:chgData name="Dimitris Mavros" userId="5b21be12d6fcf79c" providerId="LiveId" clId="{1B919D25-2E02-41B7-BA9A-41D9EC366563}" dt="2025-06-23T20:29:08.105" v="203" actId="1076"/>
          <ac:spMkLst>
            <pc:docMk/>
            <pc:sldMk cId="3955150011" sldId="1653"/>
            <ac:spMk id="2" creationId="{C28F0859-90E7-3020-756B-A81CEF9A4347}"/>
          </ac:spMkLst>
        </pc:spChg>
        <pc:spChg chg="add mod">
          <ac:chgData name="Dimitris Mavros" userId="5b21be12d6fcf79c" providerId="LiveId" clId="{1B919D25-2E02-41B7-BA9A-41D9EC366563}" dt="2025-06-23T20:29:03.080" v="202" actId="14100"/>
          <ac:spMkLst>
            <pc:docMk/>
            <pc:sldMk cId="3955150011" sldId="1653"/>
            <ac:spMk id="3" creationId="{22291789-1629-B2FD-BB92-7785984274B4}"/>
          </ac:spMkLst>
        </pc:spChg>
      </pc:sldChg>
      <pc:sldChg chg="addSp delSp modSp mod">
        <pc:chgData name="Dimitris Mavros" userId="5b21be12d6fcf79c" providerId="LiveId" clId="{1B919D25-2E02-41B7-BA9A-41D9EC366563}" dt="2025-06-23T18:52:17.279" v="3" actId="478"/>
        <pc:sldMkLst>
          <pc:docMk/>
          <pc:sldMk cId="3205917709" sldId="1672"/>
        </pc:sldMkLst>
        <pc:picChg chg="add del mod">
          <ac:chgData name="Dimitris Mavros" userId="5b21be12d6fcf79c" providerId="LiveId" clId="{1B919D25-2E02-41B7-BA9A-41D9EC366563}" dt="2025-06-23T18:52:17.279" v="3" actId="478"/>
          <ac:picMkLst>
            <pc:docMk/>
            <pc:sldMk cId="3205917709" sldId="1672"/>
            <ac:picMk id="4" creationId="{3B4EDB22-01E3-5AF8-038D-F2D5AC4CC564}"/>
          </ac:picMkLst>
        </pc:picChg>
      </pc:sldChg>
      <pc:sldChg chg="modSp add mod ord">
        <pc:chgData name="Dimitris Mavros" userId="5b21be12d6fcf79c" providerId="LiveId" clId="{1B919D25-2E02-41B7-BA9A-41D9EC366563}" dt="2025-06-23T18:59:54.144" v="42"/>
        <pc:sldMkLst>
          <pc:docMk/>
          <pc:sldMk cId="2815811569" sldId="1681"/>
        </pc:sldMkLst>
        <pc:spChg chg="mod">
          <ac:chgData name="Dimitris Mavros" userId="5b21be12d6fcf79c" providerId="LiveId" clId="{1B919D25-2E02-41B7-BA9A-41D9EC366563}" dt="2025-06-23T18:59:45.549" v="40" actId="403"/>
          <ac:spMkLst>
            <pc:docMk/>
            <pc:sldMk cId="2815811569" sldId="1681"/>
            <ac:spMk id="6" creationId="{DD19EA16-E1A6-3FCE-702A-13CE5A6465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1255660774593601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13.099999999999994</c:v>
                </c:pt>
                <c:pt idx="1">
                  <c:v>13.700000000000003</c:v>
                </c:pt>
                <c:pt idx="2">
                  <c:v>27.299999999999997</c:v>
                </c:pt>
                <c:pt idx="3">
                  <c:v>32</c:v>
                </c:pt>
                <c:pt idx="4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B-45F8-9816-69A71CF8B38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Αρνηττικά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6B-45F8-9816-69A71CF8B3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66.900000000000006</c:v>
                </c:pt>
                <c:pt idx="1">
                  <c:v>66.3</c:v>
                </c:pt>
                <c:pt idx="2">
                  <c:v>52.7</c:v>
                </c:pt>
                <c:pt idx="3">
                  <c:v>48</c:v>
                </c:pt>
                <c:pt idx="4">
                  <c:v>43.6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B-45F8-9816-69A71CF8B388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13.65</c:v>
                </c:pt>
                <c:pt idx="2">
                  <c:v>9.5</c:v>
                </c:pt>
                <c:pt idx="3">
                  <c:v>5.5</c:v>
                </c:pt>
                <c:pt idx="4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B-45F8-9816-69A71CF8B388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Ουδετερα +Δα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22.7</c:v>
                </c:pt>
                <c:pt idx="2">
                  <c:v>31</c:v>
                </c:pt>
                <c:pt idx="3">
                  <c:v>39</c:v>
                </c:pt>
                <c:pt idx="4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6B-45F8-9816-69A71CF8B388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15</c:v>
                </c:pt>
                <c:pt idx="1">
                  <c:v>13.65</c:v>
                </c:pt>
                <c:pt idx="2">
                  <c:v>9.5</c:v>
                </c:pt>
                <c:pt idx="3">
                  <c:v>5.5</c:v>
                </c:pt>
                <c:pt idx="4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6B-45F8-9816-69A71CF8B388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Θετικά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E6B-45F8-9816-69A71CF8B388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6B-45F8-9816-69A71CF8B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Κατ' αρχάς θα ήθελα να μου πείτε, πώς πιστεύετε ότι πάνε τα πράγματα γενικά, στην χώρα μας…</c:v>
                </c:pt>
                <c:pt idx="1">
                  <c:v>Πώς κρίνετε σήμερα σε γενικές γραμμές την οικονομική κατάσταση της Ελλάδας;</c:v>
                </c:pt>
                <c:pt idx="2">
                  <c:v>Στη διάρκεια των επόμενων 12 μηνών, θα λέγατε ότι η οικονομική κατάσταση της χώρας…</c:v>
                </c:pt>
                <c:pt idx="3">
                  <c:v>Και πώς κρίνετε την προσωπική σας οικονομική κατάσταση σήμερα;</c:v>
                </c:pt>
                <c:pt idx="4">
                  <c:v>Και όσον αφορά την προσωπική σας οικονομική κατάσταση στην διάρκεια των επόμενων 12 μηνών θα λέγατε ότι…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13.1</c:v>
                </c:pt>
                <c:pt idx="1">
                  <c:v>11</c:v>
                </c:pt>
                <c:pt idx="2">
                  <c:v>16.3</c:v>
                </c:pt>
                <c:pt idx="3">
                  <c:v>13</c:v>
                </c:pt>
                <c:pt idx="4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6B-45F8-9816-69A71CF8B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16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4603139700173393"/>
          <c:y val="0"/>
          <c:w val="0.70545595295385155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408536926553983"/>
          <c:y val="0"/>
          <c:w val="0.60591452936697221"/>
          <c:h val="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ΝΔ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602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0C-4981-9CC6-1AF836A6E54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0C-4981-9CC6-1AF836A6E54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0C-4981-9CC6-1AF836A6E54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70C-4981-9CC6-1AF836A6E54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70C-4981-9CC6-1AF836A6E5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870C-4981-9CC6-1AF836A6E5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70C-4981-9CC6-1AF836A6E54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870C-4981-9CC6-1AF836A6E54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70C-4981-9CC6-1AF836A6E54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870C-4981-9CC6-1AF836A6E5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Νέα Δημοκρατία</c:v>
                </c:pt>
                <c:pt idx="1">
                  <c:v>Ελληνική Λύση </c:v>
                </c:pt>
                <c:pt idx="2">
                  <c:v>ΠΑΣΟΚ </c:v>
                </c:pt>
                <c:pt idx="3">
                  <c:v>Πλεύση Ελευθερίας</c:v>
                </c:pt>
                <c:pt idx="4">
                  <c:v>ΣΥΡΙΖΑ ΠΣ</c:v>
                </c:pt>
                <c:pt idx="5">
                  <c:v>ΚΚΕ</c:v>
                </c:pt>
                <c:pt idx="6">
                  <c:v>Φωνή Λογικής</c:v>
                </c:pt>
                <c:pt idx="7">
                  <c:v>Μέρα25</c:v>
                </c:pt>
                <c:pt idx="8">
                  <c:v>Κίνημα Δημοκρατίας</c:v>
                </c:pt>
                <c:pt idx="9">
                  <c:v>Νέα Αριστερά</c:v>
                </c:pt>
                <c:pt idx="10">
                  <c:v>Νίκη</c:v>
                </c:pt>
                <c:pt idx="11">
                  <c:v>Άλλο κόμμα</c:v>
                </c:pt>
                <c:pt idx="12">
                  <c:v>Κανένα κόμμα</c:v>
                </c:pt>
                <c:pt idx="13">
                  <c:v>ΔΞ/ΔΑ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23.7</c:v>
                </c:pt>
                <c:pt idx="1">
                  <c:v>8.9</c:v>
                </c:pt>
                <c:pt idx="2">
                  <c:v>8.9</c:v>
                </c:pt>
                <c:pt idx="3">
                  <c:v>7.7</c:v>
                </c:pt>
                <c:pt idx="4">
                  <c:v>5.8</c:v>
                </c:pt>
                <c:pt idx="5">
                  <c:v>5.6</c:v>
                </c:pt>
                <c:pt idx="6">
                  <c:v>3.3</c:v>
                </c:pt>
                <c:pt idx="7">
                  <c:v>2.4</c:v>
                </c:pt>
                <c:pt idx="8">
                  <c:v>1.8</c:v>
                </c:pt>
                <c:pt idx="9">
                  <c:v>1.3</c:v>
                </c:pt>
                <c:pt idx="10">
                  <c:v>1.2</c:v>
                </c:pt>
                <c:pt idx="11">
                  <c:v>4.2</c:v>
                </c:pt>
                <c:pt idx="12">
                  <c:v>20.8</c:v>
                </c:pt>
                <c:pt idx="13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70C-4981-9CC6-1AF836A6E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082170768"/>
        <c:axId val="-1082178928"/>
      </c:barChart>
      <c:catAx>
        <c:axId val="-1082170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l-GR"/>
          </a:p>
        </c:txPr>
        <c:crossAx val="-1082178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0821789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one"/>
        <c:crossAx val="-1082170768"/>
        <c:crosses val="autoZero"/>
        <c:crossBetween val="between"/>
        <c:majorUnit val="50"/>
        <c:minorUnit val="4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l-G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5237280783381"/>
          <c:y val="1.626955300098127E-2"/>
          <c:w val="0.82282373815499865"/>
          <c:h val="0.7762265000337877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ΝΔ</c:v>
                </c:pt>
              </c:strCache>
            </c:strRef>
          </c:tx>
          <c:spPr>
            <a:ln w="36243">
              <a:solidFill>
                <a:srgbClr val="0000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66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Sheet1!$B$2:$Y$2</c:f>
              <c:numCache>
                <c:formatCode>General</c:formatCode>
                <c:ptCount val="24"/>
                <c:pt idx="0">
                  <c:v>27.4</c:v>
                </c:pt>
                <c:pt idx="1">
                  <c:v>25.5</c:v>
                </c:pt>
                <c:pt idx="2">
                  <c:v>24</c:v>
                </c:pt>
                <c:pt idx="3">
                  <c:v>23.9</c:v>
                </c:pt>
                <c:pt idx="4">
                  <c:v>23.9</c:v>
                </c:pt>
                <c:pt idx="5">
                  <c:v>23.8</c:v>
                </c:pt>
                <c:pt idx="6">
                  <c:v>23.2</c:v>
                </c:pt>
                <c:pt idx="7">
                  <c:v>23.2</c:v>
                </c:pt>
                <c:pt idx="8">
                  <c:v>23.1</c:v>
                </c:pt>
                <c:pt idx="9">
                  <c:v>23</c:v>
                </c:pt>
                <c:pt idx="10">
                  <c:v>22.4</c:v>
                </c:pt>
                <c:pt idx="11">
                  <c:v>22.3</c:v>
                </c:pt>
                <c:pt idx="12">
                  <c:v>22.2</c:v>
                </c:pt>
                <c:pt idx="13">
                  <c:v>21.2</c:v>
                </c:pt>
                <c:pt idx="14">
                  <c:v>20.9</c:v>
                </c:pt>
                <c:pt idx="15">
                  <c:v>20.7</c:v>
                </c:pt>
                <c:pt idx="16">
                  <c:v>20.3</c:v>
                </c:pt>
                <c:pt idx="17">
                  <c:v>19.5</c:v>
                </c:pt>
                <c:pt idx="18">
                  <c:v>18.8</c:v>
                </c:pt>
                <c:pt idx="19">
                  <c:v>18.399999999999999</c:v>
                </c:pt>
                <c:pt idx="20">
                  <c:v>18.100000000000001</c:v>
                </c:pt>
                <c:pt idx="21">
                  <c:v>17.7</c:v>
                </c:pt>
                <c:pt idx="22">
                  <c:v>17.3</c:v>
                </c:pt>
                <c:pt idx="23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C0-41C7-B59A-8E201C9CD0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ΠΑΣΟΚ </c:v>
                </c:pt>
              </c:strCache>
            </c:strRef>
          </c:tx>
          <c:spPr>
            <a:ln w="36243">
              <a:solidFill>
                <a:srgbClr val="92D050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92D050"/>
              </a:solidFill>
              <a:ln>
                <a:solidFill>
                  <a:srgbClr val="92D050"/>
                </a:solidFill>
                <a:prstDash val="solid"/>
              </a:ln>
            </c:spPr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Sheet1!$B$3:$Y$3</c:f>
              <c:numCache>
                <c:formatCode>General</c:formatCode>
                <c:ptCount val="24"/>
                <c:pt idx="0">
                  <c:v>9.6999999999999993</c:v>
                </c:pt>
                <c:pt idx="1">
                  <c:v>9.6999999999999993</c:v>
                </c:pt>
                <c:pt idx="2">
                  <c:v>11.4</c:v>
                </c:pt>
                <c:pt idx="3">
                  <c:v>10.199999999999999</c:v>
                </c:pt>
                <c:pt idx="4">
                  <c:v>9.5</c:v>
                </c:pt>
                <c:pt idx="5">
                  <c:v>8.8000000000000007</c:v>
                </c:pt>
                <c:pt idx="6">
                  <c:v>9.4</c:v>
                </c:pt>
                <c:pt idx="7">
                  <c:v>9.9</c:v>
                </c:pt>
                <c:pt idx="8">
                  <c:v>10.4</c:v>
                </c:pt>
                <c:pt idx="9">
                  <c:v>10.4</c:v>
                </c:pt>
                <c:pt idx="10">
                  <c:v>9.6999999999999993</c:v>
                </c:pt>
                <c:pt idx="11">
                  <c:v>10.3</c:v>
                </c:pt>
                <c:pt idx="12">
                  <c:v>11.5</c:v>
                </c:pt>
                <c:pt idx="13">
                  <c:v>9.4</c:v>
                </c:pt>
                <c:pt idx="14">
                  <c:v>11.8</c:v>
                </c:pt>
                <c:pt idx="15">
                  <c:v>11.5</c:v>
                </c:pt>
                <c:pt idx="16">
                  <c:v>12.5</c:v>
                </c:pt>
                <c:pt idx="17">
                  <c:v>12.5</c:v>
                </c:pt>
                <c:pt idx="18">
                  <c:v>13.2</c:v>
                </c:pt>
                <c:pt idx="19">
                  <c:v>13.4</c:v>
                </c:pt>
                <c:pt idx="20">
                  <c:v>11.6</c:v>
                </c:pt>
                <c:pt idx="21">
                  <c:v>12.7</c:v>
                </c:pt>
                <c:pt idx="22">
                  <c:v>11.8</c:v>
                </c:pt>
                <c:pt idx="23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C0-41C7-B59A-8E201C9CD0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ΚΑΝΕΝΑ ΚΟΜΜΑ</c:v>
                </c:pt>
              </c:strCache>
            </c:strRef>
          </c:tx>
          <c:spPr>
            <a:ln w="36243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square"/>
            <c:size val="3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c:spPr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Sheet1!$B$4:$Y$4</c:f>
              <c:numCache>
                <c:formatCode>General</c:formatCode>
                <c:ptCount val="24"/>
                <c:pt idx="0">
                  <c:v>19.100000000000001</c:v>
                </c:pt>
                <c:pt idx="1">
                  <c:v>19.7</c:v>
                </c:pt>
                <c:pt idx="2">
                  <c:v>20.9</c:v>
                </c:pt>
                <c:pt idx="3">
                  <c:v>19.399999999999999</c:v>
                </c:pt>
                <c:pt idx="4">
                  <c:v>25.2</c:v>
                </c:pt>
                <c:pt idx="5">
                  <c:v>20.3</c:v>
                </c:pt>
                <c:pt idx="6">
                  <c:v>21</c:v>
                </c:pt>
                <c:pt idx="7">
                  <c:v>19.3</c:v>
                </c:pt>
                <c:pt idx="8">
                  <c:v>22.1</c:v>
                </c:pt>
                <c:pt idx="9">
                  <c:v>18.7</c:v>
                </c:pt>
                <c:pt idx="10">
                  <c:v>23.7</c:v>
                </c:pt>
                <c:pt idx="11">
                  <c:v>20.8</c:v>
                </c:pt>
                <c:pt idx="12">
                  <c:v>20.7</c:v>
                </c:pt>
                <c:pt idx="13">
                  <c:v>23.2</c:v>
                </c:pt>
                <c:pt idx="14">
                  <c:v>19.399999999999999</c:v>
                </c:pt>
                <c:pt idx="15">
                  <c:v>20.3</c:v>
                </c:pt>
                <c:pt idx="16">
                  <c:v>22.7</c:v>
                </c:pt>
                <c:pt idx="17">
                  <c:v>20.399999999999999</c:v>
                </c:pt>
                <c:pt idx="18">
                  <c:v>17.600000000000001</c:v>
                </c:pt>
                <c:pt idx="19">
                  <c:v>18.2</c:v>
                </c:pt>
                <c:pt idx="20">
                  <c:v>23</c:v>
                </c:pt>
                <c:pt idx="21">
                  <c:v>20.6</c:v>
                </c:pt>
                <c:pt idx="22">
                  <c:v>27.4</c:v>
                </c:pt>
                <c:pt idx="23">
                  <c:v>22.5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C0-41C7-B59A-8E201C9CD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82180560"/>
        <c:axId val="-1082171856"/>
      </c:lineChart>
      <c:catAx>
        <c:axId val="-108218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6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l-GR"/>
          </a:p>
        </c:txPr>
        <c:crossAx val="-108217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82171856"/>
        <c:scaling>
          <c:orientation val="minMax"/>
          <c:max val="60"/>
          <c:min val="0"/>
        </c:scaling>
        <c:delete val="0"/>
        <c:axPos val="l"/>
        <c:majorGridlines>
          <c:spPr>
            <a:ln w="12081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664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04749136777889E-2"/>
              <c:y val="0.42067313555502533"/>
            </c:manualLayout>
          </c:layout>
          <c:overlay val="0"/>
          <c:spPr>
            <a:noFill/>
            <a:ln w="2416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021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761" b="0" i="0" u="none" strike="noStrike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  <c:crossAx val="-1082180560"/>
        <c:crosses val="autoZero"/>
        <c:crossBetween val="between"/>
        <c:majorUnit val="60"/>
      </c:valAx>
      <c:dTable>
        <c:showHorzBorder val="1"/>
        <c:showVertBorder val="1"/>
        <c:showOutline val="1"/>
        <c:showKeys val="0"/>
        <c:spPr>
          <a:ln w="3021">
            <a:solidFill>
              <a:schemeClr val="bg1">
                <a:lumMod val="75000"/>
              </a:schemeClr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defRPr>
            </a:pPr>
            <a:endParaRPr lang="el-GR"/>
          </a:p>
        </c:txPr>
      </c:dTable>
      <c:spPr>
        <a:solidFill>
          <a:schemeClr val="bg1">
            <a:alpha val="45882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3013382447951643"/>
          <c:y val="9.4893583413287158E-2"/>
          <c:w val="0.52765872794034929"/>
          <c:h val="0.1447910788838345"/>
        </c:manualLayout>
      </c:layout>
      <c:overlay val="0"/>
      <c:spPr>
        <a:solidFill>
          <a:schemeClr val="bg1"/>
        </a:solidFill>
        <a:ln w="24162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1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l-G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02970297029719E-2"/>
          <c:y val="4.7368421052631712E-2"/>
          <c:w val="0.96888260254596892"/>
          <c:h val="0.942105263157895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4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1-7CD7-4B86-922D-6065E048F3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3-7CD7-4B86-922D-6065E048F350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5-7CD7-4B86-922D-6065E048F350}"/>
              </c:ext>
            </c:extLst>
          </c:dPt>
          <c:dPt>
            <c:idx val="3"/>
            <c:invertIfNegative val="0"/>
            <c:bubble3D val="0"/>
            <c:spPr>
              <a:solidFill>
                <a:srgbClr val="FFCCCC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7-7CD7-4B86-922D-6065E048F350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9-7CD7-4B86-922D-6065E048F35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B-7CD7-4B86-922D-6065E048F350}"/>
              </c:ext>
            </c:extLst>
          </c:dPt>
          <c:dPt>
            <c:idx val="6"/>
            <c:invertIfNegative val="0"/>
            <c:bubble3D val="0"/>
            <c:spPr>
              <a:solidFill>
                <a:srgbClr val="99CCFF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D-7CD7-4B86-922D-6065E048F35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F-7CD7-4B86-922D-6065E048F35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1-7CD7-4B86-922D-6065E048F350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3-7CD7-4B86-922D-6065E048F3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5-7CD7-4B86-922D-6065E048F35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6-DD47-4A31-963B-55BEE88C6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3"/>
                <c:pt idx="0">
                  <c:v>ΝΔ</c:v>
                </c:pt>
                <c:pt idx="1">
                  <c:v>ΠΑΣΟΚ - ΚΙΝΑΛ</c:v>
                </c:pt>
                <c:pt idx="2">
                  <c:v>ΕΛΛΗΝΙΚΗ ΛΥΣΗ</c:v>
                </c:pt>
                <c:pt idx="3">
                  <c:v>ΣΥΡΙΖΑ</c:v>
                </c:pt>
                <c:pt idx="4">
                  <c:v>ΠΛΕΥΣΗ ΕΛΕΥΘΕΡΙΑΣ</c:v>
                </c:pt>
                <c:pt idx="5">
                  <c:v>ΚΚΕ</c:v>
                </c:pt>
                <c:pt idx="6">
                  <c:v>ΦΩΝΗ ΛΟΓΙΚΗΣ</c:v>
                </c:pt>
                <c:pt idx="7">
                  <c:v>ΝΕΑ ΑΡΙΣΤΕΡΑ</c:v>
                </c:pt>
                <c:pt idx="8">
                  <c:v>ΚΙΝΗΜΑ ΔΗΜΟΚΡΑΤΙΑΣ</c:v>
                </c:pt>
                <c:pt idx="9">
                  <c:v>ΝΙΚΗ</c:v>
                </c:pt>
                <c:pt idx="10">
                  <c:v>ΑΛΛΟ</c:v>
                </c:pt>
                <c:pt idx="11">
                  <c:v>ΚΑΝΕΝΑ ΚΟΜΜΑ</c:v>
                </c:pt>
                <c:pt idx="12">
                  <c:v>ΔΞ/ΔΑ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21.525000000000002</c:v>
                </c:pt>
                <c:pt idx="1">
                  <c:v>10.954166666666667</c:v>
                </c:pt>
                <c:pt idx="2">
                  <c:v>8.2666666666666657</c:v>
                </c:pt>
                <c:pt idx="3">
                  <c:v>7.4499999999999993</c:v>
                </c:pt>
                <c:pt idx="4">
                  <c:v>7.270833333333333</c:v>
                </c:pt>
                <c:pt idx="5">
                  <c:v>6.2166666666666677</c:v>
                </c:pt>
                <c:pt idx="6">
                  <c:v>3.5333333333333328</c:v>
                </c:pt>
                <c:pt idx="7">
                  <c:v>1.6291666666666667</c:v>
                </c:pt>
                <c:pt idx="8">
                  <c:v>1.5333333333333334</c:v>
                </c:pt>
                <c:pt idx="9">
                  <c:v>1.4624999999999997</c:v>
                </c:pt>
                <c:pt idx="10">
                  <c:v>4.4083333333333323</c:v>
                </c:pt>
                <c:pt idx="11">
                  <c:v>21.091666666666665</c:v>
                </c:pt>
                <c:pt idx="1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CD7-4B86-922D-6065E048F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-1082174576"/>
        <c:axId val="-1082179472"/>
      </c:barChart>
      <c:catAx>
        <c:axId val="-108217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82179472"/>
        <c:crosses val="autoZero"/>
        <c:auto val="1"/>
        <c:lblAlgn val="ctr"/>
        <c:lblOffset val="100"/>
        <c:noMultiLvlLbl val="0"/>
      </c:catAx>
      <c:valAx>
        <c:axId val="-1082179472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1082174576"/>
        <c:crosses val="autoZero"/>
        <c:crossBetween val="between"/>
        <c:majorUnit val="10"/>
        <c:minorUnit val="10"/>
      </c:valAx>
      <c:spPr>
        <a:noFill/>
        <a:ln w="284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67942327846378"/>
          <c:y val="5.3391904458910518E-2"/>
          <c:w val="0.71617133732977867"/>
          <c:h val="0.8692157226064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75-4CAF-98A2-68A00E9C57A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75-4CAF-98A2-68A00E9C57A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75-4CAF-98A2-68A00E9C57A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75-4CAF-98A2-68A00E9C57A5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75-4CAF-98A2-68A00E9C57A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75-4CAF-98A2-68A00E9C57A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862-4E46-952C-58C76E5D57B0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62-4E46-952C-58C76E5D57B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39F-473C-8D50-C103EC52D7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Κυριάκος Μητσοτάκης</c:v>
                </c:pt>
                <c:pt idx="1">
                  <c:v>Ζωή Κωνσταντοπούλου</c:v>
                </c:pt>
                <c:pt idx="2">
                  <c:v>Κυριάκος Βελόπουλος</c:v>
                </c:pt>
                <c:pt idx="3">
                  <c:v>Νίκος Ανδρουλάκης</c:v>
                </c:pt>
                <c:pt idx="4">
                  <c:v>Δημήτρης Κουτσούμπας</c:v>
                </c:pt>
                <c:pt idx="5">
                  <c:v>Σωκράτης Φάμελλος</c:v>
                </c:pt>
                <c:pt idx="6">
                  <c:v>Αφροδίτη Λατινοπούλου</c:v>
                </c:pt>
                <c:pt idx="7">
                  <c:v>Γιάνης Βαρουφάκης</c:v>
                </c:pt>
                <c:pt idx="8">
                  <c:v>Στέφανος Κασσελάκης</c:v>
                </c:pt>
                <c:pt idx="9">
                  <c:v>Δημήτρης Νατσιός</c:v>
                </c:pt>
                <c:pt idx="10">
                  <c:v>Αλέξης Χαρίτσης</c:v>
                </c:pt>
                <c:pt idx="11">
                  <c:v>ΑΛΛΟΣ</c:v>
                </c:pt>
                <c:pt idx="12">
                  <c:v>ΚΑΝΕΝΑΣ</c:v>
                </c:pt>
                <c:pt idx="13">
                  <c:v>ΔΞ/ΔΑ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24.1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8</c:v>
                </c:pt>
                <c:pt idx="4">
                  <c:v>5</c:v>
                </c:pt>
                <c:pt idx="5">
                  <c:v>3.9</c:v>
                </c:pt>
                <c:pt idx="6">
                  <c:v>2.8</c:v>
                </c:pt>
                <c:pt idx="7">
                  <c:v>2.1</c:v>
                </c:pt>
                <c:pt idx="8">
                  <c:v>1.6</c:v>
                </c:pt>
                <c:pt idx="9">
                  <c:v>1.3</c:v>
                </c:pt>
                <c:pt idx="10">
                  <c:v>0.8</c:v>
                </c:pt>
                <c:pt idx="11">
                  <c:v>8</c:v>
                </c:pt>
                <c:pt idx="12">
                  <c:v>22.5</c:v>
                </c:pt>
                <c:pt idx="1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523429088"/>
        <c:axId val="-523428544"/>
      </c:barChart>
      <c:catAx>
        <c:axId val="-523429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8544"/>
        <c:crosses val="autoZero"/>
        <c:auto val="1"/>
        <c:lblAlgn val="ctr"/>
        <c:lblOffset val="100"/>
        <c:noMultiLvlLbl val="0"/>
      </c:catAx>
      <c:valAx>
        <c:axId val="-523428544"/>
        <c:scaling>
          <c:orientation val="minMax"/>
          <c:max val="8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5234290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75829972113388"/>
          <c:y val="6.0250242356653397E-2"/>
          <c:w val="0.69205246072317206"/>
          <c:h val="0.8790658292897501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1"/>
                <c:pt idx="0">
                  <c:v>29.799999999999997</c:v>
                </c:pt>
                <c:pt idx="1">
                  <c:v>18.299999999999997</c:v>
                </c:pt>
                <c:pt idx="2">
                  <c:v>22.1</c:v>
                </c:pt>
                <c:pt idx="3">
                  <c:v>27.4</c:v>
                </c:pt>
                <c:pt idx="4">
                  <c:v>24.1</c:v>
                </c:pt>
                <c:pt idx="5">
                  <c:v>31.700000000000003</c:v>
                </c:pt>
                <c:pt idx="6">
                  <c:v>17.200000000000003</c:v>
                </c:pt>
                <c:pt idx="7">
                  <c:v>15.299999999999997</c:v>
                </c:pt>
                <c:pt idx="8">
                  <c:v>14.700000000000003</c:v>
                </c:pt>
                <c:pt idx="9">
                  <c:v>31</c:v>
                </c:pt>
                <c:pt idx="10">
                  <c:v>23.700000000000003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3-4824-9360-CC357C9F439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ΟΧΙ ΕΥΝΟΙΚΗ ΓΝΩΜΗ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9.4920421465356421E-3"/>
                  <c:y val="3.690944655697907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E3-4824-9360-CC357C9F439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1"/>
                <c:pt idx="0">
                  <c:v>50.2</c:v>
                </c:pt>
                <c:pt idx="1">
                  <c:v>61.7</c:v>
                </c:pt>
                <c:pt idx="2">
                  <c:v>57.9</c:v>
                </c:pt>
                <c:pt idx="3">
                  <c:v>52.6</c:v>
                </c:pt>
                <c:pt idx="4">
                  <c:v>55.9</c:v>
                </c:pt>
                <c:pt idx="5">
                  <c:v>48.3</c:v>
                </c:pt>
                <c:pt idx="6">
                  <c:v>62.8</c:v>
                </c:pt>
                <c:pt idx="7">
                  <c:v>64.7</c:v>
                </c:pt>
                <c:pt idx="8">
                  <c:v>65.3</c:v>
                </c:pt>
                <c:pt idx="9">
                  <c:v>49</c:v>
                </c:pt>
                <c:pt idx="10">
                  <c:v>56.3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E3-4824-9360-CC357C9F439C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1"/>
                <c:pt idx="0">
                  <c:v>15.149999999999999</c:v>
                </c:pt>
                <c:pt idx="1">
                  <c:v>19.899999999999999</c:v>
                </c:pt>
                <c:pt idx="2">
                  <c:v>15.7</c:v>
                </c:pt>
                <c:pt idx="3">
                  <c:v>12.85</c:v>
                </c:pt>
                <c:pt idx="4">
                  <c:v>14</c:v>
                </c:pt>
                <c:pt idx="5">
                  <c:v>9.0000000000000018</c:v>
                </c:pt>
                <c:pt idx="6">
                  <c:v>14.3</c:v>
                </c:pt>
                <c:pt idx="7">
                  <c:v>15.1</c:v>
                </c:pt>
                <c:pt idx="8">
                  <c:v>14.95</c:v>
                </c:pt>
                <c:pt idx="9">
                  <c:v>6</c:v>
                </c:pt>
                <c:pt idx="10">
                  <c:v>8.4000000000000021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E3-4824-9360-CC357C9F439C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ΔΕΝ ΜΠΟΡΩ ΝΑ ΔΩΣΩ ΒΑΘΜΟ /ΔΑ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1865052683169553E-3"/>
                  <c:y val="9.2273616370963565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848040813539017E-2"/>
                      <c:h val="6.4253994570989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1"/>
                <c:pt idx="0">
                  <c:v>19.700000000000003</c:v>
                </c:pt>
                <c:pt idx="1">
                  <c:v>10.199999999999999</c:v>
                </c:pt>
                <c:pt idx="2">
                  <c:v>18.600000000000001</c:v>
                </c:pt>
                <c:pt idx="3">
                  <c:v>24.3</c:v>
                </c:pt>
                <c:pt idx="4">
                  <c:v>22</c:v>
                </c:pt>
                <c:pt idx="5">
                  <c:v>31.999999999999996</c:v>
                </c:pt>
                <c:pt idx="6">
                  <c:v>21.4</c:v>
                </c:pt>
                <c:pt idx="7">
                  <c:v>19.8</c:v>
                </c:pt>
                <c:pt idx="8">
                  <c:v>20.100000000000001</c:v>
                </c:pt>
                <c:pt idx="9">
                  <c:v>38</c:v>
                </c:pt>
                <c:pt idx="10">
                  <c:v>33.199999999999996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E3-4824-9360-CC357C9F439C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1"/>
                <c:pt idx="0">
                  <c:v>15.149999999999999</c:v>
                </c:pt>
                <c:pt idx="1">
                  <c:v>19.899999999999999</c:v>
                </c:pt>
                <c:pt idx="2">
                  <c:v>15.7</c:v>
                </c:pt>
                <c:pt idx="3">
                  <c:v>12.85</c:v>
                </c:pt>
                <c:pt idx="4">
                  <c:v>14</c:v>
                </c:pt>
                <c:pt idx="5">
                  <c:v>9.0000000000000018</c:v>
                </c:pt>
                <c:pt idx="6">
                  <c:v>14.3</c:v>
                </c:pt>
                <c:pt idx="7">
                  <c:v>15.1</c:v>
                </c:pt>
                <c:pt idx="8">
                  <c:v>14.95</c:v>
                </c:pt>
                <c:pt idx="9">
                  <c:v>6</c:v>
                </c:pt>
                <c:pt idx="10">
                  <c:v>8.4000000000000021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FE3-4824-9360-CC357C9F439C}"/>
            </c:ext>
          </c:extLst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ΕΥΝΟΙΚΗ/ΑΠΟ ΤΟΥΣ ΚΑΛΥΤΕΡΟΥΣ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E3-4824-9360-CC357C9F439C}"/>
                </c:ext>
              </c:extLst>
            </c:dLbl>
            <c:dLbl>
              <c:idx val="9"/>
              <c:layout>
                <c:manualLayout>
                  <c:x val="2.3730105366339977E-3"/>
                  <c:y val="2.34393440305538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E3-4824-9360-CC357C9F43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ΖΩΗ ΚΩΝΣΤΑΝΤΟΠΟΥΛΟΥ</c:v>
                </c:pt>
                <c:pt idx="1">
                  <c:v>ΚΥΡΙΑΚΟΣ ΜΗΤΣΟΤΑΚΗΣ</c:v>
                </c:pt>
                <c:pt idx="2">
                  <c:v>ΚΥΡΙΑΚΟΣ ΒΕΛΟΠΟΥΛΟΣ</c:v>
                </c:pt>
                <c:pt idx="3">
                  <c:v>ΔΗΜΗΤΡΗΣ ΚΟΥΤΣΟΥΜΠΑΣ</c:v>
                </c:pt>
                <c:pt idx="4">
                  <c:v>ΝΙΚΟΣ ΑΝΔΡΟΥΛΑΚΗΣ</c:v>
                </c:pt>
                <c:pt idx="5">
                  <c:v>ΣΩΚΡΑΤΗΣ ΦΑΜΕΛΛΟΣ</c:v>
                </c:pt>
                <c:pt idx="6">
                  <c:v>ΑΦΡΟΔΙΤΗ ΛΑΤΙΝΟΠΟΥΛΟΥ</c:v>
                </c:pt>
                <c:pt idx="7">
                  <c:v>ΣΤΕΦΑΝΟΣ ΚΑΣΣΕΛΑΚΗΣ</c:v>
                </c:pt>
                <c:pt idx="8">
                  <c:v>ΓΙΑΝΗΣ ΒΑΡΟΥΦΑΚΗΣ</c:v>
                </c:pt>
                <c:pt idx="9">
                  <c:v>ΑΛΕΞΗΣ ΧΑΡΙΤΣΗΣ</c:v>
                </c:pt>
                <c:pt idx="10">
                  <c:v>ΔΗΜΗΤΡΗΣ ΝΑΤΣΙΟΣ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1"/>
                <c:pt idx="0">
                  <c:v>30.1</c:v>
                </c:pt>
                <c:pt idx="1">
                  <c:v>28.1</c:v>
                </c:pt>
                <c:pt idx="2">
                  <c:v>23.5</c:v>
                </c:pt>
                <c:pt idx="3">
                  <c:v>23.1</c:v>
                </c:pt>
                <c:pt idx="4">
                  <c:v>22.1</c:v>
                </c:pt>
                <c:pt idx="5">
                  <c:v>19.7</c:v>
                </c:pt>
                <c:pt idx="6">
                  <c:v>15.8</c:v>
                </c:pt>
                <c:pt idx="7">
                  <c:v>15.5</c:v>
                </c:pt>
                <c:pt idx="8">
                  <c:v>14.6</c:v>
                </c:pt>
                <c:pt idx="9">
                  <c:v>13</c:v>
                </c:pt>
                <c:pt idx="10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E3-4824-9360-CC357C9F4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1157615056"/>
        <c:axId val="-1157611248"/>
      </c:barChart>
      <c:catAx>
        <c:axId val="-11576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7611248"/>
        <c:crosses val="autoZero"/>
        <c:auto val="1"/>
        <c:lblAlgn val="ctr"/>
        <c:lblOffset val="100"/>
        <c:noMultiLvlLbl val="0"/>
      </c:catAx>
      <c:valAx>
        <c:axId val="-1157611248"/>
        <c:scaling>
          <c:orientation val="minMax"/>
          <c:max val="2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-11576150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486998284612344E-2"/>
          <c:y val="0"/>
          <c:w val="0.93801098554397477"/>
          <c:h val="4.80551766698340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01751888679032E-2"/>
          <c:y val="0.11598332518379113"/>
          <c:w val="0.92218130277191424"/>
          <c:h val="0.57416764508554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ΜΕΓΑΛΗ / ΑΡΚΕΤΗ ΕΜΠΙΣΤΟΣΥΝΗ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D-4F68-8B78-D8D76C3539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0D-4F68-8B78-D8D76C35391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8A7B-4E06-A3C2-F9450E3063A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00D-4F68-8B78-D8D76C35391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00D-4F68-8B78-D8D76C35391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0D-4F68-8B78-D8D76C35391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00D-4F68-8B78-D8D76C35391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00D-4F68-8B78-D8D76C35391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0D-4F68-8B78-D8D76C35391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0D-4F68-8B78-D8D76C353915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00D-4F68-8B78-D8D76C35391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3067-4A3C-81EE-1A86FB64E82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00D-4F68-8B78-D8D76C353915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0D-4F68-8B78-D8D76C35391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00D-4F68-8B78-D8D76C35391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00D-4F68-8B78-D8D76C353915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00D-4F68-8B78-D8D76C353915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00D-4F68-8B78-D8D76C3539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1"/>
                <c:pt idx="1">
                  <c:v>Κ.ΜΗΤΣΟΤΑΚΗΣ</c:v>
                </c:pt>
                <c:pt idx="2">
                  <c:v>Ν. ΑΝΔΡΟΥΛΑΚΗΣ</c:v>
                </c:pt>
                <c:pt idx="4">
                  <c:v>Κ.ΜΗΤΣΟΤΑΚΗΣ</c:v>
                </c:pt>
                <c:pt idx="5">
                  <c:v>Ν. ΑΝΔΡΟΥΛΑΚΗΣ</c:v>
                </c:pt>
                <c:pt idx="7">
                  <c:v>Κ.ΜΗΤΣΟΤΑΚΗΣ</c:v>
                </c:pt>
                <c:pt idx="8">
                  <c:v>Ν. ΑΝΔΡΟΥΛΑΚΗΣ</c:v>
                </c:pt>
                <c:pt idx="10">
                  <c:v>Κ.ΜΗΤΣΟΤΑΚΗΣ</c:v>
                </c:pt>
                <c:pt idx="11">
                  <c:v>Ν. ΑΝΔΡΟΥΛΑΚΗΣ</c:v>
                </c:pt>
                <c:pt idx="13">
                  <c:v>Κ.ΜΗΤΣΟΤΑΚΗΣ</c:v>
                </c:pt>
                <c:pt idx="14">
                  <c:v>Ν. ΑΝΔΡΟΥΛΑΚΗΣ</c:v>
                </c:pt>
                <c:pt idx="16">
                  <c:v>Κ.ΜΗΤΣΟΤΑΚΗΣ</c:v>
                </c:pt>
                <c:pt idx="17">
                  <c:v>Ν. ΑΝΔΡΟΥΛΑΚΗΣ</c:v>
                </c:pt>
                <c:pt idx="19">
                  <c:v>Κ.ΜΗΤΣΟΤΑΚΗΣ</c:v>
                </c:pt>
                <c:pt idx="20">
                  <c:v>Ν. ΑΝΔΡΟΥΛΑΚΗΣ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1"/>
                <c:pt idx="1">
                  <c:v>25.8</c:v>
                </c:pt>
                <c:pt idx="2">
                  <c:v>15.8</c:v>
                </c:pt>
                <c:pt idx="4">
                  <c:v>28.4</c:v>
                </c:pt>
                <c:pt idx="5">
                  <c:v>15.6</c:v>
                </c:pt>
                <c:pt idx="7">
                  <c:v>24</c:v>
                </c:pt>
                <c:pt idx="8">
                  <c:v>20.8</c:v>
                </c:pt>
                <c:pt idx="10">
                  <c:v>20.3</c:v>
                </c:pt>
                <c:pt idx="11">
                  <c:v>18.399999999999999</c:v>
                </c:pt>
                <c:pt idx="13">
                  <c:v>20.9</c:v>
                </c:pt>
                <c:pt idx="14">
                  <c:v>17.399999999999999</c:v>
                </c:pt>
                <c:pt idx="16">
                  <c:v>25.5</c:v>
                </c:pt>
                <c:pt idx="17">
                  <c:v>15.6</c:v>
                </c:pt>
                <c:pt idx="19">
                  <c:v>22.2</c:v>
                </c:pt>
                <c:pt idx="2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F-4B3D-BAF7-4D47EE749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630955552"/>
        <c:axId val="1630956096"/>
      </c:barChart>
      <c:catAx>
        <c:axId val="16309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630956096"/>
        <c:crosses val="autoZero"/>
        <c:auto val="1"/>
        <c:lblAlgn val="ctr"/>
        <c:lblOffset val="100"/>
        <c:noMultiLvlLbl val="0"/>
      </c:catAx>
      <c:valAx>
        <c:axId val="163095609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630955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30470327184457"/>
          <c:y val="0.11777251540403799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αξίζουν τρίτη θητεία</c:v>
                </c:pt>
                <c:pt idx="1">
                  <c:v>Μάλλον αξίζουν τρίτη θητεία</c:v>
                </c:pt>
                <c:pt idx="2">
                  <c:v>Μάλλον πρέπει να υπαρξει κυβερνητική αλλαγή</c:v>
                </c:pt>
                <c:pt idx="3">
                  <c:v>Σίγουρα πρέπει να υπαρξει κυβερνητική αλλαγή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10.9</c:v>
                </c:pt>
                <c:pt idx="1">
                  <c:v>14.2</c:v>
                </c:pt>
                <c:pt idx="2">
                  <c:v>13.5</c:v>
                </c:pt>
                <c:pt idx="3">
                  <c:v>57.2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752638720"/>
        <c:axId val="1752641984"/>
      </c:barChart>
      <c:catAx>
        <c:axId val="1752638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41984"/>
        <c:crosses val="autoZero"/>
        <c:auto val="1"/>
        <c:lblAlgn val="ctr"/>
        <c:lblOffset val="100"/>
        <c:noMultiLvlLbl val="0"/>
      </c:catAx>
      <c:valAx>
        <c:axId val="17526419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526387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3025419546464"/>
          <c:y val="0.11777236272610948"/>
          <c:w val="0.716171337329778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90-4AFB-ABF5-06F7B17C8E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90-4AFB-ABF5-06F7B17C8E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9-4CC0-8A8E-2C09F6ADB4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99-4CC0-8A8E-2C09F6ADB4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99-4CC0-8A8E-2C09F6ADB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ΘΕΤΙΚA</c:v>
                </c:pt>
                <c:pt idx="1">
                  <c:v>ΜΑΛΛΟΝ ΘΕΤΙΚA</c:v>
                </c:pt>
                <c:pt idx="2">
                  <c:v>ΜΑΛΛΟΝ ΑΡΝΗΤΙΚA</c:v>
                </c:pt>
                <c:pt idx="3">
                  <c:v>ΣΙΓΟΥΡΑ ΑΡΝΗΤΙΚA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5.6</c:v>
                </c:pt>
                <c:pt idx="1">
                  <c:v>13.7</c:v>
                </c:pt>
                <c:pt idx="2">
                  <c:v>28.5</c:v>
                </c:pt>
                <c:pt idx="3">
                  <c:v>47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1454066896"/>
        <c:axId val="1454062000"/>
      </c:barChart>
      <c:catAx>
        <c:axId val="1454066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2000"/>
        <c:crosses val="autoZero"/>
        <c:auto val="1"/>
        <c:lblAlgn val="ctr"/>
        <c:lblOffset val="100"/>
        <c:noMultiLvlLbl val="0"/>
      </c:catAx>
      <c:valAx>
        <c:axId val="145406200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4540668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Θετικά</c:v>
                </c:pt>
                <c:pt idx="1">
                  <c:v>Μάλλον Θετικά</c:v>
                </c:pt>
                <c:pt idx="2">
                  <c:v>Μάλλον αρνητικά</c:v>
                </c:pt>
                <c:pt idx="3">
                  <c:v>Σίγουρα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7.7</c:v>
                </c:pt>
                <c:pt idx="1">
                  <c:v>23.1</c:v>
                </c:pt>
                <c:pt idx="2">
                  <c:v>24.4</c:v>
                </c:pt>
                <c:pt idx="3">
                  <c:v>25.8</c:v>
                </c:pt>
                <c:pt idx="4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332961610458094"/>
          <c:y val="6.8361541158432126E-2"/>
          <c:w val="0.41549532231790948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73-474A-AB28-6E7B2D364EF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73-474A-AB28-6E7B2D364E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Το έχω αγοράσει</c:v>
                </c:pt>
                <c:pt idx="1">
                  <c:v>Έχω σκοπό να το αγοράσω τις επόμενες ημέρες για μένα</c:v>
                </c:pt>
                <c:pt idx="2">
                  <c:v>Δεν έχω σκοπό να το αγοράσω αλλά με ενδιαφέρει ιδιαίτερα και διαβάζω αποσπάσματα που κυκλοφορούν / σχόλια και συζητήσεις με θετική διάθεση</c:v>
                </c:pt>
                <c:pt idx="3">
                  <c:v>Δεν έχω σκοπό να το αγοράσω αλλά με ενδιαφέρει ιδιαίτερα και διαβάζω αποσπάσματα που κυκλοφορούν / σχόλια και συζητήσεις με κριτική διάθεση</c:v>
                </c:pt>
                <c:pt idx="4">
                  <c:v>Δεν με ενδιαφέρει καθόλου/ΔΑ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6.4</c:v>
                </c:pt>
                <c:pt idx="2">
                  <c:v>13.7</c:v>
                </c:pt>
                <c:pt idx="3">
                  <c:v>24</c:v>
                </c:pt>
                <c:pt idx="4">
                  <c:v>54.8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59665494703363"/>
          <c:y val="0.1177724501055334"/>
          <c:w val="0.75347496129395397"/>
          <c:h val="0.7493348622506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σε πορεία προόδου και σταθερότητας</c:v>
                </c:pt>
                <c:pt idx="1">
                  <c:v>Μάλλον σε πορεία προόδου και σταθερότητας</c:v>
                </c:pt>
                <c:pt idx="2">
                  <c:v>Μάλλον σε πορεία κρίσης και αβεβαιότητας</c:v>
                </c:pt>
                <c:pt idx="3">
                  <c:v>Σίγουρα σε πορεία κρίσης και αβεβαιότητας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7.9</c:v>
                </c:pt>
                <c:pt idx="1">
                  <c:v>23.3</c:v>
                </c:pt>
                <c:pt idx="2">
                  <c:v>35.6</c:v>
                </c:pt>
                <c:pt idx="3">
                  <c:v>29.6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2DD-AF68-35C0E14A7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677073664"/>
        <c:axId val="677077584"/>
      </c:barChart>
      <c:catAx>
        <c:axId val="67707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7584"/>
        <c:crosses val="autoZero"/>
        <c:auto val="1"/>
        <c:lblAlgn val="ctr"/>
        <c:lblOffset val="100"/>
        <c:noMultiLvlLbl val="0"/>
      </c:catAx>
      <c:valAx>
        <c:axId val="67707758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77073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53175043764"/>
          <c:y val="5.9958248832985409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FC-4C9A-9973-67DA6009030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FC-4C9A-9973-67DA6009030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FC-4C9A-9973-67DA60090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αυξάνονται</c:v>
                </c:pt>
                <c:pt idx="1">
                  <c:v>Μάλλον αυξάνονται</c:v>
                </c:pt>
                <c:pt idx="2">
                  <c:v>Μάλλον μειώνονται</c:v>
                </c:pt>
                <c:pt idx="3">
                  <c:v>Σίγουρα μειώνονται</c:v>
                </c:pt>
                <c:pt idx="4">
                  <c:v>Δεν με ενδιαφέρει καθόλου</c:v>
                </c:pt>
                <c:pt idx="5">
                  <c:v>Δεν έχω άποψη δεν ασχολήθηκα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9.9</c:v>
                </c:pt>
                <c:pt idx="1">
                  <c:v>27.7</c:v>
                </c:pt>
                <c:pt idx="2">
                  <c:v>11.9</c:v>
                </c:pt>
                <c:pt idx="3">
                  <c:v>7.2</c:v>
                </c:pt>
                <c:pt idx="4">
                  <c:v>31.7</c:v>
                </c:pt>
                <c:pt idx="5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FC-4C9A-9973-67DA600903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14.9</c:v>
                </c:pt>
                <c:pt idx="2">
                  <c:v>16.899999999999999</c:v>
                </c:pt>
                <c:pt idx="3">
                  <c:v>54.5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</c:v>
                </c:pt>
                <c:pt idx="1">
                  <c:v>12.8</c:v>
                </c:pt>
                <c:pt idx="2">
                  <c:v>18.899999999999999</c:v>
                </c:pt>
                <c:pt idx="3">
                  <c:v>60.7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Σίγουρα Θετική</c:v>
                </c:pt>
                <c:pt idx="1">
                  <c:v>Μάλλον Θετική</c:v>
                </c:pt>
                <c:pt idx="2">
                  <c:v>Μάλλον Αρνητική</c:v>
                </c:pt>
                <c:pt idx="3">
                  <c:v>Σίγουρα Αρνητική</c:v>
                </c:pt>
                <c:pt idx="4">
                  <c:v>Δεν την γνωρίζω / πρώτη φορά ακούω το όνομα της</c:v>
                </c:pt>
                <c:pt idx="5">
                  <c:v>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34.200000000000003</c:v>
                </c:pt>
                <c:pt idx="1">
                  <c:v>30.8</c:v>
                </c:pt>
                <c:pt idx="2">
                  <c:v>11.7</c:v>
                </c:pt>
                <c:pt idx="3">
                  <c:v>12.7</c:v>
                </c:pt>
                <c:pt idx="4">
                  <c:v>2.9</c:v>
                </c:pt>
                <c:pt idx="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29049290479866"/>
          <c:y val="6.8361541158432126E-2"/>
          <c:w val="0.55453441747261856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ΔΕΘ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4-4B5C-965F-9290899CC5F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4-4B5C-965F-9290899CC5F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4-4B5C-965F-9290899CC5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θα το ψήφιζα</c:v>
                </c:pt>
                <c:pt idx="1">
                  <c:v>Μάλλον θα το ψήφιζα</c:v>
                </c:pt>
                <c:pt idx="2">
                  <c:v>Μάλλον δεν θα το ψήφιζα</c:v>
                </c:pt>
                <c:pt idx="3">
                  <c:v>Σίγουρα δεν θα το ψήφιζα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21.6</c:v>
                </c:pt>
                <c:pt idx="2">
                  <c:v>19.2</c:v>
                </c:pt>
                <c:pt idx="3">
                  <c:v>34.4</c:v>
                </c:pt>
                <c:pt idx="4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94-4B5C-965F-9290899CC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36262442827124"/>
          <c:y val="0.11777233941591923"/>
          <c:w val="0.68970906774065377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C3-4937-8521-02C40ADC678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C3-4937-8521-02C40ADC678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C3-4937-8521-02C40ADC678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C3-4937-8521-02C40ADC678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C3-4937-8521-02C40ADC67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Είναι ένα πρόβλημα που αφορά κυρίως τις κυβερνήσεις της ΝΔ από το 2019 μέχρι σήμερα</c:v>
                </c:pt>
                <c:pt idx="1">
                  <c:v>Είναι ένα πρόβλημα που αφορά όλες κυβερνήσεις</c:v>
                </c:pt>
                <c:pt idx="2">
                  <c:v>Είναι ένα πρόβλημα που οφείλεται στις διοικητικές παθογένειες της χώρας συνολικά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30.2</c:v>
                </c:pt>
                <c:pt idx="1">
                  <c:v>43.5</c:v>
                </c:pt>
                <c:pt idx="2">
                  <c:v>23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C3-4937-8521-02C40ADC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8E-4457-A22C-989ADF01AE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8E-4457-A22C-989ADF01A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06-45F0-9DC3-562A8C1D7D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06-45F0-9DC3-562A8C1D7D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06-45F0-9DC3-562A8C1D7D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Θετικά</c:v>
                </c:pt>
                <c:pt idx="1">
                  <c:v>Μάλλον Θετικά</c:v>
                </c:pt>
                <c:pt idx="2">
                  <c:v>Μάλλον αρνητικά</c:v>
                </c:pt>
                <c:pt idx="3">
                  <c:v>Σίγουρα αρνητικά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13.1</c:v>
                </c:pt>
                <c:pt idx="2">
                  <c:v>21.2</c:v>
                </c:pt>
                <c:pt idx="3">
                  <c:v>57.2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0-4945-A58A-308B04DE2C0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E0-4945-A58A-308B04DE2C0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E0-4945-A58A-308B04DE2C0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E0-4945-A58A-308B04DE2C0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E0-4945-A58A-308B04DE2C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7.6</c:v>
                </c:pt>
                <c:pt idx="1">
                  <c:v>15.8</c:v>
                </c:pt>
                <c:pt idx="2">
                  <c:v>24.4</c:v>
                </c:pt>
                <c:pt idx="3">
                  <c:v>47.4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E0-4945-A58A-308B04DE2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είναι δίκαια</c:v>
                </c:pt>
                <c:pt idx="1">
                  <c:v>Μάλλον είναι δίκαια</c:v>
                </c:pt>
                <c:pt idx="2">
                  <c:v>Μάλλον δεν είναι δίκαια</c:v>
                </c:pt>
                <c:pt idx="3">
                  <c:v>Σίγουρα δεν είναι δίκαια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50.9</c:v>
                </c:pt>
                <c:pt idx="1">
                  <c:v>29</c:v>
                </c:pt>
                <c:pt idx="2">
                  <c:v>9.9</c:v>
                </c:pt>
                <c:pt idx="3">
                  <c:v>5.7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είναι δικαιολογημένες</c:v>
                </c:pt>
                <c:pt idx="1">
                  <c:v>Μάλλον είναι δικαιολογημένες</c:v>
                </c:pt>
                <c:pt idx="2">
                  <c:v>Μάλλον είναι υπερβολικές</c:v>
                </c:pt>
                <c:pt idx="3">
                  <c:v>Σίγουρα είναι υπερβολικές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45.3</c:v>
                </c:pt>
                <c:pt idx="1">
                  <c:v>25.9</c:v>
                </c:pt>
                <c:pt idx="2">
                  <c:v>16.899999999999999</c:v>
                </c:pt>
                <c:pt idx="3">
                  <c:v>8.1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99286190423286"/>
          <c:y val="3.4712175026621779E-2"/>
          <c:w val="0.46204074058848521"/>
          <c:h val="0.95694414783705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0A2-4F13-A766-CA992CC437B4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0A2-4F13-A766-CA992CC437B4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0A2-4F13-A766-CA992CC437B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0A2-4F13-A766-CA992CC437B4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0A2-4F13-A766-CA992CC437B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0A2-4F13-A766-CA992CC437B4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0A2-4F13-A766-CA992CC437B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0A2-4F13-A766-CA992CC437B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0A2-4F13-A766-CA992CC437B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0A2-4F13-A766-CA992CC437B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0A2-4F13-A766-CA992CC437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0A2-4F13-A766-CA992CC437B4}"/>
              </c:ext>
            </c:extLst>
          </c:dPt>
          <c:dPt>
            <c:idx val="1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40A2-4F13-A766-CA992CC437B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40A2-4F13-A766-CA992CC437B4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40A2-4F13-A766-CA992CC437B4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0A2-4F13-A766-CA992CC437B4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0A2-4F13-A766-CA992CC437B4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0A2-4F13-A766-CA992CC437B4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0A2-4F13-A766-CA992CC437B4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C75-4C4D-8A76-84A61B4116D8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C75-4C4D-8A76-84A61B4116D8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FDC-48F9-BA59-19BA79B1313C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3239-4947-B164-BD3AC190D82B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A355-4FA5-B703-FB0CE55A9641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55-4FA5-B703-FB0CE55A96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Sheet1!$A$2:$A$30</c:f>
              <c:strCache>
                <c:ptCount val="29"/>
                <c:pt idx="0">
                  <c:v>ΠΛΗΘΩΡΙΣΜΟΣ / ΑΚΡΙΒΕΙΑ</c:v>
                </c:pt>
                <c:pt idx="1">
                  <c:v>ΧΑΜΗΛΟΙ ΜΙΣΘΟΙ ΧΑΜΗΛΑ ΕΙΣΟΔΗΜΑΤΑ</c:v>
                </c:pt>
                <c:pt idx="2">
                  <c:v>ΥΓΕΙΑ/ΠΕΡΙΘΑΛΨΗ</c:v>
                </c:pt>
                <c:pt idx="3">
                  <c:v>ΘΕΜΑΤΑ ΔΙΑΦΑΝΕΙΑΣ/ΔΙΑΦΘΟΡΑΣ</c:v>
                </c:pt>
                <c:pt idx="4">
                  <c:v>ΑΝΕΡΓΙΑ</c:v>
                </c:pt>
                <c:pt idx="5">
                  <c:v>ΔΗΜΟΓΡΑΦΙΚΟ ΠΡΟΒΛΗΜΑ (ΜΕΙΩΣΗ ΓΕΝΝΗΣΕΩΝ)</c:v>
                </c:pt>
                <c:pt idx="6">
                  <c:v>ΠΑΙΔΕΙΑ/ΕΚΠΑΙΔΕΥΣΗ</c:v>
                </c:pt>
                <c:pt idx="7">
                  <c:v>ΟΙΚΟΝΟΜΙΚΗ ΑΝΑΠΤΥΞΗ</c:v>
                </c:pt>
                <c:pt idx="8">
                  <c:v>ΜΕΤΑΝΑΣΤΕΥΤΙΚΟ/ΠΡΟΣΦΥΓΙΚΟ/ΟΙΚΟΝΟΜΙΚΟΙ ΜΕΤΑΝΑΣΤΕΣ</c:v>
                </c:pt>
                <c:pt idx="9">
                  <c:v>ΕΓΚΛΗΜΑΤΙΚΟΤΗΤΑ-ΔΗΜΟΣΙΑ ΤΑΞΗ</c:v>
                </c:pt>
                <c:pt idx="10">
                  <c:v>ΦΟΡΟΛΟΓΙΚΟ ΣΥΣΤΗΜΑ</c:v>
                </c:pt>
                <c:pt idx="11">
                  <c:v>ΠΡΟΒΛΗΜΑ ΕΜΦΥΛΗΣ ΒΙΑΣ ΔΗΛΑΔΗ ΒΙΑΣ ΑΠΕΝΑΝΤΙ ΣΤΙΣ ΓΥΝΑΙΚΕΣ</c:v>
                </c:pt>
                <c:pt idx="12">
                  <c:v>ΚΟΙΝΩΝΙΚΗ ΣΥΓΚΛΙΣΗ/ΥΠΟΣΤΗΡΙΞΗ ΤΩΝ ΟΙΚΟΝΟΜΙΚΑ ΑΣΘΕΝΕΣΤΕΡΩΝ ΚΟΙΝΩΝΙΚΩΝ ΟΜΑΔΩΝ</c:v>
                </c:pt>
                <c:pt idx="13">
                  <c:v>ΑΣΦΑΛΙΣΤΙΚΟ ΣΥΣΤΗΜΑ</c:v>
                </c:pt>
                <c:pt idx="14">
                  <c:v>ΜΟΛΥΝΣΗ ΤΟΥ ΠΕΡΙΒΑΛΛΟΝΤΟΣ - ΚΛΙΜΑΤΙΚΗ ΑΛΛΑΓΗ (πυρκαγιές,φυσικές καταστροφές)</c:v>
                </c:pt>
                <c:pt idx="15">
                  <c:v>ΟΙΚΟΝΟΜΙΚΗ ΣΥΓΚΛΙΣΗ ΜΕ ΤΙΣ ΧΩΡΕΣ ΤΗΣ ΕΕ</c:v>
                </c:pt>
                <c:pt idx="16">
                  <c:v>ΘΕΜΑΤΑ ΑΝΘΡΩΠΙΝΩΝ ΔΙΚΑΙΩΜΑΤΩΝ ΚΑΙ ΙΣΟΤΗΤΑΣ</c:v>
                </c:pt>
                <c:pt idx="17">
                  <c:v>ΔΗΜΟΣΙΟΝΟΜΙΚΗ ΠΟΛΙΤΙΚΗ (ΔΗΜΟΣΙΟ ΧΡΕΟΣ ΚΑΙ ΕΛΛΕΙΜΜΑ)</c:v>
                </c:pt>
                <c:pt idx="18">
                  <c:v>ΠΡΟΒΛΗΜΑΤΑ ΕΞΩΤΕΡΙΚΗΣ ΠΟΛΙΤΙΚΗΣ</c:v>
                </c:pt>
                <c:pt idx="19">
                  <c:v>ΛΕΙΤΟΥΡΓΙΑ ΤΩΝ ΔΗΜΟΣ. ΥΠΗΡΕΣΙΩΝ (ΓΡΑΦΕΙΟΚΡΑΤΙΑ)</c:v>
                </c:pt>
                <c:pt idx="20">
                  <c:v>ΑΝΑΠΤΥΞΗ ΤΗΣ ΠΕΡΙΦΕΡΕΙΑΣ</c:v>
                </c:pt>
                <c:pt idx="21">
                  <c:v>ΝΑΡΚΩΤΙΚΑ</c:v>
                </c:pt>
                <c:pt idx="22">
                  <c:v>ΣΥΓΚΟΙΝΩΝΙΕΣ/ΚΥΚΛΟΦΟΡΙΑΚΟ</c:v>
                </c:pt>
                <c:pt idx="23">
                  <c:v>ΤΡΟΜΟΚΡΑΤΙΑ</c:v>
                </c:pt>
                <c:pt idx="24">
                  <c:v>ΣΧΕΣΕΙΣ ΚΡΑΤΟΥΣ-ΕΚΚΛΗΣΙΑΣ</c:v>
                </c:pt>
                <c:pt idx="25">
                  <c:v>ΑΝΑΔΕΙΞΗ ΠΟΛΙΤΙΣΤΙΚΗΣ ΚΛΗΡΟΝΟΜΙΑΣ ΤΗΣ ΧΩΡΑΣ</c:v>
                </c:pt>
                <c:pt idx="26">
                  <c:v>ΕΠΙΣΤΡΟΦΗ ΤΩΝ ΜΑΡΜΑΡΩΝ ΤΟΥ ΠΑΡΘΕΝΩΝΑ</c:v>
                </c:pt>
                <c:pt idx="27">
                  <c:v>ΑΛΛΟ</c:v>
                </c:pt>
                <c:pt idx="28">
                  <c:v>ΚΑΝΕΝΑ/ΔΞ/ΔΑ</c:v>
                </c:pt>
              </c:strCache>
            </c:str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51.7</c:v>
                </c:pt>
                <c:pt idx="1">
                  <c:v>41.5</c:v>
                </c:pt>
                <c:pt idx="2">
                  <c:v>36.9</c:v>
                </c:pt>
                <c:pt idx="3">
                  <c:v>22.8</c:v>
                </c:pt>
                <c:pt idx="4">
                  <c:v>20</c:v>
                </c:pt>
                <c:pt idx="5">
                  <c:v>14.6</c:v>
                </c:pt>
                <c:pt idx="6">
                  <c:v>14</c:v>
                </c:pt>
                <c:pt idx="7">
                  <c:v>12.8</c:v>
                </c:pt>
                <c:pt idx="8">
                  <c:v>12</c:v>
                </c:pt>
                <c:pt idx="9">
                  <c:v>11.2</c:v>
                </c:pt>
                <c:pt idx="10">
                  <c:v>10</c:v>
                </c:pt>
                <c:pt idx="11">
                  <c:v>5.7</c:v>
                </c:pt>
                <c:pt idx="12">
                  <c:v>5.6</c:v>
                </c:pt>
                <c:pt idx="13">
                  <c:v>5</c:v>
                </c:pt>
                <c:pt idx="14">
                  <c:v>4.5999999999999996</c:v>
                </c:pt>
                <c:pt idx="15">
                  <c:v>4.0999999999999996</c:v>
                </c:pt>
                <c:pt idx="16">
                  <c:v>3.7</c:v>
                </c:pt>
                <c:pt idx="17">
                  <c:v>3.2</c:v>
                </c:pt>
                <c:pt idx="18">
                  <c:v>2.9</c:v>
                </c:pt>
                <c:pt idx="19">
                  <c:v>2.2999999999999998</c:v>
                </c:pt>
                <c:pt idx="20">
                  <c:v>1.7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1.3</c:v>
                </c:pt>
                <c:pt idx="25">
                  <c:v>1.1000000000000001</c:v>
                </c:pt>
                <c:pt idx="26">
                  <c:v>0.9</c:v>
                </c:pt>
                <c:pt idx="27">
                  <c:v>0.7</c:v>
                </c:pt>
                <c:pt idx="28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40A2-4F13-A766-CA992CC437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"/>
        <c:axId val="351263056"/>
        <c:axId val="351262664"/>
      </c:barChart>
      <c:catAx>
        <c:axId val="3512630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51262664"/>
        <c:crosses val="autoZero"/>
        <c:auto val="1"/>
        <c:lblAlgn val="ctr"/>
        <c:lblOffset val="100"/>
        <c:noMultiLvlLbl val="0"/>
      </c:catAx>
      <c:valAx>
        <c:axId val="3512626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35126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0.11777233941591923"/>
          <c:w val="0.66471691613286799"/>
          <c:h val="0.86055924600898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Σίγουρα Ναι</c:v>
                </c:pt>
                <c:pt idx="1">
                  <c:v>Μάλλον Ναι</c:v>
                </c:pt>
                <c:pt idx="2">
                  <c:v>Μάλλον Όχι</c:v>
                </c:pt>
                <c:pt idx="3">
                  <c:v>Σίγουρα Όχι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</c:v>
                </c:pt>
                <c:pt idx="1">
                  <c:v>30.5</c:v>
                </c:pt>
                <c:pt idx="2">
                  <c:v>24.6</c:v>
                </c:pt>
                <c:pt idx="3">
                  <c:v>16.8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35477603605725"/>
          <c:y val="8.0697590574236505E-2"/>
          <c:w val="0.66471691613286799"/>
          <c:h val="0.89763407147267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48-4B14-8530-63DAD06FD4E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48-4B14-8530-63DAD06FD4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148-4B14-8530-63DAD06FD4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48-4B14-8530-63DAD06FD4E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148-4B14-8530-63DAD06FD4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Πολύ Θετική</c:v>
                </c:pt>
                <c:pt idx="1">
                  <c:v>Αρκετά Θετική</c:v>
                </c:pt>
                <c:pt idx="2">
                  <c:v>Όχι και τόσο θετική</c:v>
                </c:pt>
                <c:pt idx="3">
                  <c:v>Καθόλου θετική</c:v>
                </c:pt>
                <c:pt idx="4">
                  <c:v>Δεν την γνωρίζω πρώτη φορά το ακούω</c:v>
                </c:pt>
                <c:pt idx="5">
                  <c:v>Δα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10.7</c:v>
                </c:pt>
                <c:pt idx="1">
                  <c:v>29.7</c:v>
                </c:pt>
                <c:pt idx="2">
                  <c:v>9.6</c:v>
                </c:pt>
                <c:pt idx="3">
                  <c:v>15.5</c:v>
                </c:pt>
                <c:pt idx="4">
                  <c:v>21.1</c:v>
                </c:pt>
                <c:pt idx="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48-4B14-8530-63DAD06FD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321538816"/>
        <c:axId val="321534464"/>
      </c:barChart>
      <c:catAx>
        <c:axId val="321538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4464"/>
        <c:crosses val="autoZero"/>
        <c:auto val="1"/>
        <c:lblAlgn val="ctr"/>
        <c:lblOffset val="100"/>
        <c:noMultiLvlLbl val="0"/>
      </c:catAx>
      <c:valAx>
        <c:axId val="32153446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321538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87651485136594"/>
          <c:y val="0.11777245010553337"/>
          <c:w val="0.55119500603701832"/>
          <c:h val="0.74933486225061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21-41DA-9C79-530C8502774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21-41DA-9C79-530C8502774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21-41DA-9C79-530C850277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  <c:pt idx="1">
                  <c:v>Δεν έχω πρόβλημα να ανταποκριθώ στις προσωπικές / οικογενειακές μου οικονομικές υποχρεώσεις</c:v>
                </c:pt>
                <c:pt idx="2">
                  <c:v>Αδυνατώ πλήρως / σχεδόν πλήρως να ανταποκριθώ στις βασικές προσωπικές / οικογενειακές οικονομικές υποχρεώσεις</c:v>
                </c:pt>
                <c:pt idx="3">
                  <c:v>ΔΞ/ΔΑ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64.900000000000006</c:v>
                </c:pt>
                <c:pt idx="1">
                  <c:v>19.3</c:v>
                </c:pt>
                <c:pt idx="2">
                  <c:v>12.7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8-4758-81C5-05FBA0ED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51"/>
        <c:axId val="-145286688"/>
        <c:axId val="-142577792"/>
      </c:barChart>
      <c:catAx>
        <c:axId val="-145286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42577792"/>
        <c:crosses val="autoZero"/>
        <c:auto val="1"/>
        <c:lblAlgn val="ctr"/>
        <c:lblOffset val="100"/>
        <c:noMultiLvlLbl val="0"/>
      </c:catAx>
      <c:valAx>
        <c:axId val="-142577792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452866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6493499240508E-2"/>
          <c:y val="0.10800864468512505"/>
          <c:w val="0.88297069166499054"/>
          <c:h val="0.7872997219528160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Αδυνατώ πλήρως / σχεδόν πλήρως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94068924159699E-2"/>
                  <c:y val="-4.3007608764191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995899012415395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254-4AA6-880D-014C85999ED9}"/>
                </c:ext>
              </c:extLst>
            </c:dLbl>
            <c:dLbl>
              <c:idx val="1"/>
              <c:layout>
                <c:manualLayout>
                  <c:x val="-4.0770349576799694E-3"/>
                  <c:y val="-9.11629188348441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800">
                      <a:solidFill>
                        <a:srgbClr val="FF0000"/>
                      </a:solidFill>
                    </a:defRPr>
                  </a:pPr>
                  <a:endParaRPr lang="el-G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0569816860448512E-2"/>
                      <c:h val="6.828351654620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254-4AA6-880D-014C85999E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solidFill>
                      <a:srgbClr val="FF0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</c:v>
                </c:pt>
                <c:pt idx="1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0-4B4C-BFD1-65DDF21DCD3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Ανταποκρίνομαι με μεγάλη δυσκολία μόλις που καταφέρνω να ανταποκριθώ στις βασικές προσωπικές / οικογενειακές οικονομικές υποχρεώσεις</c:v>
                </c:pt>
              </c:strCache>
            </c:strRef>
          </c:tx>
          <c:spPr>
            <a:ln w="155575" cap="rnd">
              <a:solidFill>
                <a:srgbClr val="FFC000"/>
              </a:solidFill>
              <a:round/>
              <a:headEnd type="none"/>
              <a:tailEnd type="triangle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>
                    <a:solidFill>
                      <a:srgbClr val="FFC00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61.5</c:v>
                </c:pt>
                <c:pt idx="1">
                  <c:v>64.900000000000006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F0-4B4C-BFD1-65DDF21DCD3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Δεν έχω πρόβλημα να ανταποκριθώ στις προσωπικές / οικογενειακές μου οικονομικές υποχρεώσεις</c:v>
                </c:pt>
              </c:strCache>
            </c:strRef>
          </c:tx>
          <c:spPr>
            <a:ln w="146050" cap="rnd">
              <a:solidFill>
                <a:srgbClr val="0070C0"/>
              </a:solidFill>
              <a:round/>
              <a:tailEnd type="triangle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1278478701233133E-3"/>
                  <c:y val="-3.2949980032248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671359947418399E-2"/>
                      <c:h val="6.35167789164567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1C4-4019-9AF8-9715F8CCF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800">
                    <a:solidFill>
                      <a:srgbClr val="0070C0"/>
                    </a:solidFill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IOYN. 25</c:v>
                </c:pt>
                <c:pt idx="1">
                  <c:v>ΔΕΚ. 25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22.8</c:v>
                </c:pt>
                <c:pt idx="1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3F0-4B4C-BFD1-65DDF21DC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2576160"/>
        <c:axId val="-142577248"/>
      </c:lineChart>
      <c:catAx>
        <c:axId val="-14257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 sz="1800"/>
            </a:pPr>
            <a:endParaRPr lang="el-GR"/>
          </a:p>
        </c:txPr>
        <c:crossAx val="-142577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42577248"/>
        <c:scaling>
          <c:orientation val="minMax"/>
          <c:max val="70"/>
          <c:min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-1425761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7113479272539"/>
          <c:y val="0.3241381588231938"/>
          <c:w val="0.23356715344416853"/>
          <c:h val="0.352686976221861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900"/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l-G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496127422479839"/>
          <c:y val="8.0578408584988631E-2"/>
          <c:w val="0.5392010165966632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D-4C29-B48B-EF3D1142AF3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D-4C29-B48B-EF3D1142AF3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D-4C29-B48B-EF3D1142AF3D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5D-4C29-B48B-EF3D1142AF3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5D-4C29-B48B-EF3D1142AF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Υπάρχει ακρίβεια αλλά δεν έχουμε φτάσει στο σημείο της κερδοσκοπίας και της αισχροκέρδειας</c:v>
                </c:pt>
                <c:pt idx="1">
                  <c:v>Έχουμε ξεπεράσει το επίπεδο της ακρίβειας και έχουμε πλέον σοβαρά φαινόμενα αισχροκέρδειας</c:v>
                </c:pt>
                <c:pt idx="2">
                  <c:v>Υπάρχει ακρίβεια αλλά μειώνεται</c:v>
                </c:pt>
                <c:pt idx="3">
                  <c:v>Δεν υπάρχει ακρίβεια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74.3</c:v>
                </c:pt>
                <c:pt idx="2">
                  <c:v>4.2</c:v>
                </c:pt>
                <c:pt idx="3">
                  <c:v>0.5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5D-4C29-B48B-EF3D1142A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807223456"/>
        <c:axId val="815756464"/>
      </c:barChart>
      <c:catAx>
        <c:axId val="807223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815756464"/>
        <c:crosses val="autoZero"/>
        <c:auto val="1"/>
        <c:lblAlgn val="ctr"/>
        <c:lblOffset val="100"/>
        <c:noMultiLvlLbl val="0"/>
      </c:catAx>
      <c:valAx>
        <c:axId val="815756464"/>
        <c:scaling>
          <c:orientation val="minMax"/>
          <c:max val="8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072234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58750" cap="rnd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E2-4893-BED2-195CAD857381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E2-4893-BED2-195CAD857381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7-4598-86B1-9F31B1A6D4C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non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147-46D2-95E2-25BECF49E089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  <a:effectLst/>
              </c:spPr>
            </c:marker>
            <c:bubble3D val="0"/>
            <c:spPr>
              <a:ln w="158750" cap="rnd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8AE-4E3D-B483-77F303844BC2}"/>
              </c:ext>
            </c:extLst>
          </c:dPt>
          <c:dLbls>
            <c:dLbl>
              <c:idx val="0"/>
              <c:layout>
                <c:manualLayout>
                  <c:x val="-5.3066437007873987E-2"/>
                  <c:y val="-5.3589748179764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E2-4893-BED2-195CAD857381}"/>
                </c:ext>
              </c:extLst>
            </c:dLbl>
            <c:dLbl>
              <c:idx val="1"/>
              <c:layout>
                <c:manualLayout>
                  <c:x val="-6.087893700787407E-2"/>
                  <c:y val="-5.3589748179764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E2-4893-BED2-195CAD857381}"/>
                </c:ext>
              </c:extLst>
            </c:dLbl>
            <c:dLbl>
              <c:idx val="2"/>
              <c:layout>
                <c:manualLayout>
                  <c:x val="-3.6722687007874018E-2"/>
                  <c:y val="-0.104643858605030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2-4893-BED2-195CAD857381}"/>
                </c:ext>
              </c:extLst>
            </c:dLbl>
            <c:dLbl>
              <c:idx val="3"/>
              <c:layout>
                <c:manualLayout>
                  <c:x val="1.1714812992125984E-2"/>
                  <c:y val="-0.11011993802040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E7-4598-86B1-9F31B1A6D4CC}"/>
                </c:ext>
              </c:extLst>
            </c:dLbl>
            <c:dLbl>
              <c:idx val="4"/>
              <c:layout>
                <c:manualLayout>
                  <c:x val="-4.2972687007874016E-2"/>
                  <c:y val="-0.16032877064869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47-46D2-95E2-25BECF49E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Ιούνιος 2022</c:v>
                </c:pt>
                <c:pt idx="1">
                  <c:v>Δεκέμβριος 2023</c:v>
                </c:pt>
                <c:pt idx="2">
                  <c:v>Ιούλιος 2024</c:v>
                </c:pt>
                <c:pt idx="3">
                  <c:v>Δεκέμβριος 2024</c:v>
                </c:pt>
                <c:pt idx="4">
                  <c:v>Ιούνιος 2025</c:v>
                </c:pt>
                <c:pt idx="5">
                  <c:v>Δεκέμβριος 2025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71.900000000000006</c:v>
                </c:pt>
                <c:pt idx="1">
                  <c:v>73.3</c:v>
                </c:pt>
                <c:pt idx="2">
                  <c:v>80.599999999999994</c:v>
                </c:pt>
                <c:pt idx="3">
                  <c:v>81.3</c:v>
                </c:pt>
                <c:pt idx="4">
                  <c:v>72.099999999999994</c:v>
                </c:pt>
                <c:pt idx="5">
                  <c:v>74.3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E2-4893-BED2-195CAD857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2493968"/>
        <c:axId val="852493488"/>
      </c:lineChart>
      <c:catAx>
        <c:axId val="85249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52493488"/>
        <c:crosses val="autoZero"/>
        <c:auto val="1"/>
        <c:lblAlgn val="ctr"/>
        <c:lblOffset val="100"/>
        <c:noMultiLvlLbl val="0"/>
      </c:catAx>
      <c:valAx>
        <c:axId val="852493488"/>
        <c:scaling>
          <c:orientation val="minMax"/>
          <c:max val="85"/>
          <c:min val="68"/>
        </c:scaling>
        <c:delete val="1"/>
        <c:axPos val="l"/>
        <c:numFmt formatCode="General" sourceLinked="1"/>
        <c:majorTickMark val="out"/>
        <c:minorTickMark val="none"/>
        <c:tickLblPos val="nextTo"/>
        <c:crossAx val="85249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13404744340267"/>
          <c:y val="3.9727932024375676E-2"/>
          <c:w val="0.441682534815795"/>
          <c:h val="0.934567525954918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Μάρτιος Α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BF-45ED-9474-593135C41CEA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BF-45ED-9474-593135C41CE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BF-45ED-9474-593135C41CEA}"/>
              </c:ext>
            </c:extLst>
          </c:dPt>
          <c:dPt>
            <c:idx val="4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BF-45ED-9474-593135C41CEA}"/>
              </c:ext>
            </c:extLst>
          </c:dPt>
          <c:dPt>
            <c:idx val="5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053-4F14-A392-4F53A179847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D-4B76-8B55-2424AEE7EC5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C2D-4B76-8B55-2424AEE7E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---Ενέργεια</c:v>
                </c:pt>
                <c:pt idx="1">
                  <c:v>Κόστος ενέργειας για το σπίτι (ηλεκτρικό,φυσικό αέριο,πετρέλαιο θέρμανσης)</c:v>
                </c:pt>
                <c:pt idx="2">
                  <c:v>Κόστος καυσίμων των αυτοκινήτων του νοικοκυριού</c:v>
                </c:pt>
                <c:pt idx="3">
                  <c:v>---Καθημερινά έξοδα</c:v>
                </c:pt>
                <c:pt idx="4">
                  <c:v>Τρόφιμα</c:v>
                </c:pt>
                <c:pt idx="5">
                  <c:v>Προϊόντα καθημερινής προσωπικής υγιεινής και καθαριότητας για το σπίτι</c:v>
                </c:pt>
                <c:pt idx="6">
                  <c:v>Ιατρικά έξοδα</c:v>
                </c:pt>
                <c:pt idx="7">
                  <c:v>Κόστος ενοικίου πρώτης κατοικίας/φοιτητικής</c:v>
                </c:pt>
                <c:pt idx="8">
                  <c:v>Έξοδα για την εκπαίδευση των παιδιών (ιδιαίτερα,φροντισήρια,άλλες δραστηριότητες)</c:v>
                </c:pt>
                <c:pt idx="9">
                  <c:v>Κόστος ένδυσης και υπόδησης</c:v>
                </c:pt>
                <c:pt idx="10">
                  <c:v>Έξοδα για εξόδους,διασκέδαση,διακοπές,ψυχαγωγία</c:v>
                </c:pt>
                <c:pt idx="11">
                  <c:v>Έξοδα τηλεπικοινωνιών (π.χ.κινητό-σταθερό τηλέφωνο)</c:v>
                </c:pt>
                <c:pt idx="12">
                  <c:v>Άλλο</c:v>
                </c:pt>
                <c:pt idx="13">
                  <c:v>Κανένα από αυτά</c:v>
                </c:pt>
                <c:pt idx="14">
                  <c:v>ΔΞ/ΔΑ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69.400000000000006</c:v>
                </c:pt>
                <c:pt idx="1">
                  <c:v>61.8</c:v>
                </c:pt>
                <c:pt idx="2">
                  <c:v>20.5</c:v>
                </c:pt>
                <c:pt idx="3">
                  <c:v>67</c:v>
                </c:pt>
                <c:pt idx="4">
                  <c:v>60.5</c:v>
                </c:pt>
                <c:pt idx="5">
                  <c:v>13.4</c:v>
                </c:pt>
                <c:pt idx="6">
                  <c:v>26.2</c:v>
                </c:pt>
                <c:pt idx="7">
                  <c:v>17.5</c:v>
                </c:pt>
                <c:pt idx="8">
                  <c:v>12.7</c:v>
                </c:pt>
                <c:pt idx="9">
                  <c:v>8.6</c:v>
                </c:pt>
                <c:pt idx="10">
                  <c:v>6.3</c:v>
                </c:pt>
                <c:pt idx="11">
                  <c:v>5.7</c:v>
                </c:pt>
                <c:pt idx="12">
                  <c:v>19.100000000000001</c:v>
                </c:pt>
                <c:pt idx="13">
                  <c:v>3.7</c:v>
                </c:pt>
                <c:pt idx="1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BF-45ED-9474-593135C41C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axId val="1052008720"/>
        <c:axId val="1"/>
      </c:barChart>
      <c:catAx>
        <c:axId val="1052008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052008720"/>
        <c:crosses val="max"/>
        <c:crossBetween val="between"/>
        <c:majorUnit val="2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39627525084762"/>
          <c:y val="6.3757007172137461E-2"/>
          <c:w val="0.49487259013124313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ΣΥΝΟΛΟ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8C-446C-B100-3291A9F001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8C-446C-B100-3291A9F0011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8C-446C-B100-3291A9F001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Αυτοδύναμη Κυβέρνηση</c:v>
                </c:pt>
                <c:pt idx="1">
                  <c:v>Κυβέρνηση Συνεργασίας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40.200000000000003</c:v>
                </c:pt>
                <c:pt idx="1">
                  <c:v>46.7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C-446C-B100-3291A9F001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5416608"/>
        <c:axId val="1235415824"/>
      </c:barChart>
      <c:catAx>
        <c:axId val="1235416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235415824"/>
        <c:crosses val="autoZero"/>
        <c:auto val="1"/>
        <c:lblAlgn val="ctr"/>
        <c:lblOffset val="100"/>
        <c:noMultiLvlLbl val="0"/>
      </c:catAx>
      <c:valAx>
        <c:axId val="12354158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nextTo"/>
        <c:crossAx val="1235416608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22.6</c:v>
                </c:pt>
                <c:pt idx="1">
                  <c:v>6</c:v>
                </c:pt>
                <c:pt idx="2">
                  <c:v>10.9</c:v>
                </c:pt>
                <c:pt idx="3">
                  <c:v>6.7</c:v>
                </c:pt>
                <c:pt idx="4">
                  <c:v>9.1</c:v>
                </c:pt>
                <c:pt idx="5">
                  <c:v>1.9</c:v>
                </c:pt>
                <c:pt idx="6">
                  <c:v>7.5</c:v>
                </c:pt>
                <c:pt idx="7">
                  <c:v>1.2</c:v>
                </c:pt>
                <c:pt idx="8">
                  <c:v>2.2999999999999998</c:v>
                </c:pt>
                <c:pt idx="9">
                  <c:v>3.9</c:v>
                </c:pt>
                <c:pt idx="10">
                  <c:v>1.5</c:v>
                </c:pt>
                <c:pt idx="11">
                  <c:v>3.9</c:v>
                </c:pt>
                <c:pt idx="12">
                  <c:v>17.399999999999999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36761271580374E-2"/>
          <c:y val="4.9379155209960383E-2"/>
          <c:w val="0.9760992710021027"/>
          <c:h val="0.90124168958007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ΙΟΥΛΙΟΣ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566-4EEF-9F05-3342D8F30D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566-4EEF-9F05-3342D8F30D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566-4EEF-9F05-3342D8F30D7E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566-4EEF-9F05-3342D8F30D7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66-4EEF-9F05-3342D8F30D7E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566-4EEF-9F05-3342D8F30D7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566-4EEF-9F05-3342D8F30D7E}"/>
              </c:ext>
            </c:extLst>
          </c:dPt>
          <c:dPt>
            <c:idx val="7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4-9B13-4F49-8A23-DF0C08FF66F1}"/>
              </c:ext>
            </c:extLst>
          </c:dPt>
          <c:dPt>
            <c:idx val="8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66-4EEF-9F05-3342D8F30D7E}"/>
              </c:ext>
            </c:extLst>
          </c:dPt>
          <c:dPt>
            <c:idx val="9"/>
            <c:invertIfNegative val="0"/>
            <c:bubble3D val="0"/>
            <c:spPr>
              <a:solidFill>
                <a:srgbClr val="FF66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566-4EEF-9F05-3342D8F30D7E}"/>
              </c:ext>
            </c:extLst>
          </c:dPt>
          <c:dPt>
            <c:idx val="10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DD7-48F3-9147-66B7685B89A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8E5-4F7F-BF78-5C3CE3CA984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5A0-4129-9486-53878FD70F8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F5F-4981-9AA9-4BF7CD1D8C1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3D2-499E-86D7-3766FE1FA59A}"/>
              </c:ext>
            </c:extLst>
          </c:dPt>
          <c:dLbls>
            <c:dLbl>
              <c:idx val="0"/>
              <c:layout>
                <c:manualLayout>
                  <c:x val="-2.3438796511896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6-4EEF-9F05-3342D8F30D7E}"/>
                </c:ext>
              </c:extLst>
            </c:dLbl>
            <c:dLbl>
              <c:idx val="1"/>
              <c:layout>
                <c:manualLayout>
                  <c:x val="-1.0937534751865267E-3"/>
                  <c:y val="7.64424065153008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66-4EEF-9F05-3342D8F30D7E}"/>
                </c:ext>
              </c:extLst>
            </c:dLbl>
            <c:dLbl>
              <c:idx val="2"/>
              <c:layout>
                <c:manualLayout>
                  <c:x val="-3.1993101808209054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66-4EEF-9F05-3342D8F30D7E}"/>
                </c:ext>
              </c:extLst>
            </c:dLbl>
            <c:dLbl>
              <c:idx val="3"/>
              <c:layout>
                <c:manualLayout>
                  <c:x val="-2.6489261780561139E-3"/>
                  <c:y val="1.146636097729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66-4EEF-9F05-3342D8F30D7E}"/>
                </c:ext>
              </c:extLst>
            </c:dLbl>
            <c:dLbl>
              <c:idx val="5"/>
              <c:layout>
                <c:manualLayout>
                  <c:x val="3.051320699194698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66-4EEF-9F05-3342D8F30D7E}"/>
                </c:ext>
              </c:extLst>
            </c:dLbl>
            <c:dLbl>
              <c:idx val="6"/>
              <c:layout>
                <c:manualLayout>
                  <c:x val="-4.6877593023792943E-4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66-4EEF-9F05-3342D8F30D7E}"/>
                </c:ext>
              </c:extLst>
            </c:dLbl>
            <c:dLbl>
              <c:idx val="7"/>
              <c:layout>
                <c:manualLayout>
                  <c:x val="-1.4063277907137883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13-4F49-8A23-DF0C08FF66F1}"/>
                </c:ext>
              </c:extLst>
            </c:dLbl>
            <c:dLbl>
              <c:idx val="9"/>
              <c:layout>
                <c:manualLayout>
                  <c:x val="1.488449121558389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566-4EEF-9F05-3342D8F30D7E}"/>
                </c:ext>
              </c:extLst>
            </c:dLbl>
            <c:dLbl>
              <c:idx val="10"/>
              <c:layout>
                <c:manualLayout>
                  <c:x val="1.4196725069760359E-3"/>
                  <c:y val="3.8221203257650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D7-48F3-9147-66B7685B89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Sheet1!$B$2:$B$15</c:f>
              <c:strCache>
                <c:ptCount val="14"/>
                <c:pt idx="0">
                  <c:v>ΝΕΑ ΔΗΜΟΚΡΑΤΙΑ</c:v>
                </c:pt>
                <c:pt idx="1">
                  <c:v>ΕΛΛΗΝΙΚΗ ΛΥΣΗ</c:v>
                </c:pt>
                <c:pt idx="2">
                  <c:v>ΦΩΝΗ ΛΟΓΙΚΗΣ</c:v>
                </c:pt>
                <c:pt idx="3">
                  <c:v>ΝΙΚΗ</c:v>
                </c:pt>
                <c:pt idx="4">
                  <c:v>ΠΑΣΟΚ - ΚΙΝΑΛ</c:v>
                </c:pt>
                <c:pt idx="5">
                  <c:v>ΠΛΕΥΣΗ ΕΛΕΥΘΕΡΙΑΣ</c:v>
                </c:pt>
                <c:pt idx="6">
                  <c:v>Κ.Κ.Ε.</c:v>
                </c:pt>
                <c:pt idx="7">
                  <c:v>ΣΥ.ΡΙ.ΖΑ Π.Σ.</c:v>
                </c:pt>
                <c:pt idx="8">
                  <c:v>ΜΕΡΑ 25</c:v>
                </c:pt>
                <c:pt idx="9">
                  <c:v>ΚΙΝΗΜΑ ΔΗΜΟΚΡΑΤΙΑΣ</c:v>
                </c:pt>
                <c:pt idx="10">
                  <c:v>ΝΕΑ ΑΡΙΣΤΕΡΑ</c:v>
                </c:pt>
                <c:pt idx="11">
                  <c:v>ΑΛΛΟ</c:v>
                </c:pt>
                <c:pt idx="12">
                  <c:v>ΔΕΝ ΑΠΟΦ./ΔΞ/ΔΑ</c:v>
                </c:pt>
                <c:pt idx="13">
                  <c:v>ΛΕΥΚΟ/ΑΚΥΡΟ/ΑΠΟΧΗ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22.6</c:v>
                </c:pt>
                <c:pt idx="1">
                  <c:v>9.1</c:v>
                </c:pt>
                <c:pt idx="2">
                  <c:v>3.9</c:v>
                </c:pt>
                <c:pt idx="3">
                  <c:v>1.9</c:v>
                </c:pt>
                <c:pt idx="4">
                  <c:v>10.9</c:v>
                </c:pt>
                <c:pt idx="5">
                  <c:v>7.5</c:v>
                </c:pt>
                <c:pt idx="6">
                  <c:v>6.7</c:v>
                </c:pt>
                <c:pt idx="7">
                  <c:v>6</c:v>
                </c:pt>
                <c:pt idx="8">
                  <c:v>2.2999999999999998</c:v>
                </c:pt>
                <c:pt idx="9">
                  <c:v>1.5</c:v>
                </c:pt>
                <c:pt idx="10">
                  <c:v>1.2</c:v>
                </c:pt>
                <c:pt idx="11">
                  <c:v>3.9</c:v>
                </c:pt>
                <c:pt idx="12">
                  <c:v>17.399999999999999</c:v>
                </c:pt>
                <c:pt idx="1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566-4EEF-9F05-3342D8F30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axId val="1740230064"/>
        <c:axId val="1740228400"/>
      </c:barChart>
      <c:catAx>
        <c:axId val="1740230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40228400"/>
        <c:crosses val="autoZero"/>
        <c:auto val="1"/>
        <c:lblAlgn val="ctr"/>
        <c:lblOffset val="100"/>
        <c:noMultiLvlLbl val="0"/>
      </c:catAx>
      <c:valAx>
        <c:axId val="17402284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0230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92925223661177"/>
          <c:y val="6.0751214799453654E-2"/>
          <c:w val="0.64961134720158398"/>
          <c:h val="0.7560335256484749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explosion val="4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A7-4B73-ADE1-F5059EA0E36E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A7-4B73-ADE1-F5059EA0E36E}"/>
              </c:ext>
            </c:extLst>
          </c:dPt>
          <c:dPt>
            <c:idx val="2"/>
            <c:bubble3D val="0"/>
            <c:explosion val="7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A7-4B73-ADE1-F5059EA0E36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A7-4B73-ADE1-F5059EA0E36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8A7-4B73-ADE1-F5059EA0E3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8A7-4B73-ADE1-F5059EA0E36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A7-4B73-ADE1-F5059EA0E3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Να μειωθεί η Ακρίβεια</c:v>
                </c:pt>
                <c:pt idx="1">
                  <c:v>Να αυξηθούν τα εισοδήματα/οι μισθοί</c:v>
                </c:pt>
                <c:pt idx="2">
                  <c:v>ΔΞ/ΔΑ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43.9</c:v>
                </c:pt>
                <c:pt idx="1">
                  <c:v>52.6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8A7-4B73-ADE1-F5059EA0E3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48015500611935E-4"/>
          <c:y val="0.82650053263965151"/>
          <c:w val="0.94179147418124509"/>
          <c:h val="0.17049368039206825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9718264811092144E-3"/>
          <c:w val="1"/>
          <c:h val="0.76203105506191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ΔΕΚΕΜΒΡΙΟΣ 2025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7.67879023484928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4-4234-9E0B-5DF2548B6997}"/>
                </c:ext>
              </c:extLst>
            </c:dLbl>
            <c:dLbl>
              <c:idx val="1"/>
              <c:layout>
                <c:manualLayout>
                  <c:x val="-3.3641715727502001E-3"/>
                  <c:y val="-2.5683883548812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84-4234-9E0B-5DF2548B6997}"/>
                </c:ext>
              </c:extLst>
            </c:dLbl>
            <c:dLbl>
              <c:idx val="2"/>
              <c:layout>
                <c:manualLayout>
                  <c:x val="2.2427810485001194E-3"/>
                  <c:y val="3.42055539076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4-4234-9E0B-5DF2548B6997}"/>
                </c:ext>
              </c:extLst>
            </c:dLbl>
            <c:dLbl>
              <c:idx val="3"/>
              <c:layout>
                <c:manualLayout>
                  <c:x val="-2.2427810485001402E-3"/>
                  <c:y val="-3.829922467287317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4-4234-9E0B-5DF2548B6997}"/>
                </c:ext>
              </c:extLst>
            </c:dLbl>
            <c:dLbl>
              <c:idx val="4"/>
              <c:layout>
                <c:manualLayout>
                  <c:x val="-2.2427810485001402E-3"/>
                  <c:y val="-0.152591020559179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C5-4D33-B879-A442F610BE73}"/>
                </c:ext>
              </c:extLst>
            </c:dLbl>
            <c:dLbl>
              <c:idx val="5"/>
              <c:layout>
                <c:manualLayout>
                  <c:x val="-2.2427810485001402E-3"/>
                  <c:y val="-6.50431163458750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C5-4D33-B879-A442F610BE73}"/>
                </c:ext>
              </c:extLst>
            </c:dLbl>
            <c:dLbl>
              <c:idx val="6"/>
              <c:layout>
                <c:manualLayout>
                  <c:x val="0"/>
                  <c:y val="8.4037265777116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4F-47C1-8DD3-1F51FA0F072F}"/>
                </c:ext>
              </c:extLst>
            </c:dLbl>
            <c:dLbl>
              <c:idx val="7"/>
              <c:layout>
                <c:manualLayout>
                  <c:x val="-2.2427810485002226E-3"/>
                  <c:y val="-5.4481668657471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4F-47C1-8DD3-1F51FA0F072F}"/>
                </c:ext>
              </c:extLst>
            </c:dLbl>
            <c:dLbl>
              <c:idx val="8"/>
              <c:layout>
                <c:manualLayout>
                  <c:x val="-1.1213905242502345E-3"/>
                  <c:y val="-5.95079311156311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A-47DB-BDD0-57B255C60497}"/>
                </c:ext>
              </c:extLst>
            </c:dLbl>
            <c:dLbl>
              <c:idx val="9"/>
              <c:layout>
                <c:manualLayout>
                  <c:x val="-2.2427810485001402E-3"/>
                  <c:y val="8.8264668073695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38-4DC5-B096-F1C2281411F5}"/>
                </c:ext>
              </c:extLst>
            </c:dLbl>
            <c:dLbl>
              <c:idx val="10"/>
              <c:layout>
                <c:manualLayout>
                  <c:x val="-2.2427810485001402E-3"/>
                  <c:y val="1.216808344698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B-4B51-B3BA-D61C6F2C1DA5}"/>
                </c:ext>
              </c:extLst>
            </c:dLbl>
            <c:dLbl>
              <c:idx val="11"/>
              <c:layout>
                <c:manualLayout>
                  <c:x val="-1.1213905242502345E-3"/>
                  <c:y val="6.110788029764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1-4FC4-8DD1-A28026574F0D}"/>
                </c:ext>
              </c:extLst>
            </c:dLbl>
            <c:dLbl>
              <c:idx val="12"/>
              <c:layout>
                <c:manualLayout>
                  <c:x val="2.2427810485001402E-3"/>
                  <c:y val="1.6691366756681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61-43A6-BD28-2525D6DF6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ΝΕΑ ΔΗΜΟΚΡΑΤΙΑ</c:v>
                </c:pt>
                <c:pt idx="1">
                  <c:v>ΣΥ.ΡΙ.ΖΑ Π.Σ.</c:v>
                </c:pt>
                <c:pt idx="2">
                  <c:v>ΠΑΣΟΚ - ΚΙΝΑΛ</c:v>
                </c:pt>
                <c:pt idx="3">
                  <c:v>Κ.Κ.Ε.</c:v>
                </c:pt>
                <c:pt idx="4">
                  <c:v>ΕΛΛΗΝΙΚΗ ΛΥΣΗ</c:v>
                </c:pt>
                <c:pt idx="5">
                  <c:v>ΝΙΚΗ</c:v>
                </c:pt>
                <c:pt idx="6">
                  <c:v>ΠΛΕΥΣΗ ΕΛΕΥΘΕΡΙΑΣ</c:v>
                </c:pt>
                <c:pt idx="7">
                  <c:v>ΝΕΑ ΑΡΙΣΤΕΡΑ</c:v>
                </c:pt>
                <c:pt idx="8">
                  <c:v>ΜΕΡΑ 25</c:v>
                </c:pt>
                <c:pt idx="9">
                  <c:v>ΦΩΝΗ ΛΟΓΙΚΗΣ</c:v>
                </c:pt>
                <c:pt idx="10">
                  <c:v>ΚΙΝΗΜΑ ΔΗΜΟΚΡΑΤΙΑΣ - ΚΟΜΜΑ ΣΤΕΦΑΝΟΥ ΚΑΣΣΕΛΑΚΗ</c:v>
                </c:pt>
                <c:pt idx="11">
                  <c:v>ΑΛΛΟ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29.2</c:v>
                </c:pt>
                <c:pt idx="1">
                  <c:v>7.7</c:v>
                </c:pt>
                <c:pt idx="2">
                  <c:v>14.1</c:v>
                </c:pt>
                <c:pt idx="3">
                  <c:v>8.6</c:v>
                </c:pt>
                <c:pt idx="4">
                  <c:v>11.7</c:v>
                </c:pt>
                <c:pt idx="5">
                  <c:v>2.5</c:v>
                </c:pt>
                <c:pt idx="6">
                  <c:v>9.6999999999999993</c:v>
                </c:pt>
                <c:pt idx="7">
                  <c:v>1.5</c:v>
                </c:pt>
                <c:pt idx="8">
                  <c:v>3</c:v>
                </c:pt>
                <c:pt idx="9">
                  <c:v>5</c:v>
                </c:pt>
                <c:pt idx="10">
                  <c:v>1.9</c:v>
                </c:pt>
                <c:pt idx="1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4-4929-862C-D7531A8C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151144960"/>
        <c:axId val="-1151152032"/>
      </c:barChart>
      <c:catAx>
        <c:axId val="-11511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51152032"/>
        <c:crosses val="autoZero"/>
        <c:auto val="1"/>
        <c:lblAlgn val="ctr"/>
        <c:lblOffset val="100"/>
        <c:noMultiLvlLbl val="0"/>
      </c:catAx>
      <c:valAx>
        <c:axId val="-1151152032"/>
        <c:scaling>
          <c:orientation val="minMax"/>
          <c:max val="35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1151144960"/>
        <c:crosses val="autoZero"/>
        <c:crossBetween val="between"/>
        <c:majorUnit val="10"/>
        <c:min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632440739196757"/>
          <c:y val="6.3798473580576401E-2"/>
          <c:w val="0.40367559260803254"/>
          <c:h val="0.87346333661417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91-40B9-BCC6-5D9A6C0C131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91-40B9-BCC6-5D9A6C0C131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91-40B9-BCC6-5D9A6C0C131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91-40B9-BCC6-5D9A6C0C131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91-40B9-BCC6-5D9A6C0C13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l-GR"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Οικονομικά των νοικοκυριών και το βιοτικό επίπεδο</c:v>
                </c:pt>
                <c:pt idx="1">
                  <c:v>Οικονομία της χώρας</c:v>
                </c:pt>
                <c:pt idx="2">
                  <c:v>Θέματα δικαιοσύνης</c:v>
                </c:pt>
                <c:pt idx="3">
                  <c:v>Κοινωνικό κράτος</c:v>
                </c:pt>
                <c:pt idx="4">
                  <c:v>Εθνικά θέματα</c:v>
                </c:pt>
                <c:pt idx="5">
                  <c:v>Θέματα θεσμών και δημοκρατίας</c:v>
                </c:pt>
                <c:pt idx="6">
                  <c:v>Άλλο</c:v>
                </c:pt>
                <c:pt idx="7">
                  <c:v>ΔΞ/ΔΑ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50.2</c:v>
                </c:pt>
                <c:pt idx="1">
                  <c:v>19.8</c:v>
                </c:pt>
                <c:pt idx="2">
                  <c:v>12.2</c:v>
                </c:pt>
                <c:pt idx="3">
                  <c:v>6.5</c:v>
                </c:pt>
                <c:pt idx="4">
                  <c:v>3.8</c:v>
                </c:pt>
                <c:pt idx="5">
                  <c:v>3.8</c:v>
                </c:pt>
                <c:pt idx="6">
                  <c:v>0.5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91-40B9-BCC6-5D9A6C0C1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711218496"/>
        <c:axId val="711219040"/>
      </c:barChart>
      <c:catAx>
        <c:axId val="71121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711219040"/>
        <c:crosses val="autoZero"/>
        <c:auto val="1"/>
        <c:lblAlgn val="ctr"/>
        <c:lblOffset val="100"/>
        <c:noMultiLvlLbl val="0"/>
      </c:catAx>
      <c:valAx>
        <c:axId val="7112190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7112184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04285693870845"/>
          <c:y val="2.7428571428571445E-2"/>
          <c:w val="0.68758877917029881"/>
          <c:h val="0.9175962204724407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5-4540-BCC4-F1B7CF45178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65-4540-BCC4-F1B7CF45178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E965-4540-BCC4-F1B7CF45178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65-4540-BCC4-F1B7CF45178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965-4540-BCC4-F1B7CF45178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E965-4540-BCC4-F1B7CF45178C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E965-4540-BCC4-F1B7CF45178C}"/>
              </c:ext>
            </c:extLst>
          </c:dPt>
          <c:dLbls>
            <c:dLbl>
              <c:idx val="0"/>
              <c:layout>
                <c:manualLayout>
                  <c:x val="1.7422867513611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65-4540-BCC4-F1B7CF45178C}"/>
                </c:ext>
              </c:extLst>
            </c:dLbl>
            <c:dLbl>
              <c:idx val="1"/>
              <c:layout>
                <c:manualLayout>
                  <c:x val="1.1615245009074408E-2"/>
                  <c:y val="6.8571428571428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540-BCC4-F1B7CF45178C}"/>
                </c:ext>
              </c:extLst>
            </c:dLbl>
            <c:dLbl>
              <c:idx val="2"/>
              <c:layout>
                <c:manualLayout>
                  <c:x val="5.8076225045372073E-3"/>
                  <c:y val="2.285714285714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65-4540-BCC4-F1B7CF45178C}"/>
                </c:ext>
              </c:extLst>
            </c:dLbl>
            <c:dLbl>
              <c:idx val="3"/>
              <c:layout>
                <c:manualLayout>
                  <c:x val="1.306715063520872E-2"/>
                  <c:y val="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540-BCC4-F1B7CF45178C}"/>
                </c:ext>
              </c:extLst>
            </c:dLbl>
            <c:dLbl>
              <c:idx val="4"/>
              <c:layout>
                <c:manualLayout>
                  <c:x val="1.3067150635208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65-4540-BCC4-F1B7CF45178C}"/>
                </c:ext>
              </c:extLst>
            </c:dLbl>
            <c:dLbl>
              <c:idx val="5"/>
              <c:layout>
                <c:manualLayout>
                  <c:x val="1.0163339382940059E-2"/>
                  <c:y val="-8.3808555645937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540-BCC4-F1B7CF45178C}"/>
                </c:ext>
              </c:extLst>
            </c:dLbl>
            <c:dLbl>
              <c:idx val="6"/>
              <c:layout>
                <c:manualLayout>
                  <c:x val="1.4519056261343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540-BCC4-F1B7CF451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Οργή</c:v>
                </c:pt>
                <c:pt idx="1">
                  <c:v>Φόβος</c:v>
                </c:pt>
                <c:pt idx="2">
                  <c:v>Παραίτηση / Απογοήτευση</c:v>
                </c:pt>
                <c:pt idx="3">
                  <c:v>Ελπίδα</c:v>
                </c:pt>
                <c:pt idx="4">
                  <c:v>Περηφάνια</c:v>
                </c:pt>
                <c:pt idx="5">
                  <c:v>Σιγουριά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47.9</c:v>
                </c:pt>
                <c:pt idx="1">
                  <c:v>42.9</c:v>
                </c:pt>
                <c:pt idx="2">
                  <c:v>32.6</c:v>
                </c:pt>
                <c:pt idx="3">
                  <c:v>28.5</c:v>
                </c:pt>
                <c:pt idx="4">
                  <c:v>12.1</c:v>
                </c:pt>
                <c:pt idx="5">
                  <c:v>10.6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65-4540-BCC4-F1B7CF451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66573728"/>
        <c:axId val="466567456"/>
      </c:barChart>
      <c:catAx>
        <c:axId val="466573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67456"/>
        <c:crosses val="autoZero"/>
        <c:auto val="0"/>
        <c:lblAlgn val="ctr"/>
        <c:lblOffset val="100"/>
        <c:noMultiLvlLbl val="0"/>
      </c:catAx>
      <c:valAx>
        <c:axId val="466567456"/>
        <c:scaling>
          <c:orientation val="minMax"/>
          <c:max val="1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466573728"/>
        <c:crosses val="max"/>
        <c:crossBetween val="between"/>
        <c:majorUnit val="50"/>
        <c:min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3350" cap="rnd">
              <a:solidFill>
                <a:srgbClr val="FF0000"/>
              </a:solidFill>
              <a:round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>
                <a:softEdge rad="0"/>
              </a:effectLst>
            </c:spPr>
          </c:marker>
          <c:dLbls>
            <c:dLbl>
              <c:idx val="2"/>
              <c:layout>
                <c:manualLayout>
                  <c:x val="-3.6867797987939231E-2"/>
                  <c:y val="-6.3817802083186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C-4F72-9934-C249550C1214}"/>
                </c:ext>
              </c:extLst>
            </c:dLbl>
            <c:dLbl>
              <c:idx val="4"/>
              <c:layout>
                <c:manualLayout>
                  <c:x val="-3.029502933076449E-2"/>
                  <c:y val="-7.9904392453452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C-4F72-9934-C249550C1214}"/>
                </c:ext>
              </c:extLst>
            </c:dLbl>
            <c:dLbl>
              <c:idx val="6"/>
              <c:layout>
                <c:manualLayout>
                  <c:x val="-2.3722260673589915E-2"/>
                  <c:y val="-6.6115886421795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C-4F72-9934-C249550C1214}"/>
                </c:ext>
              </c:extLst>
            </c:dLbl>
            <c:dLbl>
              <c:idx val="7"/>
              <c:layout>
                <c:manualLayout>
                  <c:x val="-3.4676875102214157E-2"/>
                  <c:y val="-7.0712055099014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7-44CA-B793-1B108678888B}"/>
                </c:ext>
              </c:extLst>
            </c:dLbl>
            <c:dLbl>
              <c:idx val="9"/>
              <c:layout>
                <c:manualLayout>
                  <c:x val="-1.3863107687827647E-2"/>
                  <c:y val="-4.7731211712919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64-48D0-95F2-54D80845D5F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274-4C48-BC9E-F5B25AEF4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41</c:v>
                </c:pt>
                <c:pt idx="1">
                  <c:v>37.299999999999997</c:v>
                </c:pt>
                <c:pt idx="2">
                  <c:v>37.299999999999997</c:v>
                </c:pt>
                <c:pt idx="3">
                  <c:v>45.3</c:v>
                </c:pt>
                <c:pt idx="4">
                  <c:v>43.7</c:v>
                </c:pt>
                <c:pt idx="5">
                  <c:v>47.7</c:v>
                </c:pt>
                <c:pt idx="6">
                  <c:v>46.8</c:v>
                </c:pt>
                <c:pt idx="7">
                  <c:v>43.6</c:v>
                </c:pt>
                <c:pt idx="8">
                  <c:v>49.6</c:v>
                </c:pt>
                <c:pt idx="9">
                  <c:v>46.9</c:v>
                </c:pt>
                <c:pt idx="10">
                  <c:v>44.9</c:v>
                </c:pt>
                <c:pt idx="11">
                  <c:v>47.9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A-4F8A-9A94-98C066C8B5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2802992"/>
        <c:axId val="1942789264"/>
      </c:lineChart>
      <c:catAx>
        <c:axId val="194280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l-GR"/>
          </a:p>
        </c:txPr>
        <c:crossAx val="1942789264"/>
        <c:crosses val="autoZero"/>
        <c:auto val="1"/>
        <c:lblAlgn val="ctr"/>
        <c:lblOffset val="100"/>
        <c:noMultiLvlLbl val="0"/>
      </c:catAx>
      <c:valAx>
        <c:axId val="19427892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9428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791348600508924"/>
          <c:y val="3.898305084745763E-2"/>
          <c:w val="0.58985428963954967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8.9</c:v>
                </c:pt>
                <c:pt idx="1">
                  <c:v>19.2</c:v>
                </c:pt>
                <c:pt idx="2">
                  <c:v>17.600000000000001</c:v>
                </c:pt>
                <c:pt idx="3">
                  <c:v>51.9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04436928"/>
        <c:axId val="-1104425504"/>
      </c:barChart>
      <c:catAx>
        <c:axId val="-110443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5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0442550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6928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35897435897506E-2"/>
          <c:y val="9.5132743362831867E-2"/>
          <c:w val="0.90427350427350461"/>
          <c:h val="0.78359170770547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Sheet1!$C$1:$W$1</c:f>
              <c:strCache>
                <c:ptCount val="21"/>
                <c:pt idx="0">
                  <c:v>ΙΟΥΛ. 
2014</c:v>
                </c:pt>
                <c:pt idx="1">
                  <c:v>ΔΕΚ. 
2014</c:v>
                </c:pt>
                <c:pt idx="2">
                  <c:v>ΦΕΒ.
2016</c:v>
                </c:pt>
                <c:pt idx="3">
                  <c:v>ΙΟΥΝ. 
2016</c:v>
                </c:pt>
                <c:pt idx="4">
                  <c:v>ΔΕΚ. 
2016</c:v>
                </c:pt>
                <c:pt idx="5">
                  <c:v>ΙΟΥΝ.
2017</c:v>
                </c:pt>
                <c:pt idx="6">
                  <c:v>ΔΕΚ. 
2017</c:v>
                </c:pt>
                <c:pt idx="7">
                  <c:v>ΙΟΥΝ. 
2018</c:v>
                </c:pt>
                <c:pt idx="8">
                  <c:v>ΔΕΚ. 
2018</c:v>
                </c:pt>
                <c:pt idx="9">
                  <c:v>ΔΕΚ. 
2019</c:v>
                </c:pt>
                <c:pt idx="10">
                  <c:v>ΙΟΥΝ. 
2020</c:v>
                </c:pt>
                <c:pt idx="11">
                  <c:v>ΔΕΚ. 
2020</c:v>
                </c:pt>
                <c:pt idx="12">
                  <c:v>ΙΟΥΝ. 
2021</c:v>
                </c:pt>
                <c:pt idx="13">
                  <c:v>ΔΕΚ. 
2021</c:v>
                </c:pt>
                <c:pt idx="14">
                  <c:v>ΙΟΥΝ. 
2022</c:v>
                </c:pt>
                <c:pt idx="15">
                  <c:v>ΔΕΚ. 
2022</c:v>
                </c:pt>
                <c:pt idx="16">
                  <c:v>ΔΕΚ. 
2023</c:v>
                </c:pt>
                <c:pt idx="17">
                  <c:v>ΙΟΥΛ. 
2024</c:v>
                </c:pt>
                <c:pt idx="18">
                  <c:v>ΔΕΚ. 
2024</c:v>
                </c:pt>
                <c:pt idx="19">
                  <c:v>ΙΟΥΝ. 
2025</c:v>
                </c:pt>
                <c:pt idx="20">
                  <c:v>ΔΕΚ. 
2025</c:v>
                </c:pt>
              </c:strCache>
            </c:strRef>
          </c:cat>
          <c:val>
            <c:numRef>
              <c:f>Sheet1!$C$2:$W$2</c:f>
              <c:numCache>
                <c:formatCode>General</c:formatCode>
                <c:ptCount val="21"/>
                <c:pt idx="0">
                  <c:v>21.7</c:v>
                </c:pt>
                <c:pt idx="1">
                  <c:v>23.9</c:v>
                </c:pt>
                <c:pt idx="2">
                  <c:v>31.9</c:v>
                </c:pt>
                <c:pt idx="3">
                  <c:v>30.7</c:v>
                </c:pt>
                <c:pt idx="4">
                  <c:v>30.8</c:v>
                </c:pt>
                <c:pt idx="5">
                  <c:v>31.6</c:v>
                </c:pt>
                <c:pt idx="6">
                  <c:v>32.6</c:v>
                </c:pt>
                <c:pt idx="7">
                  <c:v>32.200000000000003</c:v>
                </c:pt>
                <c:pt idx="8">
                  <c:v>33.9</c:v>
                </c:pt>
                <c:pt idx="9">
                  <c:v>42.2</c:v>
                </c:pt>
                <c:pt idx="10">
                  <c:v>49.7</c:v>
                </c:pt>
                <c:pt idx="11">
                  <c:v>42.4</c:v>
                </c:pt>
                <c:pt idx="12">
                  <c:v>38.6</c:v>
                </c:pt>
                <c:pt idx="13">
                  <c:v>37.799999999999997</c:v>
                </c:pt>
                <c:pt idx="14">
                  <c:v>33.799999999999997</c:v>
                </c:pt>
                <c:pt idx="15">
                  <c:v>33.1</c:v>
                </c:pt>
                <c:pt idx="16">
                  <c:v>39.799999999999997</c:v>
                </c:pt>
                <c:pt idx="17">
                  <c:v>28.6</c:v>
                </c:pt>
                <c:pt idx="18">
                  <c:v>30.2</c:v>
                </c:pt>
                <c:pt idx="19">
                  <c:v>30</c:v>
                </c:pt>
                <c:pt idx="20">
                  <c:v>28.1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5EB-4B0A-939D-A6378A3786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Sheet1!$C$1:$W$1</c:f>
              <c:strCache>
                <c:ptCount val="21"/>
                <c:pt idx="0">
                  <c:v>ΙΟΥΛ. 
2014</c:v>
                </c:pt>
                <c:pt idx="1">
                  <c:v>ΔΕΚ. 
2014</c:v>
                </c:pt>
                <c:pt idx="2">
                  <c:v>ΦΕΒ.
2016</c:v>
                </c:pt>
                <c:pt idx="3">
                  <c:v>ΙΟΥΝ. 
2016</c:v>
                </c:pt>
                <c:pt idx="4">
                  <c:v>ΔΕΚ. 
2016</c:v>
                </c:pt>
                <c:pt idx="5">
                  <c:v>ΙΟΥΝ.
2017</c:v>
                </c:pt>
                <c:pt idx="6">
                  <c:v>ΔΕΚ. 
2017</c:v>
                </c:pt>
                <c:pt idx="7">
                  <c:v>ΙΟΥΝ. 
2018</c:v>
                </c:pt>
                <c:pt idx="8">
                  <c:v>ΔΕΚ. 
2018</c:v>
                </c:pt>
                <c:pt idx="9">
                  <c:v>ΔΕΚ. 
2019</c:v>
                </c:pt>
                <c:pt idx="10">
                  <c:v>ΙΟΥΝ. 
2020</c:v>
                </c:pt>
                <c:pt idx="11">
                  <c:v>ΔΕΚ. 
2020</c:v>
                </c:pt>
                <c:pt idx="12">
                  <c:v>ΙΟΥΝ. 
2021</c:v>
                </c:pt>
                <c:pt idx="13">
                  <c:v>ΔΕΚ. 
2021</c:v>
                </c:pt>
                <c:pt idx="14">
                  <c:v>ΙΟΥΝ. 
2022</c:v>
                </c:pt>
                <c:pt idx="15">
                  <c:v>ΔΕΚ. 
2022</c:v>
                </c:pt>
                <c:pt idx="16">
                  <c:v>ΔΕΚ. 
2023</c:v>
                </c:pt>
                <c:pt idx="17">
                  <c:v>ΙΟΥΛ. 
2024</c:v>
                </c:pt>
                <c:pt idx="18">
                  <c:v>ΔΕΚ. 
2024</c:v>
                </c:pt>
                <c:pt idx="19">
                  <c:v>ΙΟΥΝ. 
2025</c:v>
                </c:pt>
                <c:pt idx="20">
                  <c:v>ΔΕΚ. 
2025</c:v>
                </c:pt>
              </c:strCache>
            </c:strRef>
          </c:cat>
          <c:val>
            <c:numRef>
              <c:f>Sheet1!$C$3:$W$3</c:f>
              <c:numCache>
                <c:formatCode>General</c:formatCode>
                <c:ptCount val="21"/>
                <c:pt idx="0">
                  <c:v>77</c:v>
                </c:pt>
                <c:pt idx="1">
                  <c:v>75.2</c:v>
                </c:pt>
                <c:pt idx="2">
                  <c:v>66.3</c:v>
                </c:pt>
                <c:pt idx="3">
                  <c:v>68</c:v>
                </c:pt>
                <c:pt idx="4">
                  <c:v>68.5</c:v>
                </c:pt>
                <c:pt idx="5">
                  <c:v>67.2</c:v>
                </c:pt>
                <c:pt idx="6">
                  <c:v>66</c:v>
                </c:pt>
                <c:pt idx="7">
                  <c:v>65.900000000000006</c:v>
                </c:pt>
                <c:pt idx="8">
                  <c:v>65.5</c:v>
                </c:pt>
                <c:pt idx="9">
                  <c:v>56.5</c:v>
                </c:pt>
                <c:pt idx="10">
                  <c:v>45.8</c:v>
                </c:pt>
                <c:pt idx="11">
                  <c:v>53.5</c:v>
                </c:pt>
                <c:pt idx="12">
                  <c:v>57.7</c:v>
                </c:pt>
                <c:pt idx="13">
                  <c:v>59.3</c:v>
                </c:pt>
                <c:pt idx="14">
                  <c:v>62.1</c:v>
                </c:pt>
                <c:pt idx="15">
                  <c:v>63.7</c:v>
                </c:pt>
                <c:pt idx="16">
                  <c:v>58</c:v>
                </c:pt>
                <c:pt idx="17">
                  <c:v>69.2</c:v>
                </c:pt>
                <c:pt idx="18">
                  <c:v>67.900000000000006</c:v>
                </c:pt>
                <c:pt idx="19">
                  <c:v>69.099999999999994</c:v>
                </c:pt>
                <c:pt idx="20">
                  <c:v>69.5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B5EB-4B0A-939D-A6378A378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04435840"/>
        <c:axId val="-1104430944"/>
      </c:lineChart>
      <c:catAx>
        <c:axId val="-11044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044309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584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608081623078377"/>
          <c:y val="2.1032311094930523E-2"/>
          <c:w val="0.34085773772014166"/>
          <c:h val="7.1733981562777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D86B4D42-C3FA-47A3-81B7-3A7A9B613F2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2771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24-12-15T13:52:23.7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1,'0'0'1,"0"0"1,0 0-2,0 0 1,0 0-1,0 0 0,0 0-1,0 0 1,0 0 0,0 0 0,0 0 0,0 0 1,0 0-1,0 0 0,0 0 0,0 0 0,0 0 0,0 0 0,0 0 1,0 0-1,0 0 1,0 0-1,0 0 1,0 0-1,0 0 0,0 0 0,0 0-1,0 0 0,0 0 0,0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23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2" y="4715848"/>
            <a:ext cx="4983259" cy="44707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60"/>
            <a:ext cx="2945223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defTabSz="914184" eaLnBrk="1" hangingPunct="1">
              <a:defRPr sz="1300" i="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1" tIns="45694" rIns="91391" bIns="45694" numCol="1" anchor="b" anchorCtr="0" compatLnSpc="1">
            <a:prstTxWarp prst="textNoShape">
              <a:avLst/>
            </a:prstTxWarp>
          </a:bodyPr>
          <a:lstStyle>
            <a:lvl1pPr algn="r" defTabSz="914184" eaLnBrk="1" hangingPunct="1">
              <a:defRPr sz="1300" i="0"/>
            </a:lvl1pPr>
          </a:lstStyle>
          <a:p>
            <a:pPr>
              <a:defRPr/>
            </a:pPr>
            <a:fld id="{F6200620-60B4-48E1-8EE8-BC4305A1F8CD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12550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00620-60B4-48E1-8EE8-BC4305A1F8CD}" type="slidenum">
              <a:rPr lang="en-GB" altLang="el-GR" smtClean="0"/>
              <a:pPr>
                <a:defRPr/>
              </a:pPr>
              <a:t>2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186969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7" rIns="91332" bIns="45667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9272A-33B8-4D21-99B3-38B10E81F66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47714" y="9431688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FA09A-D37E-4BC3-AFFB-6B78B171BCD2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9473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961608" y="9628019"/>
            <a:ext cx="3029832" cy="50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00" tIns="46750" rIns="93500" bIns="46750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94986C-1FDC-49F2-9B83-8DCF82438F2B}" type="slidenum">
              <a:rPr kumimoji="0" lang="en-GB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79" name="Rectangle 7"/>
          <p:cNvSpPr txBox="1">
            <a:spLocks noGrp="1" noChangeArrowheads="1"/>
          </p:cNvSpPr>
          <p:nvPr/>
        </p:nvSpPr>
        <p:spPr bwMode="auto">
          <a:xfrm>
            <a:off x="3960044" y="9626446"/>
            <a:ext cx="3029832" cy="5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A36C51-BDCF-4CA5-B85B-D7B27B754B8B}" type="slidenum">
              <a:rPr kumimoji="0" lang="el-GR" altLang="el-G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l-GR" altLang="el-G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76288"/>
            <a:ext cx="6770688" cy="3810000"/>
          </a:xfrm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56" y="4821872"/>
            <a:ext cx="5096622" cy="458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4" tIns="46778" rIns="93554" bIns="46778"/>
          <a:lstStyle/>
          <a:p>
            <a:pPr eaLnBrk="1" hangingPunct="1"/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Δεν μπορώ να δώσω βαθμό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32,1</a:t>
            </a:r>
            <a:r>
              <a:rPr lang="el-GR" dirty="0"/>
              <a:t> </a:t>
            </a:r>
            <a:r>
              <a:rPr lang="el-G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Μόλις που ξέρω/Δεν έχω ακουστά/ΔΞ/ΔΑ</a:t>
            </a:r>
            <a:r>
              <a:rPr lang="el-GR" dirty="0"/>
              <a:t> </a:t>
            </a:r>
            <a:r>
              <a:rPr lang="el-G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13,7</a:t>
            </a:r>
            <a:r>
              <a:rPr lang="el-GR" dirty="0"/>
              <a:t> 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52541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70666" y="10350386"/>
            <a:ext cx="2961584" cy="54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 anchor="b"/>
          <a:lstStyle>
            <a:lvl1pPr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84238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84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F997-7D3F-4383-9D56-FB235D5D81E4}" type="slidenum">
              <a:rPr kumimoji="0" lang="en-GB" altLang="el-GR" sz="13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842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l-GR" sz="13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8600" y="835025"/>
            <a:ext cx="7280275" cy="40957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091" y="5184677"/>
            <a:ext cx="4979487" cy="49346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5" tIns="48297" rIns="96595" bIns="48297"/>
          <a:lstStyle/>
          <a:p>
            <a:pPr>
              <a:spcBef>
                <a:spcPct val="0"/>
              </a:spcBef>
            </a:pPr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7228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9577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46974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14486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90604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3234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06601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72382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98EA-DA00-FB89-46D9-1559E59D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4A55E0D-852B-9A1A-E452-5A556C2E3D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A310E5-A619-4872-840C-B6F9C98BE57E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8247E3A2-9DFA-9187-1231-5ADFB61CE7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04B0E391-31FD-CD9D-3234-473C5F8C95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45532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2085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187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F52E-4C79-D586-2076-FAAB65DD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E348F77-6153-DBE8-813D-9924C4639D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8CB5FE-4D1E-3A45-8F81-C9133EA3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67DEF30-B1BC-BB1C-A285-8B0FA4E0A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34096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F52E-4C79-D586-2076-FAAB65DD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E348F77-6153-DBE8-813D-9924C4639D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8CB5FE-4D1E-3A45-8F81-C9133EA3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67DEF30-B1BC-BB1C-A285-8B0FA4E0A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47832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F52E-4C79-D586-2076-FAAB65DD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E348F77-6153-DBE8-813D-9924C4639D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8CB5FE-4D1E-3A45-8F81-C9133EA3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67DEF30-B1BC-BB1C-A285-8B0FA4E0A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0597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F52E-4C79-D586-2076-FAAB65DD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E348F77-6153-DBE8-813D-9924C4639D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8CB5FE-4D1E-3A45-8F81-C9133EA3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67DEF30-B1BC-BB1C-A285-8B0FA4E0A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8093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3F52E-4C79-D586-2076-FAAB65DD7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E348F77-6153-DBE8-813D-9924C4639D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7480" y="9437786"/>
            <a:ext cx="2943846" cy="4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8CB5FE-4D1E-3A45-8F81-C9133EA36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8288" cy="37242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67DEF30-B1BC-BB1C-A285-8B0FA4E0A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2" rIns="91388" bIns="4569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3169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02" indent="-290499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170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872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575" indent="-231764" defTabSz="92388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753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2932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110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288" indent="-231764" defTabSz="9238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238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20B76-9BE9-4D9F-BC15-2CA836022D69}" type="slidenum">
              <a:rPr kumimoji="0" lang="en-GB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238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2475"/>
            <a:ext cx="6688138" cy="376237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83822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095E-EC95-5BC8-D0AC-42694588A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E5247CA-DA19-9DC1-44BB-84CBBFE946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06838" y="9529763"/>
            <a:ext cx="2989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 anchor="b"/>
          <a:lstStyle>
            <a:lvl1pPr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177D5-2582-42CE-959C-34BECCE1E3BF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171CDE0-4C73-E990-CB97-433F646FDC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52475"/>
            <a:ext cx="6683375" cy="37607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092FD45-9552-DCE4-52AD-CEBB80775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9163" y="4764090"/>
            <a:ext cx="5057775" cy="4516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3" rIns="92529" bIns="46263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56018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43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58666-E4C9-4D6C-8BD5-6C576928152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915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ln/>
        </p:spPr>
      </p:sp>
      <p:sp>
        <p:nvSpPr>
          <p:cNvPr id="4915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22891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F0CB8-B0D7-816A-D694-D5E616AF4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3589D698-379E-B164-C0B2-590E4EA63E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1895" y="9621833"/>
            <a:ext cx="3031248" cy="50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E15E120-DB5E-EE26-7F96-A3327B855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D9F85B6-E4B4-1D89-A612-EEB652921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2213" y="4813276"/>
            <a:ext cx="5130286" cy="4558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3" tIns="46776" rIns="93553" bIns="4677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084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4BFE-8055-12A8-3D39-57D5C228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93DD1AA-DAEC-1B84-C47D-3CD755F864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23DB7-44D8-4B05-8EFB-013FDA40D51B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A301BBCB-DAB5-BAB6-DFDA-A4000F1533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 anchor="b"/>
          <a:lstStyle>
            <a:lvl1pPr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D187A-1E30-4D8B-8692-D102E7CBEA34}" type="slidenum">
              <a:rPr kumimoji="0" lang="el-GR" altLang="el-G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477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l-GR" altLang="el-G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03312189-0821-5239-328F-B3C54047646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0309" y="10248779"/>
            <a:ext cx="2916589" cy="54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E5242A-54A8-4984-8DF9-B0B62FD9BCF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D44BD870-6FA4-A8DE-8835-AF14F030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9238" y="825500"/>
            <a:ext cx="7215188" cy="4059238"/>
          </a:xfrm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4B0E89E1-8A20-775B-4FBD-3B5161758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112" y="5134635"/>
            <a:ext cx="4903834" cy="4885329"/>
          </a:xfrm>
          <a:noFill/>
        </p:spPr>
        <p:txBody>
          <a:bodyPr lIns="91358" tIns="45679" rIns="91358" bIns="45679"/>
          <a:lstStyle/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79272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2685407" y="15275134"/>
            <a:ext cx="2054606" cy="8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 anchor="b"/>
          <a:lstStyle>
            <a:lvl1pPr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7738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477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A1CF4-C9A3-4315-99EB-1B806A44FAB3}" type="slidenum">
              <a:rPr kumimoji="0" lang="el-GR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4772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l-GR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62" y="7641311"/>
            <a:ext cx="3477351" cy="7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39" tIns="46769" rIns="93539" bIns="46769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797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49278" y="9433260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1" tIns="45694" rIns="91391" bIns="45694" anchor="b"/>
          <a:lstStyle>
            <a:lvl1pPr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4A506B5-57B8-4E5C-B6C5-986CA0C8830F}" type="slidenum">
              <a:rPr lang="en-GB" altLang="el-GR" sz="1200" i="0"/>
              <a:pPr algn="r" eaLnBrk="1" hangingPunct="1"/>
              <a:t>13</a:t>
            </a:fld>
            <a:endParaRPr lang="en-GB" altLang="el-GR" sz="1200" i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5846"/>
            <a:ext cx="4983259" cy="44722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9294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622" y="4718987"/>
            <a:ext cx="4983259" cy="446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951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454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7714" y="9431688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2" rIns="91365" bIns="45682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801D06-C02D-42DE-8929-6382798475B0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8" y="760413"/>
            <a:ext cx="6638925" cy="3735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07" y="4725273"/>
            <a:ext cx="4951977" cy="4495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2" rIns="91365" bIns="45682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942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9843-56B9-0143-7306-E7333377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553969-C76D-DFD7-6FBE-BE8BDBE6C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E078CF0-294D-FCE8-54AF-56C35AF0D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6608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F3EE4-2A00-2803-785C-BB727AD63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34CDC03-08B2-6CB2-1F1C-15144D36BC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D333DC8-192F-CE5D-7A2E-0902729A2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986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wmf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2.wm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wmf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2.wmf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w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w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w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w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w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2.w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2.w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.wmf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2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804255318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3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371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A5FA6-F649-413F-9DC1-88454876F85D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140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2B5BB-6C07-4861-A6A3-E774439C437A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0078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354F9D-566A-4D70-95D0-9FE6AC6AE6C1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42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8B02D-DADF-405F-A872-DE1DE62EE75A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7165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FAEBFC-12BF-43B0-B763-BEF0067BE139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630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ED09C2-9F06-4A17-8AB1-498B2C4EF125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31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BB72A3-70D0-4F15-8345-A782D1816505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49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D1E95-128B-481B-9CF6-37F09B839093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177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97352"/>
            <a:ext cx="36301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875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53200"/>
            <a:ext cx="57606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77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389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352584" y="6610709"/>
            <a:ext cx="52377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9239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525344"/>
            <a:ext cx="141589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98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6585242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625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9184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6512994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726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8152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5005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15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9F78-5B2C-AD14-27F0-6EDBEC3EE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18E38-AE49-A733-0706-0356A7F6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9B777-4B6D-FB8A-D1B9-E53F390B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CBFB5F-5D17-4B2A-B49D-AF52E54C148D}" type="datetimeFigureOut"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D3117-48F1-1CBD-675E-BF68B617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0522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C56183A-6868-F537-FBC9-DDDC490D0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576667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8E6E536-1E3A-976E-3DD1-E3A345A07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878732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7F93118-BA97-EA22-9C17-E9A64406F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967481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3327220-73CD-B063-C283-A130481C6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5736931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4EFF4E9D-02DC-88C6-522C-63FDD81A2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40243905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56924CE-6135-B114-B0C3-CDF2EFEA18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5701900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B0BE534-FC60-B883-D2B9-713B2DB610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0644731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78E2E9A5-2D3A-A676-D50C-37A8A40152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3565092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D78ECA80-189E-5301-9817-6C0FCEB4B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58931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1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F9231A9-8670-CDD0-6A32-1F33CB895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1449027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4215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336360" y="6093296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676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E52A8FA7-66C6-72B4-4383-E89B94366D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42532721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0839969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9851" y="6553200"/>
            <a:ext cx="5590117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76520" y="6538912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8148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857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42166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0153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70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159633" y="6287548"/>
            <a:ext cx="931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 userDrawn="1"/>
        </p:nvGraphicFramePr>
        <p:xfrm>
          <a:off x="2" y="6321249"/>
          <a:ext cx="635004" cy="5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2" y="6321249"/>
                        <a:ext cx="635004" cy="53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 userDrawn="1"/>
        </p:nvSpPr>
        <p:spPr>
          <a:xfrm>
            <a:off x="10977722" y="6629046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Οκτώβριος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1372780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76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3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7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20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44146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8791422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4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49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8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461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05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73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266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9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223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1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537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174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93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14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753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68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1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99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683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C56183A-6868-F537-FBC9-DDDC490D0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39463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85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8E6E536-1E3A-976E-3DD1-E3A345A07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169678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7F93118-BA97-EA22-9C17-E9A64406F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406726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3327220-73CD-B063-C283-A130481C6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447292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4EFF4E9D-02DC-88C6-522C-63FDD81A2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691797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56924CE-6135-B114-B0C3-CDF2EFEA18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356357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B0BE534-FC60-B883-D2B9-713B2DB610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714494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78E2E9A5-2D3A-A676-D50C-37A8A40152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473222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D78ECA80-189E-5301-9817-6C0FCEB4B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692911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F9231A9-8670-CDD0-6A32-1F33CB895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441163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88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48528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035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20336" y="64770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E44895-B8FF-40C8-8FEB-2F5906EA718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990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7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12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46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76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64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100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990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3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8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061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98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30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22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829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30628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619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30628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63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61919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9F91FB2-CEF1-1B24-E091-1640CA282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039308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08057A0A-B1A2-159F-99F5-B1E4EBF752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49177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C41C2E1-47D9-3887-4BDE-0B67F2456F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1855413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879379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B9F91FB2-CEF1-1B24-E091-1640CA282C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095094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86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93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03194"/>
      </p:ext>
    </p:extLst>
  </p:cSld>
  <p:clrMapOvr>
    <a:masterClrMapping/>
  </p:clrMapOvr>
  <p:hf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06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71230" y="649781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6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097090" y="6526642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3975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202715" y="65532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5850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98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46516" y="6522308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3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175501C2-B672-8905-1C6F-1BA276DDF6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011876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97352"/>
            <a:ext cx="36301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98D64-E2AE-4639-8F03-267DB9FD2974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331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424592" y="6553200"/>
            <a:ext cx="57606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5957F-A2C6-4D06-A39C-2CF03C4C17DB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060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352584" y="6610709"/>
            <a:ext cx="523776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707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77600" y="6525344"/>
            <a:ext cx="1415893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395B4-F519-418F-8378-6BE06D40F566}" type="slidenum"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931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AD676114-D84F-A946-AD8C-6A0FA2FB23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585452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537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600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2494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Wednesday, December 17,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70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525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69400" y="65722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5197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79596" y="6492875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54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06F4B-72A9-45B0-A562-F671FBFB3EA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01517" y="6478561"/>
            <a:ext cx="93196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403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2024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159633" y="6287548"/>
            <a:ext cx="931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841" y="678065"/>
            <a:ext cx="1184775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 userDrawn="1"/>
        </p:nvGraphicFramePr>
        <p:xfrm>
          <a:off x="2" y="6321249"/>
          <a:ext cx="635004" cy="53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98" r="6335"/>
                      <a:stretch>
                        <a:fillRect/>
                      </a:stretch>
                    </p:blipFill>
                    <p:spPr bwMode="auto">
                      <a:xfrm>
                        <a:off x="2" y="6321249"/>
                        <a:ext cx="635004" cy="53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 userDrawn="1"/>
        </p:nvSpPr>
        <p:spPr>
          <a:xfrm>
            <a:off x="10977722" y="6629046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Οκτώβριος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16972573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53200"/>
            <a:ext cx="2540000" cy="31505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D0ECC-4BFE-4F60-A376-0455148647E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51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192344" y="6525344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8480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1B635-21DB-4FE5-9CD0-532BC8A4FCEA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61136" y="6538912"/>
            <a:ext cx="4445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Έκθεση Ευρημάτων Κοινωνικοπολιτικής έρευνας ΤΑΣΕΙΣ Δεκέμβριος 2023 </a:t>
            </a:r>
          </a:p>
        </p:txBody>
      </p:sp>
    </p:spTree>
    <p:extLst>
      <p:ext uri="{BB962C8B-B14F-4D97-AF65-F5344CB8AC3E}">
        <p14:creationId xmlns:p14="http://schemas.microsoft.com/office/powerpoint/2010/main" val="4977614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F81EC-99C2-4C21-8B70-A11ED1ECD0DC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77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8899-9B8C-44EA-8C8F-2DA7DC71CFDD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8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6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.wmf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wmf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7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7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wmf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2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86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5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9" Type="http://schemas.openxmlformats.org/officeDocument/2006/relationships/image" Target="../media/image2.wm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1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Relationship Id="rId9" Type="http://schemas.openxmlformats.org/officeDocument/2006/relationships/image" Target="../media/image2.w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wmf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3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.w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38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6323427"/>
              </p:ext>
            </p:extLst>
          </p:nvPr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82992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1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5002" r:id="rId3"/>
    <p:sldLayoutId id="2147485003" r:id="rId4"/>
    <p:sldLayoutId id="2147485004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7151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10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2D77296-3E8F-6438-6F96-6B73935DC7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382655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8B8AB5E6-6285-D77B-5FEC-7281694F60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2304" y="6520832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52872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  <p:sldLayoutId id="2147485117" r:id="rId2"/>
    <p:sldLayoutId id="2147485118" r:id="rId3"/>
    <p:sldLayoutId id="214748511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7" imgW="1249680" imgH="1249680" progId="Word.Picture.8">
                  <p:embed/>
                </p:oleObj>
              </mc:Choice>
              <mc:Fallback>
                <p:oleObj name="Picture" r:id="rId7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75647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(Ακρίβεια)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 u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630FD542-6D13-1C26-4943-7AC468AA25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249143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(Εισόδημα, Εργασία)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1" imgW="1249680" imgH="1249680" progId="Word.Picture.8">
                  <p:embed/>
                </p:oleObj>
              </mc:Choice>
              <mc:Fallback>
                <p:oleObj name="Picture" r:id="rId11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9870" y="6525344"/>
            <a:ext cx="430314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1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8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51E07-1172-40CF-965F-7D2EC30B1EEA}" type="datetime1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B778A-8ACC-4D33-96ED-19F1262EB6D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69851" y="6553200"/>
            <a:ext cx="55901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στάσης πολίτη (Εισόδημα, Εργασία) </a:t>
            </a:r>
            <a:endParaRPr kumimoji="0" lang="en-GB" altLang="en-US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1" imgW="1249680" imgH="1249680" progId="Word.Picture.8">
                  <p:embed/>
                </p:oleObj>
              </mc:Choice>
              <mc:Fallback>
                <p:oleObj name="Picture" r:id="rId11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39870" y="6525344"/>
            <a:ext cx="430314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7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Wednesday, December 17,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34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2" r:id="rId1"/>
    <p:sldLayoutId id="2147484963" r:id="rId2"/>
    <p:sldLayoutId id="2147484964" r:id="rId3"/>
    <p:sldLayoutId id="2147484965" r:id="rId4"/>
    <p:sldLayoutId id="2147484966" r:id="rId5"/>
    <p:sldLayoutId id="2147484967" r:id="rId6"/>
    <p:sldLayoutId id="2147484968" r:id="rId7"/>
    <p:sldLayoutId id="2147484969" r:id="rId8"/>
    <p:sldLayoutId id="2147484970" r:id="rId9"/>
    <p:sldLayoutId id="2147484971" r:id="rId10"/>
    <p:sldLayoutId id="21474849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65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1249680" imgH="1249680" progId="Word.Picture.8">
                  <p:embed/>
                </p:oleObj>
              </mc:Choice>
              <mc:Fallback>
                <p:oleObj name="Picture" r:id="rId1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C7688973-5323-332F-BCBB-09BCCDD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13430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521450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1249680" imgH="1249680" progId="Word.Picture.8">
                  <p:embed/>
                </p:oleObj>
              </mc:Choice>
              <mc:Fallback>
                <p:oleObj name="Picture" r:id="rId8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n-US" altLang="en-US" sz="800" b="0" i="0" u="none" baseline="0" dirty="0">
                <a:solidFill>
                  <a:schemeClr val="bg1"/>
                </a:solidFill>
              </a:rPr>
              <a:t>4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12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Δεκεμβρίου 2025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4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F1F9C-1AC5-440A-8B01-0522848B2253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17/12/2025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7C7EA-417D-4625-AFD6-761536012B1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6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9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December 17, 2025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83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  <p:sldLayoutId id="2147485068" r:id="rId8"/>
    <p:sldLayoutId id="2147485069" r:id="rId9"/>
    <p:sldLayoutId id="2147485070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1249680" imgH="1249680" progId="Word.Picture.8">
                  <p:embed/>
                </p:oleObj>
              </mc:Choice>
              <mc:Fallback>
                <p:oleObj name="Picture" r:id="rId1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C7688973-5323-332F-BCBB-09BCCDD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</p:spTree>
    <p:extLst>
      <p:ext uri="{BB962C8B-B14F-4D97-AF65-F5344CB8AC3E}">
        <p14:creationId xmlns:p14="http://schemas.microsoft.com/office/powerpoint/2010/main" val="402786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1249680" imgH="1249680" progId="Word.Picture.8">
                  <p:embed/>
                </p:oleObj>
              </mc:Choice>
              <mc:Fallback>
                <p:oleObj name="Picture" r:id="rId5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7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C6839-5AEC-406A-AFF7-ED6FE105E1E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249680" imgH="1249680" progId="Word.Picture.8">
                  <p:embed/>
                </p:oleObj>
              </mc:Choice>
              <mc:Fallback>
                <p:oleObj name="Picture" r:id="rId4" imgW="1249680" imgH="1249680" progId="Word.Picture.8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MRB, </a:t>
            </a:r>
            <a:r>
              <a:rPr kumimoji="0" lang="el-GR" altLang="el-G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Συλλογή στοιχείων: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</a:t>
            </a:r>
            <a:r>
              <a:rPr kumimoji="0" lang="el-GR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Δεκεμβρίου 2025</a:t>
            </a:r>
          </a:p>
        </p:txBody>
      </p:sp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4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5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chart" Target="../charts/chart12.xm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30.png"/><Relationship Id="rId12" Type="http://schemas.openxmlformats.org/officeDocument/2006/relationships/image" Target="../media/image4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51.xml"/><Relationship Id="rId6" Type="http://schemas.openxmlformats.org/officeDocument/2006/relationships/image" Target="NULL"/><Relationship Id="rId11" Type="http://schemas.openxmlformats.org/officeDocument/2006/relationships/image" Target="../media/image44.jpeg"/><Relationship Id="rId5" Type="http://schemas.openxmlformats.org/officeDocument/2006/relationships/customXml" Target="../ink/ink1.xml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chart" Target="../charts/chart14.xml"/><Relationship Id="rId9" Type="http://schemas.openxmlformats.org/officeDocument/2006/relationships/image" Target="../media/image32.jpeg"/><Relationship Id="rId1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4.png"/><Relationship Id="rId3" Type="http://schemas.openxmlformats.org/officeDocument/2006/relationships/chart" Target="../charts/chart38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72.png"/><Relationship Id="rId11" Type="http://schemas.openxmlformats.org/officeDocument/2006/relationships/image" Target="../media/image25.jpeg"/><Relationship Id="rId5" Type="http://schemas.openxmlformats.org/officeDocument/2006/relationships/image" Target="../media/image18.jpeg"/><Relationship Id="rId15" Type="http://schemas.openxmlformats.org/officeDocument/2006/relationships/image" Target="../media/image76.png"/><Relationship Id="rId10" Type="http://schemas.openxmlformats.org/officeDocument/2006/relationships/image" Target="../media/image2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75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4.png"/><Relationship Id="rId3" Type="http://schemas.openxmlformats.org/officeDocument/2006/relationships/chart" Target="../charts/chart39.xml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72.png"/><Relationship Id="rId11" Type="http://schemas.openxmlformats.org/officeDocument/2006/relationships/image" Target="../media/image25.jpeg"/><Relationship Id="rId5" Type="http://schemas.openxmlformats.org/officeDocument/2006/relationships/image" Target="../media/image18.jpeg"/><Relationship Id="rId15" Type="http://schemas.openxmlformats.org/officeDocument/2006/relationships/image" Target="../media/image76.png"/><Relationship Id="rId10" Type="http://schemas.openxmlformats.org/officeDocument/2006/relationships/image" Target="../media/image24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75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9.jpeg"/><Relationship Id="rId3" Type="http://schemas.openxmlformats.org/officeDocument/2006/relationships/chart" Target="../charts/chart40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hyperlink" Target="http://www.pasok.gr/portal/gr/" TargetMode="External"/><Relationship Id="rId15" Type="http://schemas.openxmlformats.org/officeDocument/2006/relationships/image" Target="../media/image74.png"/><Relationship Id="rId10" Type="http://schemas.openxmlformats.org/officeDocument/2006/relationships/image" Target="../media/image22.png"/><Relationship Id="rId4" Type="http://schemas.openxmlformats.org/officeDocument/2006/relationships/image" Target="../media/image78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7964" y="563433"/>
            <a:ext cx="5677966" cy="9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i="0" dirty="0">
                <a:solidFill>
                  <a:srgbClr val="FF0000"/>
                </a:solidFill>
                <a:ea typeface="Batang"/>
              </a:rPr>
              <a:t>ΣΗΜΑΝΤΙΚΑ ΓΡΑΦΗΜΑΤΑ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Batang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0205" y="1541960"/>
            <a:ext cx="393408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ΤΑΣΕΙΣ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ΔΕΚΕΜΒΡΙΟΣ 2025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Batang"/>
              <a:cs typeface="+mn-cs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154" y="3856217"/>
            <a:ext cx="1284861" cy="553182"/>
          </a:xfrm>
          <a:prstGeom prst="rect">
            <a:avLst/>
          </a:prstGeom>
          <a:noFill/>
        </p:spPr>
      </p:pic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498324" y="4737092"/>
          <a:ext cx="709274" cy="70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625440" imgH="6612840" progId="Word.Picture.8">
                  <p:embed/>
                </p:oleObj>
              </mc:Choice>
              <mc:Fallback>
                <p:oleObj name="Picture" r:id="rId3" imgW="6625440" imgH="6612840" progId="Word.Picture.8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24" y="4737092"/>
                        <a:ext cx="709274" cy="709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8161" y="5401807"/>
            <a:ext cx="309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Συντάχθηκε από την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 HELLAS </a:t>
            </a:r>
            <a:endParaRPr kumimoji="0" lang="el-GR" sz="16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6203" y="-297419"/>
            <a:ext cx="8155878" cy="7365408"/>
            <a:chOff x="4031095" y="-278590"/>
            <a:chExt cx="8155878" cy="736540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 rot="2238430">
              <a:off x="6453108" y="-243063"/>
              <a:ext cx="1060508" cy="46821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2238430">
              <a:off x="5823659" y="2404708"/>
              <a:ext cx="1060508" cy="46821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2238430">
              <a:off x="8330980" y="-77957"/>
              <a:ext cx="1009324" cy="323983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2238430">
              <a:off x="9156042" y="-278590"/>
              <a:ext cx="973157" cy="5093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2238430">
              <a:off x="10240167" y="761313"/>
              <a:ext cx="929641" cy="36074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2238430">
              <a:off x="8120285" y="3679252"/>
              <a:ext cx="929641" cy="32997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2238430">
              <a:off x="6726664" y="4031906"/>
              <a:ext cx="931274" cy="29236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2238430">
              <a:off x="10283360" y="2474988"/>
              <a:ext cx="929641" cy="36074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2238430">
              <a:off x="8811422" y="5679712"/>
              <a:ext cx="929641" cy="10606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2238430">
              <a:off x="10624521" y="4086561"/>
              <a:ext cx="785327" cy="29091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2238430">
              <a:off x="11251914" y="5834576"/>
              <a:ext cx="821219" cy="8750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2238430">
              <a:off x="4031095" y="3669320"/>
              <a:ext cx="1060508" cy="32063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 rot="10800000">
              <a:off x="8194560" y="-3"/>
              <a:ext cx="1081681" cy="540990"/>
            </a:xfrm>
            <a:prstGeom prst="triangle">
              <a:avLst>
                <a:gd name="adj" fmla="val 374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9608490" y="8251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2238430">
              <a:off x="11634666" y="343837"/>
              <a:ext cx="420847" cy="6588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2238430">
              <a:off x="11622395" y="2033371"/>
              <a:ext cx="420847" cy="6588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2238430">
              <a:off x="11782823" y="3711634"/>
              <a:ext cx="298531" cy="5289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10800000">
              <a:off x="10962944" y="8251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11317194" y="5125339"/>
              <a:ext cx="1206821" cy="532737"/>
            </a:xfrm>
            <a:prstGeom prst="triangle">
              <a:avLst>
                <a:gd name="adj" fmla="val 3434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8075579" y="6308832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788507" y="6438774"/>
              <a:ext cx="1032961" cy="430228"/>
            </a:xfrm>
            <a:prstGeom prst="triangle">
              <a:avLst>
                <a:gd name="adj" fmla="val 3688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4095162" y="6308832"/>
              <a:ext cx="1032961" cy="532737"/>
            </a:xfrm>
            <a:prstGeom prst="triangle">
              <a:avLst>
                <a:gd name="adj" fmla="val 3872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455070" y="6438774"/>
              <a:ext cx="1032961" cy="411052"/>
            </a:xfrm>
            <a:prstGeom prst="triangle">
              <a:avLst>
                <a:gd name="adj" fmla="val 3872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9432711" y="6438774"/>
              <a:ext cx="827905" cy="411052"/>
            </a:xfrm>
            <a:prstGeom prst="triangle">
              <a:avLst>
                <a:gd name="adj" fmla="val 4028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0690168" y="6438774"/>
              <a:ext cx="827905" cy="411052"/>
            </a:xfrm>
            <a:prstGeom prst="triangle">
              <a:avLst>
                <a:gd name="adj" fmla="val 4028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66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008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81" y="3075057"/>
            <a:ext cx="6362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Βασικότερο πολιτικό διακύβευμα της επόμενης εκλογικής αναμέτρησης</a:t>
            </a:r>
          </a:p>
        </p:txBody>
      </p:sp>
    </p:spTree>
    <p:extLst>
      <p:ext uri="{BB962C8B-B14F-4D97-AF65-F5344CB8AC3E}">
        <p14:creationId xmlns:p14="http://schemas.microsoft.com/office/powerpoint/2010/main" val="2268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186150" y="19230"/>
            <a:ext cx="115212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Βασικότερο πολιτικό διακύβευμα της επόμενης εκλογικής αναμέτρησης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παρακάτω θεωρείτε ότι θα είναι το βασικότερο πολιτικό διακύβευμα της επόμενης εκλογικής αναμέτρησης; </a:t>
            </a:r>
            <a:endParaRPr kumimoji="0" lang="en-US" altLang="el-GR" sz="11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64230" y="6492875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7AFB0D-D229-46BE-A277-42A9AAD2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-816768" y="846263"/>
          <a:ext cx="11737304" cy="508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91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264E204-5455-6373-C5FB-DAFB7F31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12" y="3700806"/>
            <a:ext cx="62295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b="1" i="0" dirty="0">
                <a:solidFill>
                  <a:srgbClr val="FFFF00"/>
                </a:solidFill>
              </a:rPr>
              <a:t>V</a:t>
            </a:r>
            <a:r>
              <a:rPr lang="el-GR" altLang="en-US" sz="1600" b="1" i="0" dirty="0">
                <a:solidFill>
                  <a:srgbClr val="FFFF00"/>
                </a:solidFill>
              </a:rPr>
              <a:t>.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Λέξεις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που εκφράζουν περισσότερο τον Έλληνα για το παρόν &amp; το μέλλον της χώρας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0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3"/>
          <p:cNvSpPr>
            <a:spLocks noChangeArrowheads="1"/>
          </p:cNvSpPr>
          <p:nvPr/>
        </p:nvSpPr>
        <p:spPr bwMode="auto">
          <a:xfrm>
            <a:off x="128916" y="40300"/>
            <a:ext cx="9144000" cy="1081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lang="el-GR" altLang="el-GR" sz="1600" b="1" i="0" dirty="0">
                <a:solidFill>
                  <a:srgbClr val="FF0000"/>
                </a:solidFill>
              </a:rPr>
              <a:t>Λέξεις</a:t>
            </a:r>
            <a:r>
              <a:rPr lang="el-GR" altLang="el-GR" sz="1600" b="1" i="0" dirty="0"/>
              <a:t> που εκφράζουν περισσότερο τον Έλληνα για το παρόν </a:t>
            </a:r>
            <a:r>
              <a:rPr lang="en-US" altLang="el-GR" sz="1600" b="1" i="0" dirty="0"/>
              <a:t>&amp;</a:t>
            </a:r>
            <a:r>
              <a:rPr lang="el-GR" altLang="el-GR" sz="1600" b="1" i="0" dirty="0"/>
              <a:t> το μέλλον της χώρας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i="0" dirty="0">
                <a:solidFill>
                  <a:srgbClr val="5F5F5F"/>
                </a:solidFill>
              </a:rPr>
              <a:t>Λαμβάνοντας υπόψη την γενικότερη κατάσταση της ελληνικής οικονομίας, θα ήθελα να μου πείτε ποιες 2  λέξεις / φράσεις από αυτές που θα σας διαβάσω εκφράζουν εσάς προσωπικά περισσότερο ως Έλληνα πολίτη για το παρόν και το μέλλον της χώρας….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sz="1200" b="1" i="0" dirty="0">
                <a:solidFill>
                  <a:schemeClr val="bg2"/>
                </a:solidFill>
              </a:rPr>
              <a:t>Σύνολο ερωτηθέντων (Ν=2000)</a:t>
            </a:r>
            <a:r>
              <a:rPr lang="el-GR" altLang="el-GR" sz="1600" b="1" i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342" name="Text Box 24"/>
          <p:cNvSpPr txBox="1">
            <a:spLocks noChangeArrowheads="1"/>
          </p:cNvSpPr>
          <p:nvPr/>
        </p:nvSpPr>
        <p:spPr bwMode="auto">
          <a:xfrm>
            <a:off x="9514054" y="718241"/>
            <a:ext cx="21814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b="1" i="0"/>
              <a:t>Μέχρι 2 απαντήσεις </a:t>
            </a:r>
            <a:endParaRPr lang="en-GB" altLang="el-GR" b="1" i="0" dirty="0"/>
          </a:p>
        </p:txBody>
      </p:sp>
      <p:sp>
        <p:nvSpPr>
          <p:cNvPr id="34" name="TextBox 33"/>
          <p:cNvSpPr txBox="1"/>
          <p:nvPr/>
        </p:nvSpPr>
        <p:spPr>
          <a:xfrm>
            <a:off x="4700916" y="936722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i="0" dirty="0"/>
              <a:t>Δεκέμβριος 2025</a:t>
            </a:r>
            <a:endParaRPr lang="en-US" b="1" i="0" dirty="0"/>
          </a:p>
        </p:txBody>
      </p:sp>
      <p:graphicFrame>
        <p:nvGraphicFramePr>
          <p:cNvPr id="3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412058"/>
              </p:ext>
            </p:extLst>
          </p:nvPr>
        </p:nvGraphicFramePr>
        <p:xfrm>
          <a:off x="1555751" y="1308894"/>
          <a:ext cx="8747125" cy="514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155485" y="6525344"/>
            <a:ext cx="2540000" cy="457200"/>
          </a:xfrm>
        </p:spPr>
        <p:txBody>
          <a:bodyPr/>
          <a:lstStyle/>
          <a:p>
            <a:pPr>
              <a:defRPr/>
            </a:pPr>
            <a:fld id="{E689E396-4E8E-4BC1-9FFE-DBADFC5D39AF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625428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2704"/>
            <a:ext cx="8991600" cy="11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10000"/>
              </a:lnSpc>
              <a:defRPr/>
            </a:pPr>
            <a:r>
              <a:rPr lang="en-US" altLang="el-GR" sz="1600" b="1" i="0" dirty="0">
                <a:solidFill>
                  <a:srgbClr val="990000"/>
                </a:solidFill>
              </a:rPr>
              <a:t>V.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ΕΞΕΛΙΞΗ ΤΗΣ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ΟΡΓΗΣ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Συγκριτική ανάλυση στις τελευταίες 12 μετρήσεις ΤΑΣΕΩΝ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59092" y="6588181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82F5E9-4B98-D4A9-B22A-695F24E8B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759659"/>
              </p:ext>
            </p:extLst>
          </p:nvPr>
        </p:nvGraphicFramePr>
        <p:xfrm>
          <a:off x="335360" y="999002"/>
          <a:ext cx="11593288" cy="552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5D3E5B2-C71C-03FD-B8D0-14700C22C4F2}"/>
              </a:ext>
            </a:extLst>
          </p:cNvPr>
          <p:cNvSpPr txBox="1"/>
          <p:nvPr/>
        </p:nvSpPr>
        <p:spPr>
          <a:xfrm>
            <a:off x="9336360" y="3446522"/>
            <a:ext cx="1656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ΟΡΓΗ</a:t>
            </a:r>
            <a:endParaRPr lang="el-GR" sz="2800" dirty="0"/>
          </a:p>
        </p:txBody>
      </p:sp>
      <p:pic>
        <p:nvPicPr>
          <p:cNvPr id="13314" name="Picture 2" descr="Θυμός: Ένα παρεξηγημένο συναίσθημα - Προϊόντα της Φύσης">
            <a:extLst>
              <a:ext uri="{FF2B5EF4-FFF2-40B4-BE49-F238E27FC236}">
                <a16:creationId xmlns:a16="http://schemas.microsoft.com/office/drawing/2014/main" id="{75340814-396F-15CC-D3B6-73740E4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4032578"/>
            <a:ext cx="2592288" cy="17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4B873-3249-E59F-B383-014345E70DB0}"/>
              </a:ext>
            </a:extLst>
          </p:cNvPr>
          <p:cNvSpPr txBox="1"/>
          <p:nvPr/>
        </p:nvSpPr>
        <p:spPr>
          <a:xfrm>
            <a:off x="191344" y="2291113"/>
            <a:ext cx="504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lang="el-GR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2C4F4-FF71-865B-3336-C18C36988BF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1384" y="2420888"/>
            <a:ext cx="10729192" cy="1800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01949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" y="280273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996952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0"/>
            <a:ext cx="6802562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68696" y="3528902"/>
            <a:ext cx="9289032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Κυβέρνησης</a:t>
            </a:r>
          </a:p>
        </p:txBody>
      </p:sp>
    </p:spTree>
    <p:extLst>
      <p:ext uri="{BB962C8B-B14F-4D97-AF65-F5344CB8AC3E}">
        <p14:creationId xmlns:p14="http://schemas.microsoft.com/office/powerpoint/2010/main" val="319937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/>
          </p:cNvGraphicFramePr>
          <p:nvPr/>
        </p:nvGraphicFramePr>
        <p:xfrm>
          <a:off x="310641" y="1780519"/>
          <a:ext cx="4622801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70243" y="36209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κυβέρνησης- ΝΔ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91344" y="501659"/>
            <a:ext cx="66544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l-GR" altLang="el-GR" sz="1600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endParaRPr kumimoji="0" lang="en-US" altLang="el-GR" sz="16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κόμμα της  ΝΔ ως προς την στάση της για την αντιμετώπιση των θεμάτων της χώρας συνολικά;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5214871" y="1845081"/>
          <a:ext cx="6531632" cy="362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926013" y="1036253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l-GR" alt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Δ- διαχρονικά</a:t>
            </a:r>
            <a:endParaRPr kumimoji="0" lang="en-US" altLang="el-GR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4009" y="719845"/>
            <a:ext cx="997848" cy="72121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528797" y="1819761"/>
            <a:ext cx="1" cy="3710424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929824" y="5676577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2019</a:t>
            </a:r>
          </a:p>
        </p:txBody>
      </p:sp>
      <p:sp>
        <p:nvSpPr>
          <p:cNvPr id="18" name="Right Brace 17"/>
          <p:cNvSpPr/>
          <p:nvPr/>
        </p:nvSpPr>
        <p:spPr bwMode="auto">
          <a:xfrm rot="16200000">
            <a:off x="7163823" y="522891"/>
            <a:ext cx="210542" cy="2555848"/>
          </a:xfrm>
          <a:prstGeom prst="rightBrac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9986" y="1426996"/>
            <a:ext cx="208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Αντιπολίτευση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371857" y="1897010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/>
          <p:cNvSpPr>
            <a:spLocks/>
          </p:cNvSpPr>
          <p:nvPr/>
        </p:nvSpPr>
        <p:spPr bwMode="auto">
          <a:xfrm>
            <a:off x="3290556" y="2204864"/>
            <a:ext cx="81698" cy="1081127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AutoShape 6"/>
          <p:cNvSpPr>
            <a:spLocks/>
          </p:cNvSpPr>
          <p:nvPr/>
        </p:nvSpPr>
        <p:spPr bwMode="auto">
          <a:xfrm>
            <a:off x="3836395" y="4033975"/>
            <a:ext cx="86296" cy="1186195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80269" y="256578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28,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851311" y="442660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69,5%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16480" y="5577760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2023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632504" y="1906086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9283179" y="5613810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94104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0"/>
            <a:ext cx="6946578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7597" y="3282426"/>
            <a:ext cx="9289032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Ικανότητα Διακυβέρνησης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5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/>
        </p:nvGraphicFramePr>
        <p:xfrm>
          <a:off x="1055440" y="893055"/>
          <a:ext cx="10297144" cy="54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08789" y="58674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5833" y="-10781"/>
            <a:ext cx="914400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Ικανότητα Διακυβέρνησης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r>
              <a:rPr kumimoji="0" lang="el-GR" alt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πιλογή</a:t>
            </a:r>
            <a:r>
              <a:rPr kumimoji="0" lang="en-US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Ανάμεσα σε όλα τα Κόμματα)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κόμματα μπορεί να αντιμετωπίσει καλύτερα  τα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προβλήματα του τόπου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en-US" altLang="el-GR" sz="5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</a:t>
            </a:r>
            <a:r>
              <a:rPr kumimoji="0" lang="el-GR" altLang="el-GR" sz="12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328" y="492944"/>
            <a:ext cx="199920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296" y="3746133"/>
            <a:ext cx="3096344" cy="23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85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5" y="0"/>
            <a:ext cx="5721425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7597" y="3282426"/>
            <a:ext cx="9289032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06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7004482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l-GR" sz="2400" b="1" i="0" dirty="0"/>
              <a:t>ΚΟΙΝΩΝΙΚΟ, ΠΟΛΙΤΙΚΟ &amp; ΟΙΚΟΝΟΜΙΚΟ ΠΕΡΙΒΑΛΛΟΝ</a:t>
            </a:r>
            <a:endParaRPr lang="en-US" altLang="el-GR" sz="2400" b="1" i="0" dirty="0"/>
          </a:p>
          <a:p>
            <a:pPr eaLnBrk="1" hangingPunct="1"/>
            <a:endParaRPr lang="el-GR" altLang="el-GR" sz="2400" b="1" i="0" dirty="0"/>
          </a:p>
          <a:p>
            <a:pPr eaLnBrk="1" hangingPunct="1"/>
            <a:r>
              <a:rPr lang="el-GR" altLang="el-GR" b="1" i="0" dirty="0"/>
              <a:t>( Δείκτες αξιολόγησης καθημερινής ζωής</a:t>
            </a:r>
            <a:r>
              <a:rPr lang="en-US" altLang="el-GR" b="1" i="0" dirty="0"/>
              <a:t> </a:t>
            </a:r>
            <a:r>
              <a:rPr lang="el-GR" altLang="el-GR" b="1" i="0" dirty="0"/>
              <a:t>του πολίτη )</a:t>
            </a:r>
            <a:r>
              <a:rPr lang="en-US" altLang="el-GR" b="1" i="0" dirty="0"/>
              <a:t> </a:t>
            </a:r>
            <a:endParaRPr lang="el-GR" altLang="el-GR" b="1" i="0" dirty="0"/>
          </a:p>
          <a:p>
            <a:pPr eaLnBrk="1" hangingPunct="1"/>
            <a:endParaRPr lang="el-GR" altLang="el-GR" b="1" i="0" dirty="0"/>
          </a:p>
          <a:p>
            <a:pPr eaLnBrk="1" hangingPunct="1"/>
            <a:r>
              <a:rPr lang="el-GR" altLang="el-GR" b="1" i="0" dirty="0"/>
              <a:t>ΔΕΚΕΜΒΡΙΟΣ 2025</a:t>
            </a:r>
            <a:endParaRPr lang="en-GB" altLang="el-GR" b="1" i="0" dirty="0"/>
          </a:p>
          <a:p>
            <a:pPr eaLnBrk="1" hangingPunct="1"/>
            <a:endParaRPr lang="en-GB" altLang="el-GR" sz="1400" i="0" dirty="0">
              <a:solidFill>
                <a:srgbClr val="FFFF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060848"/>
            <a:ext cx="9930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25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F8C7F-95E7-7728-0343-164A1E45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77A9303A-95BA-1791-9B5A-D4996118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" y="8672"/>
            <a:ext cx="9119057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πολιτικά κόμματα θεωρείτε ότι μπορεί να αντιμετωπίσει καλύτερα κάθε έναν από τους τομείς / θέματα που θα σας διαβάσω;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των ερωτηθέντων που ανέφεραν 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ΔΗΜΟΚΡΑΤΙΑ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ΠΑΣΟΚ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ΚΑΝΕΝΑ ΚΟΜΜΑ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1E73D3D1-051B-4760-75C3-BE5311CC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00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29AF6-DC83-B13B-7571-AD3B0DADE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9CF890EE-77C0-5301-EF78-598435BFC7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33" y="932700"/>
          <a:ext cx="11305256" cy="341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3838A77-489A-CB0E-674D-411FAA0CA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1929" y="2016865"/>
            <a:ext cx="527406" cy="381195"/>
          </a:xfrm>
          <a:prstGeom prst="rect">
            <a:avLst/>
          </a:prstGeom>
        </p:spPr>
      </p:pic>
      <p:pic>
        <p:nvPicPr>
          <p:cNvPr id="20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A8AD88A6-D075-6722-9476-475B15DE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138" y="2525457"/>
            <a:ext cx="385549" cy="385550"/>
          </a:xfrm>
          <a:prstGeom prst="rect">
            <a:avLst/>
          </a:prstGeom>
          <a:solidFill>
            <a:srgbClr val="008000"/>
          </a:solidFill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8A5C15-1835-2220-2B7D-ABE47BE9A81C}"/>
              </a:ext>
            </a:extLst>
          </p:cNvPr>
          <p:cNvGraphicFramePr>
            <a:graphicFrameLocks noGrp="1"/>
          </p:cNvGraphicFramePr>
          <p:nvPr/>
        </p:nvGraphicFramePr>
        <p:xfrm>
          <a:off x="2619820" y="4437112"/>
          <a:ext cx="3642320" cy="212598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652700">
                  <a:extLst>
                    <a:ext uri="{9D8B030D-6E8A-4147-A177-3AD203B41FA5}">
                      <a16:colId xmlns:a16="http://schemas.microsoft.com/office/drawing/2014/main" val="1492637720"/>
                    </a:ext>
                  </a:extLst>
                </a:gridCol>
                <a:gridCol w="2989620">
                  <a:extLst>
                    <a:ext uri="{9D8B030D-6E8A-4147-A177-3AD203B41FA5}">
                      <a16:colId xmlns:a16="http://schemas.microsoft.com/office/drawing/2014/main" val="1405795072"/>
                    </a:ext>
                  </a:extLst>
                </a:gridCol>
              </a:tblGrid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ΠΡΟΒΛΗΜΑΤΑ ΕΞΩΤΕΡΙΚΗΣ ΠΟΛΙΤΙΚΗΣ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49881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ΟΙΚΟΝΟΜΙΚΗ ΑΝΑΠΤΥΞΗ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63554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ΟΙΚΟΝΟΜΙΚΗ ΣΥΓΚΛΙΣΗ ΜΕ ΤΙΣ ΧΩΡΕΣ ΤΗΣ ΕΕ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13113"/>
                  </a:ext>
                </a:extLst>
              </a:tr>
              <a:tr h="14702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ΛΕΙΤΟΥΡΓΙΑ ΤΩΝ ΔΗΜΟΣΙΩΝ ΥΠΗΡΕΣΙΩΝ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13015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ΤΡΟΜΟΚΡΑΤΙΑ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611160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ΜΕΤΑΝΑΣΤΕΥΤΙΚΟ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624873"/>
                  </a:ext>
                </a:extLst>
              </a:tr>
              <a:tr h="14702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ΑΝΕΡΓΙΑ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14014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ΦΟΡΟΛΟΓΙΚΟ ΣΥΣΤΗΜΑ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57788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ΕΠΙΣΤΡΟΦΗ ΜΑΡΜΑΡΩΝ  ΠΑΡΘΕΝΩΝΑ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5428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ΠΑΙΔΕΙΑ/ΕΚΠΑΙΔΕΥΣΗ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49017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ΜΟΛΥΝΣΗ ΠΕΡΙΒΑΛΛΟΝΤΟΣ – ΚΛ.ΑΛΛΑΓΗ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90019"/>
                  </a:ext>
                </a:extLst>
              </a:tr>
              <a:tr h="14557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ΥΓΕΙΑ/ΠΕΡΙΘΑΛΨΗ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660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43C770-1B64-47B6-99D3-C34449A0AE4A}"/>
              </a:ext>
            </a:extLst>
          </p:cNvPr>
          <p:cNvGraphicFramePr>
            <a:graphicFrameLocks noGrp="1"/>
          </p:cNvGraphicFramePr>
          <p:nvPr/>
        </p:nvGraphicFramePr>
        <p:xfrm>
          <a:off x="6916346" y="4378269"/>
          <a:ext cx="3528392" cy="21259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541200">
                  <a:extLst>
                    <a:ext uri="{9D8B030D-6E8A-4147-A177-3AD203B41FA5}">
                      <a16:colId xmlns:a16="http://schemas.microsoft.com/office/drawing/2014/main" val="953345803"/>
                    </a:ext>
                  </a:extLst>
                </a:gridCol>
                <a:gridCol w="2987192">
                  <a:extLst>
                    <a:ext uri="{9D8B030D-6E8A-4147-A177-3AD203B41FA5}">
                      <a16:colId xmlns:a16="http://schemas.microsoft.com/office/drawing/2014/main" val="3011296604"/>
                    </a:ext>
                  </a:extLst>
                </a:gridCol>
              </a:tblGrid>
              <a:tr h="1410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ΔΗΜΟΣΙΟΝΟΜΙΚΗ ΠΟΛΙΤΙΚΗ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056794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ΠΛΗΘΩΡΙΣΜΟΣ/ΑΚΡΙΒΕΙΑ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203827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ΑΝΑΔΕΙΞΗ ΠΟΛ.ΚΛΗΡΟΝΟΜΙΑΣ ΧΩΡΑΣ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80329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ΕΓΚΛΗΜΑΤΙΚΟΤΗΤΑ/ΔΗΜΟΣΙΑ ΤΑΞΗ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43062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ΣΥΓΚΟΙΝΩΝΙΕΣ / ΚΥΚΛΟΦΟΡΙΑΚΟ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17142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ΑΣΦΑΛΙΣΤΙΚΟ ΣΥΣΤΗΜΑ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061884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ΘΕΜΑΤΑ ΑΝΘ.ΔΙΚΑΙΩΜΑΤΩΝ ΚΑΙ ΙΣΟΤΗΤΑΣ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52380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ΚΟΙΝΩΝΙΚΗ ΣΥΓΚΛΙΣΗ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23208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ΠΡΟΒΛΗΜΑ ΕΜΦΥΛΗΣ ΒΙΑΣ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04921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ΧΑΜΗΛΟΙ ΜΙΣΘΟΙ ΧΑΜΗΛΑ ΕΙΣΟΔΗΜΑΤΑ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26363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ΔΗΜΟΓΡΑΦΙΚΟ ΠΡΟΒΛΗΜΑ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534417"/>
                  </a:ext>
                </a:extLst>
              </a:tr>
              <a:tr h="1573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ΘΕΜΑΤΑ ΔΙΑΦΑΝΕΙΑΣ/ΔΙΑΦΘΟΡΑΣ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298940"/>
                  </a:ext>
                </a:extLst>
              </a:tr>
            </a:tbl>
          </a:graphicData>
        </a:graphic>
      </p:graphicFrame>
      <p:sp>
        <p:nvSpPr>
          <p:cNvPr id="11" name="Text Box 19">
            <a:extLst>
              <a:ext uri="{FF2B5EF4-FFF2-40B4-BE49-F238E27FC236}">
                <a16:creationId xmlns:a16="http://schemas.microsoft.com/office/drawing/2014/main" id="{289DD84F-07AF-1D13-EA7F-74583D1D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202" y="374971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891942-3199-DE2D-D221-46E0C0A3C92F}"/>
              </a:ext>
            </a:extLst>
          </p:cNvPr>
          <p:cNvSpPr/>
          <p:nvPr/>
        </p:nvSpPr>
        <p:spPr bwMode="auto">
          <a:xfrm>
            <a:off x="3791744" y="3501008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00C559-77BA-12E1-D2DF-1DFE7B5B900D}"/>
              </a:ext>
            </a:extLst>
          </p:cNvPr>
          <p:cNvSpPr/>
          <p:nvPr/>
        </p:nvSpPr>
        <p:spPr bwMode="auto">
          <a:xfrm>
            <a:off x="5375920" y="3501121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D1B942-5971-5F63-F28B-AC81BEF6A8EF}"/>
              </a:ext>
            </a:extLst>
          </p:cNvPr>
          <p:cNvSpPr/>
          <p:nvPr/>
        </p:nvSpPr>
        <p:spPr bwMode="auto">
          <a:xfrm>
            <a:off x="6132897" y="3501008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F83B4C-61BE-C1F1-5DE1-E58D6DD1C3A4}"/>
              </a:ext>
            </a:extLst>
          </p:cNvPr>
          <p:cNvSpPr/>
          <p:nvPr/>
        </p:nvSpPr>
        <p:spPr bwMode="auto">
          <a:xfrm>
            <a:off x="7284058" y="3501008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6233C1-0107-426D-F155-7FAF5F7C10D1}"/>
              </a:ext>
            </a:extLst>
          </p:cNvPr>
          <p:cNvSpPr/>
          <p:nvPr/>
        </p:nvSpPr>
        <p:spPr bwMode="auto">
          <a:xfrm>
            <a:off x="8040216" y="3477972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FB4A0E-FAF1-9F17-BC81-24C6319FF1B8}"/>
              </a:ext>
            </a:extLst>
          </p:cNvPr>
          <p:cNvSpPr/>
          <p:nvPr/>
        </p:nvSpPr>
        <p:spPr bwMode="auto">
          <a:xfrm>
            <a:off x="8472264" y="3475856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0CAF2C-4142-71EA-72C3-88BF627DE3C4}"/>
              </a:ext>
            </a:extLst>
          </p:cNvPr>
          <p:cNvSpPr/>
          <p:nvPr/>
        </p:nvSpPr>
        <p:spPr bwMode="auto">
          <a:xfrm>
            <a:off x="8868308" y="3471790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E31AB4-96C9-8490-A7B9-D99FD4D4455C}"/>
              </a:ext>
            </a:extLst>
          </p:cNvPr>
          <p:cNvSpPr/>
          <p:nvPr/>
        </p:nvSpPr>
        <p:spPr bwMode="auto">
          <a:xfrm>
            <a:off x="9618897" y="3501008"/>
            <a:ext cx="504056" cy="313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96AD62-99EF-F615-2FFA-F301E73E3B1C}"/>
              </a:ext>
            </a:extLst>
          </p:cNvPr>
          <p:cNvSpPr/>
          <p:nvPr/>
        </p:nvSpPr>
        <p:spPr bwMode="auto">
          <a:xfrm>
            <a:off x="10014941" y="3471790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4FB679-5DC5-3034-2BAE-C57D79E9105D}"/>
              </a:ext>
            </a:extLst>
          </p:cNvPr>
          <p:cNvSpPr/>
          <p:nvPr/>
        </p:nvSpPr>
        <p:spPr bwMode="auto">
          <a:xfrm>
            <a:off x="10384209" y="3514676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4F2192-1CB3-5802-C9AF-23F1CD88B82C}"/>
              </a:ext>
            </a:extLst>
          </p:cNvPr>
          <p:cNvSpPr/>
          <p:nvPr/>
        </p:nvSpPr>
        <p:spPr bwMode="auto">
          <a:xfrm>
            <a:off x="10792207" y="3501008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258C1D-5DFD-81FB-CE9E-2AB7C525D819}"/>
              </a:ext>
            </a:extLst>
          </p:cNvPr>
          <p:cNvSpPr/>
          <p:nvPr/>
        </p:nvSpPr>
        <p:spPr bwMode="auto">
          <a:xfrm>
            <a:off x="11161427" y="3522774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FD652A-C1B4-97B9-ACEC-7FBD765C79E9}"/>
              </a:ext>
            </a:extLst>
          </p:cNvPr>
          <p:cNvSpPr txBox="1"/>
          <p:nvPr/>
        </p:nvSpPr>
        <p:spPr>
          <a:xfrm>
            <a:off x="7805245" y="1743659"/>
            <a:ext cx="31342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Υπεροχή του Κανένα Κόμμα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87CDB5-D86F-6F76-C6F1-CF613F000979}"/>
              </a:ext>
            </a:extLst>
          </p:cNvPr>
          <p:cNvSpPr/>
          <p:nvPr/>
        </p:nvSpPr>
        <p:spPr bwMode="auto">
          <a:xfrm>
            <a:off x="7284058" y="1821683"/>
            <a:ext cx="504056" cy="31318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4BE400-5281-A921-4B5F-02DD4AD08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D36AB41B-42F6-7C37-EEBC-80578BDB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" y="8672"/>
            <a:ext cx="8831025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 – ΝΔ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vs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ΚΑΝΕΝΑ ΚΟΜΜΑ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πολιτικά κόμματα θεωρείτε ότι μπορεί να αντιμετωπίσει καλύτερα κάθε έναν από τους τομείς / θέματα που θα σας διαβάσω;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των ερωτηθέντων που ανέφεραν  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ΚΑΝΕΝΑ ΚΟΜΜΑ περισσότερο από την ΝΔ / Κυβέρνηση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3249E15D-2D2D-A2FA-86DC-45BBC6EF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00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75037-0211-F8AD-2763-F85B1F00E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0732F7F-1563-C843-336E-010980FC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202" y="374971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7A8CFD-EF7C-D877-D3D1-EBB09D0B9550}"/>
              </a:ext>
            </a:extLst>
          </p:cNvPr>
          <p:cNvGraphicFramePr>
            <a:graphicFrameLocks noGrp="1"/>
          </p:cNvGraphicFramePr>
          <p:nvPr/>
        </p:nvGraphicFramePr>
        <p:xfrm>
          <a:off x="491318" y="1208926"/>
          <a:ext cx="11077289" cy="4950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234">
                  <a:extLst>
                    <a:ext uri="{9D8B030D-6E8A-4147-A177-3AD203B41FA5}">
                      <a16:colId xmlns:a16="http://schemas.microsoft.com/office/drawing/2014/main" val="3834401033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329534593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382681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53862197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1128924726"/>
                    </a:ext>
                  </a:extLst>
                </a:gridCol>
              </a:tblGrid>
              <a:tr h="77913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Σημαντικότητα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Ποιο Κόμμα μπορεί να επιλύσει </a:t>
                      </a:r>
                    </a:p>
                    <a:p>
                      <a:pPr algn="ctr" fontAlgn="b">
                        <a:buNone/>
                      </a:pPr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τα 10 Σημαντικότερα Προβλήματα του Τόπου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ΝΔ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ΚΑΝΕΝΑ </a:t>
                      </a:r>
                      <a:br>
                        <a:rPr lang="el-GR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l-GR" sz="1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ΚΟΜΜΑ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Διαφορά </a:t>
                      </a:r>
                      <a:b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l-GR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ΝΔ - "Κανένα"</a:t>
                      </a:r>
                      <a:endParaRPr lang="el-G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14748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ΠΛΗΘΩΡΙΣΜΟΣ/ΑΚΡΙΒΕΙΑ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75248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ΧΑΜΗΛΟΙ ΜΙΣΘΟΙ ΧΑΜΗΛΑ ΕΙΣΟΔΗΜΑΤΑ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-2,9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8202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ΥΓΕΙΑ/ΠΕΡΙΘΑΛΨΗ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76833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ΘΕΜΑΤΑ ΔΙΑΦΑΝΕΙΑΣ/ΔΙΑΦΘΟΡΑΣ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-6,7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1719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ΑΝΕΡΓΙΑ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15179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ΔΗΜΟΓΡΑΦΙΚΟ ΠΡΟΒΛΗΜΑ (ΜΕΙΩΣΗ ΓΕΝΝΗΣΕΩΝ)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17,3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27,4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-10,1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63760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ΠΑΙΔΕΙΑ/ΕΚΠΑΙΔΕΥΣΗ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30397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ΟΙΚΟΝΟΜΙΚΗ ΑΝΑΠΤΥΞΗ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5,8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16005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ΜΕΤΑΝΑΣΤΕΥΤΙΚΟ/ΠΡΟΣΦΥΓΙΚΟ/ΟΙΚΟΝΟΜΙΚΟΙ ΜΕΤΑΝΑΣΤΕΣ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422880"/>
                  </a:ext>
                </a:extLst>
              </a:tr>
              <a:tr h="4085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ΕΓΚΛΗΜΑΤΙΚΟΤΗΤΑ/ΔΗΜΟΣΙΑ ΤΑΞΗ</a:t>
                      </a: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12" marR="6312" marT="6312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30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77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7368" y="151158"/>
          <a:ext cx="11176096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764721" y="654618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8" name="Text Box 18"/>
          <p:cNvSpPr txBox="1">
            <a:spLocks noChangeArrowheads="1"/>
          </p:cNvSpPr>
          <p:nvPr/>
        </p:nvSpPr>
        <p:spPr bwMode="auto">
          <a:xfrm>
            <a:off x="2095" y="24255"/>
            <a:ext cx="54689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Μέση ικανότητα αντιμετώπισης θεμάτων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Μία απάντηση)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Σύνολο Ερωτηθέντων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(N=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n-US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9" name="Rectangle 19"/>
          <p:cNvSpPr>
            <a:spLocks noChangeArrowheads="1"/>
          </p:cNvSpPr>
          <p:nvPr/>
        </p:nvSpPr>
        <p:spPr bwMode="auto">
          <a:xfrm>
            <a:off x="6046231" y="0"/>
            <a:ext cx="6169582" cy="97075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Μέσοι όροι ποσοστών %«επίλυσης» υπολογισμένοι από τα επιμέρους ποσοστά που συγκεντρώνει ως δυνατότητα  το κάθε κόμμα για την επίλυση αναλυτικά των προβλημάτων</a:t>
            </a:r>
          </a:p>
        </p:txBody>
      </p:sp>
      <p:sp>
        <p:nvSpPr>
          <p:cNvPr id="74760" name="Rectangle 20"/>
          <p:cNvSpPr>
            <a:spLocks noChangeArrowheads="1"/>
          </p:cNvSpPr>
          <p:nvPr/>
        </p:nvSpPr>
        <p:spPr bwMode="auto">
          <a:xfrm>
            <a:off x="10094902" y="4971108"/>
            <a:ext cx="552441" cy="41031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Κανένα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</a:t>
            </a:r>
            <a:endParaRPr kumimoji="0" lang="en-GB" alt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61" name="Rectangle 21"/>
          <p:cNvSpPr>
            <a:spLocks noChangeArrowheads="1"/>
          </p:cNvSpPr>
          <p:nvPr/>
        </p:nvSpPr>
        <p:spPr bwMode="auto">
          <a:xfrm>
            <a:off x="10891191" y="4970104"/>
            <a:ext cx="533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ΔΞ</a:t>
            </a:r>
            <a:r>
              <a:rPr kumimoji="0" lang="el-GR" alt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/ΔΑ</a:t>
            </a:r>
            <a:endParaRPr kumimoji="0" lang="en-GB" alt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68" name="Text Box 19"/>
          <p:cNvSpPr txBox="1">
            <a:spLocks noChangeArrowheads="1"/>
          </p:cNvSpPr>
          <p:nvPr/>
        </p:nvSpPr>
        <p:spPr bwMode="auto">
          <a:xfrm>
            <a:off x="4601717" y="2352512"/>
            <a:ext cx="272888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9255476" y="4977497"/>
            <a:ext cx="551094" cy="40011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342900" indent="-342900" algn="ctr" eaLnBrk="1" hangingPunct="1">
              <a:buFontTx/>
              <a:buNone/>
              <a:defRPr sz="1000" i="0" u="none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5EE0F-BC06-7EDA-6C9C-4C7B165BC676}"/>
              </a:ext>
            </a:extLst>
          </p:cNvPr>
          <p:cNvSpPr txBox="1"/>
          <p:nvPr/>
        </p:nvSpPr>
        <p:spPr>
          <a:xfrm>
            <a:off x="3004376" y="1692930"/>
            <a:ext cx="61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Μέση ικανότητα αντιμετώπισης θεμάτων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5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40" y="5009684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E2897-0FE8-DC82-3F39-29882FCFE9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997" y="5019608"/>
            <a:ext cx="497551" cy="391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683" y="5046593"/>
            <a:ext cx="527122" cy="285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061" y="5026343"/>
            <a:ext cx="527750" cy="299846"/>
          </a:xfrm>
          <a:prstGeom prst="rect">
            <a:avLst/>
          </a:prstGeom>
        </p:spPr>
      </p:pic>
      <p:pic>
        <p:nvPicPr>
          <p:cNvPr id="32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19" y="4987882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34" name="Picture 2" descr="Πλεύση Ελευθερίας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75" y="4943957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NIKH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526" y="4996425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512" y="5014479"/>
            <a:ext cx="611066" cy="292249"/>
          </a:xfrm>
          <a:prstGeom prst="rect">
            <a:avLst/>
          </a:prstGeom>
        </p:spPr>
      </p:pic>
      <p:pic>
        <p:nvPicPr>
          <p:cNvPr id="37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32" y="4991158"/>
            <a:ext cx="734841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02459" y="5018194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ΚΙΝΗΜΑ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ΔΗΜΟΚΡΑΤΙΑΣ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02CE29-7D2B-B91F-B2A0-52860211FC6A}"/>
              </a:ext>
            </a:extLst>
          </p:cNvPr>
          <p:cNvSpPr/>
          <p:nvPr/>
        </p:nvSpPr>
        <p:spPr bwMode="auto">
          <a:xfrm>
            <a:off x="608536" y="2614122"/>
            <a:ext cx="1022968" cy="8148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8EFA72-EC88-1495-DF36-DCB423D4DCF3}"/>
              </a:ext>
            </a:extLst>
          </p:cNvPr>
          <p:cNvSpPr/>
          <p:nvPr/>
        </p:nvSpPr>
        <p:spPr bwMode="auto">
          <a:xfrm>
            <a:off x="9806570" y="2846744"/>
            <a:ext cx="1022968" cy="8148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6874B-8F6D-40C1-B84B-277E059F2DBC}"/>
              </a:ext>
            </a:extLst>
          </p:cNvPr>
          <p:cNvSpPr txBox="1"/>
          <p:nvPr/>
        </p:nvSpPr>
        <p:spPr>
          <a:xfrm>
            <a:off x="0" y="1793310"/>
            <a:ext cx="2429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Αναγωγή 28,9%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628D07-5A0E-DF39-0F60-63CCC7A67965}"/>
              </a:ext>
            </a:extLst>
          </p:cNvPr>
          <p:cNvCxnSpPr>
            <a:cxnSpLocks/>
            <a:stCxn id="2" idx="0"/>
            <a:endCxn id="9" idx="2"/>
          </p:cNvCxnSpPr>
          <p:nvPr/>
        </p:nvCxnSpPr>
        <p:spPr bwMode="auto">
          <a:xfrm flipV="1">
            <a:off x="1120020" y="2254975"/>
            <a:ext cx="94873" cy="3591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04432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529065" y="9376"/>
            <a:ext cx="1982111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C680F7-66A5-93A4-223D-9102F1FAD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44" y="3722160"/>
            <a:ext cx="7201308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Καταλληλότερος Πρωθυπουργός (επιλογή σε όλους τους αρχηγούς)</a:t>
            </a:r>
            <a:endParaRPr kumimoji="0" lang="en-GB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6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2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8356" y="14773"/>
            <a:ext cx="3683644" cy="21900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3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 noGrp="1"/>
          </p:cNvSpPr>
          <p:nvPr/>
        </p:nvSpPr>
        <p:spPr bwMode="auto">
          <a:xfrm>
            <a:off x="335360" y="6656388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Δρώντων:</a:t>
            </a:r>
            <a:r>
              <a:rPr kumimoji="0" lang="en-US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9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πολιτικών προσώπων</a:t>
            </a:r>
            <a:endParaRPr kumimoji="0" lang="en-GB" altLang="el-GR" sz="9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7" name="Slide Number Placeholder 2"/>
          <p:cNvSpPr txBox="1">
            <a:spLocks noGrp="1"/>
          </p:cNvSpPr>
          <p:nvPr/>
        </p:nvSpPr>
        <p:spPr bwMode="auto">
          <a:xfrm>
            <a:off x="9768408" y="6519069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CD8A3-E7AA-481D-A8A6-31D38778FBFC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91344" y="-18542"/>
            <a:ext cx="8763000" cy="9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Καταλληλότερος  Πρωθυπουργός – Καθ’ υπόδειξη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σας δείξω τώρα μια κάρτα με τα ονόματα των πολιτικών αρχηγών των κομμάτων και θα ήθελα να μου πείτε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ποιος από αυτούς κατά τη γνώμη σας είναι ο καταλληλότερος για Πρωθυπουργός της χώρας;</a:t>
            </a:r>
          </a:p>
          <a:p>
            <a:pPr marL="609600" marR="0" lvl="0" indent="-609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231904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876748" y="764704"/>
          <a:ext cx="842930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120336" y="475439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14" y="1840817"/>
            <a:ext cx="378265" cy="35124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85" y="1476775"/>
            <a:ext cx="366811" cy="34964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185" y="4436316"/>
            <a:ext cx="367937" cy="32137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6" descr="KKE | Δήλωση του ΓΓ της ΚΕ του ΚΚΕ Δημήτρη Κουτσούμπα στην Άρτ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/>
          <a:stretch/>
        </p:blipFill>
        <p:spPr bwMode="auto">
          <a:xfrm>
            <a:off x="829243" y="2553718"/>
            <a:ext cx="365212" cy="36111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14" descr="Κυριάκος Μητσοτάκης - Who is Who Greece - Βιογραφίες Διαπρεπών Ελλήνω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078" y="1137538"/>
            <a:ext cx="367936" cy="3315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16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43" y="2196143"/>
            <a:ext cx="367936" cy="31491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 descr="Αλέξης Χαρίτσης (@alexischaritsis) / 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3" y="4773761"/>
            <a:ext cx="378267" cy="32972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2" descr="Αφροδίτη Λατινοπούλου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43" y="3319084"/>
            <a:ext cx="356472" cy="35882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4" descr="Στέφανος Κασσελάκης | ΣΥΡΙΖΑ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43" y="4050962"/>
            <a:ext cx="366802" cy="35307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243" y="3717095"/>
            <a:ext cx="378265" cy="33601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Σωκράτης Φάμελλος - Βικιπαίδεια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243" y="2930475"/>
            <a:ext cx="366802" cy="3644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6200" y="3135903"/>
            <a:ext cx="3310276" cy="288992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795794" y="1116357"/>
          <a:ext cx="754890" cy="411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890">
                  <a:extLst>
                    <a:ext uri="{9D8B030D-6E8A-4147-A177-3AD203B41FA5}">
                      <a16:colId xmlns:a16="http://schemas.microsoft.com/office/drawing/2014/main" val="326846784"/>
                    </a:ext>
                  </a:extLst>
                </a:gridCol>
              </a:tblGrid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5891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62385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810019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563556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80581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36814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3277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62930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28242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5348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142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0998" y="707811"/>
            <a:ext cx="157607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% με Ιούνιο 25</a:t>
            </a:r>
          </a:p>
        </p:txBody>
      </p:sp>
    </p:spTree>
    <p:extLst>
      <p:ext uri="{BB962C8B-B14F-4D97-AF65-F5344CB8AC3E}">
        <p14:creationId xmlns:p14="http://schemas.microsoft.com/office/powerpoint/2010/main" val="275802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36" y="2621332"/>
            <a:ext cx="377912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ΔΡΩΝΤΩΝ: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Δείκτες Αξιολόγησης Προσώπων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845" y="3722160"/>
            <a:ext cx="51845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5475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668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812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38400" indent="-609600"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956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528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100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67200" indent="-609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25475" marR="0" lvl="0" indent="-609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Πολιτικών Αρχηγών 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Δημοτικότητα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CD1B68-4474-783A-3FEA-CBBC3C3AFC6F}"/>
              </a:ext>
            </a:extLst>
          </p:cNvPr>
          <p:cNvSpPr/>
          <p:nvPr/>
        </p:nvSpPr>
        <p:spPr>
          <a:xfrm>
            <a:off x="5990585" y="0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773256" y="-29536"/>
            <a:ext cx="1728192" cy="685799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6" name="Picture 4" descr="Documento για παρακολούθηση Ανδρουλάκη: Μέρος της έρευνας για διείσδυση της  Κίνας στην Ευρώπη - Οργισμένη απάντηση από τον πρόεδρο του ΠΑΣΟΚ | Έθν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88" y="2234671"/>
            <a:ext cx="3672012" cy="225423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356" y="4519106"/>
            <a:ext cx="3682004" cy="23241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1" name="Picture 6" descr="Κυριάκος Μητσοτάκης: Γιατί… δεν θέλει εκλογές τον Δεκαπενταύγουστο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1448" y="1"/>
            <a:ext cx="3690552" cy="220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5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ChangeArrowheads="1"/>
          </p:cNvSpPr>
          <p:nvPr/>
        </p:nvSpPr>
        <p:spPr bwMode="auto">
          <a:xfrm>
            <a:off x="191344" y="-60074"/>
            <a:ext cx="95733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Εικόνα- </a:t>
            </a:r>
            <a:r>
              <a:rPr kumimoji="0" lang="el-GR" altLang="el-GR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Δημοτικότητα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Πολιτικών Αρχηγών 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Θετικές κρίσεις : «Είναι από τους καλύτερους &amp;</a:t>
            </a:r>
            <a:r>
              <a:rPr kumimoji="0" lang="en-US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Ευνοϊκή γνώμη»/ Αρνητικές κρίσεις : «Όχι ευνοϊκή γνώμη»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Σύνολο ερωτηθέντων (Ν=2000)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5622925" y="7272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l-GR" sz="24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48" name="Picture 8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441522" y="10475723"/>
            <a:ext cx="369406" cy="2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9336360" y="230946"/>
            <a:ext cx="18199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1559406" y="1087524"/>
          <a:ext cx="1070370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8867576" y="4392095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3976" y="4388495"/>
                <a:ext cx="756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027" y="2270716"/>
            <a:ext cx="403126" cy="3663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056" y="1462435"/>
            <a:ext cx="408322" cy="36801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843" y="5704061"/>
            <a:ext cx="453262" cy="348077"/>
          </a:xfrm>
          <a:prstGeom prst="rect">
            <a:avLst/>
          </a:prstGeom>
        </p:spPr>
      </p:pic>
      <p:pic>
        <p:nvPicPr>
          <p:cNvPr id="51" name="Picture 6" descr="KKE | Δήλωση του ΓΓ της ΚΕ του ΚΚΕ Δημήτρη Κουτσούμπα στην Άρτα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8"/>
          <a:stretch/>
        </p:blipFill>
        <p:spPr bwMode="auto">
          <a:xfrm>
            <a:off x="1617027" y="2708270"/>
            <a:ext cx="406659" cy="3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Κυριάκος Μητσοτάκης - Who is Who Greece - Βιογραφίες Διαπρεπών Ελλήνων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9127" y="1847814"/>
            <a:ext cx="395251" cy="40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Νίκος Ανδρουλάκης | Πρόεδρος ΠΑΣΟΚ - Κίνημα Αλλαγής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5226" y="3123104"/>
            <a:ext cx="449982" cy="3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Αλέξης Χαρίτσης (@alexischaritsis) / X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6" y="5295985"/>
            <a:ext cx="453600" cy="35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Αφροδίτη Λατινοπούλου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1790" y="3982865"/>
            <a:ext cx="453600" cy="3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Στέφανος Κασσελάκης | ΣΥΡΙΖΑ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1843" y="4426174"/>
            <a:ext cx="408310" cy="3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7027" y="4893331"/>
            <a:ext cx="408322" cy="356677"/>
          </a:xfrm>
          <a:prstGeom prst="rect">
            <a:avLst/>
          </a:prstGeom>
        </p:spPr>
      </p:pic>
      <p:pic>
        <p:nvPicPr>
          <p:cNvPr id="59" name="Picture 2" descr="Σωκράτης Φάμελλος - Βικιπαίδεια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3351" y="3567152"/>
            <a:ext cx="366802" cy="36443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569126" y="6196082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A1AB80-AAD4-C4BE-4C28-49620573401D}"/>
              </a:ext>
            </a:extLst>
          </p:cNvPr>
          <p:cNvGraphicFramePr>
            <a:graphicFrameLocks noGrp="1"/>
          </p:cNvGraphicFramePr>
          <p:nvPr/>
        </p:nvGraphicFramePr>
        <p:xfrm>
          <a:off x="11424692" y="1413136"/>
          <a:ext cx="609600" cy="474272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22994860"/>
                    </a:ext>
                  </a:extLst>
                </a:gridCol>
              </a:tblGrid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90146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136824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506686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407691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62550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868155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335752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17692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16009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25198"/>
                  </a:ext>
                </a:extLst>
              </a:tr>
              <a:tr h="4311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773071"/>
                  </a:ext>
                </a:extLst>
              </a:tr>
            </a:tbl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64552" y="652975"/>
            <a:ext cx="1064569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με Ιουν 2025</a:t>
            </a:r>
          </a:p>
        </p:txBody>
      </p:sp>
    </p:spTree>
    <p:extLst>
      <p:ext uri="{BB962C8B-B14F-4D97-AF65-F5344CB8AC3E}">
        <p14:creationId xmlns:p14="http://schemas.microsoft.com/office/powerpoint/2010/main" val="1584015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109418"/>
            <a:ext cx="903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4Α.</a:t>
            </a:r>
            <a:endParaRPr kumimoji="0" lang="en-GB" altLang="el-GR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42509" y="28029"/>
            <a:ext cx="1728192" cy="6843227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814193E-2F66-01D9-CF74-3331CBF6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2109418"/>
            <a:ext cx="8170004" cy="29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ΒΑΘΜΟΣ ΕΜΠΙΣΤΟΣΥΝΗΣ ΣΕ ΠΟΛΙΤΙΚΟΥΣ ΑΡΧΗΓΟΥΣ ΣΕ ΤΟΜΕΙΣ ΠΟΛΙΤΙΚΗΣ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Βαθμός εμπιστοσύνης σε Κ. Μητσοτάκη-  Ν. Ανδρουλάκη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οικονομικής πολιτικής   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εξωτερικής πολιτικής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κοινωνικής πολιτικής     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</a:t>
            </a:r>
            <a:r>
              <a:rPr kumimoji="0" lang="el-GR" alt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διαφάνειας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Αντιμετώπιση της ακρίβειας </a:t>
            </a: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Θέματα ανάπτυξης</a:t>
            </a:r>
            <a:endParaRPr kumimoji="0" lang="en-GB" alt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Z. 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Ευπαθείς ομάδες</a:t>
            </a:r>
            <a:endParaRPr kumimoji="0" lang="en-GB" altLang="el-G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05" y="0"/>
            <a:ext cx="3981044" cy="33658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Δείτε live την ομιλία του Νίκου Ανδρουλάκη στον Βόλο - ΤΑ ΝΕ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34" y="3501008"/>
            <a:ext cx="3928506" cy="3327256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4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191344" y="30870"/>
            <a:ext cx="11017224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l-GR" alt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Βαθμός εμπιστοσύνης σε Κ. Μητσοτάκη  Ν. Ανδρουλάκη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για την αντιμετώπιση θεμάτων οικονομικής, εξωτερικής , κοινωνικής πολιτικής ,θεμάτων διαφάνειας, ανάπτυξης, αντιμετώπιση της ακρίβειας και ευπαθείς ομάδες</a:t>
            </a:r>
            <a:br>
              <a:rPr kumimoji="0" lang="el-GR" altLang="el-GR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br>
              <a:rPr kumimoji="0" lang="en-GB" altLang="el-GR" sz="1200" b="1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200" b="1" i="0" u="sng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35360" y="692696"/>
          <a:ext cx="11521280" cy="56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29F98-6809-DB08-A80D-BAC67D0627A6}"/>
              </a:ext>
            </a:extLst>
          </p:cNvPr>
          <p:cNvCxnSpPr>
            <a:cxnSpLocks/>
          </p:cNvCxnSpPr>
          <p:nvPr/>
        </p:nvCxnSpPr>
        <p:spPr>
          <a:xfrm>
            <a:off x="2927648" y="2276872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68C9E6-5640-1BEE-5D45-93190CEBDD27}"/>
              </a:ext>
            </a:extLst>
          </p:cNvPr>
          <p:cNvCxnSpPr>
            <a:cxnSpLocks/>
          </p:cNvCxnSpPr>
          <p:nvPr/>
        </p:nvCxnSpPr>
        <p:spPr>
          <a:xfrm>
            <a:off x="4439816" y="2240868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0F5CB2-769E-7C24-7F0F-8C87D56BD70B}"/>
              </a:ext>
            </a:extLst>
          </p:cNvPr>
          <p:cNvCxnSpPr>
            <a:cxnSpLocks/>
          </p:cNvCxnSpPr>
          <p:nvPr/>
        </p:nvCxnSpPr>
        <p:spPr>
          <a:xfrm>
            <a:off x="5951984" y="2240868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E617B4-DF01-A995-33B4-763B3E7B5E5E}"/>
              </a:ext>
            </a:extLst>
          </p:cNvPr>
          <p:cNvCxnSpPr>
            <a:cxnSpLocks/>
          </p:cNvCxnSpPr>
          <p:nvPr/>
        </p:nvCxnSpPr>
        <p:spPr>
          <a:xfrm>
            <a:off x="7464152" y="2240868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85A4F2-8D19-2183-F34E-DF78D0AB20FE}"/>
              </a:ext>
            </a:extLst>
          </p:cNvPr>
          <p:cNvCxnSpPr>
            <a:cxnSpLocks/>
          </p:cNvCxnSpPr>
          <p:nvPr/>
        </p:nvCxnSpPr>
        <p:spPr>
          <a:xfrm>
            <a:off x="8976320" y="2240868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82A25E-AA3F-7DEB-1B9D-4245EEE9EDF0}"/>
              </a:ext>
            </a:extLst>
          </p:cNvPr>
          <p:cNvCxnSpPr>
            <a:cxnSpLocks/>
          </p:cNvCxnSpPr>
          <p:nvPr/>
        </p:nvCxnSpPr>
        <p:spPr>
          <a:xfrm>
            <a:off x="10560496" y="2240868"/>
            <a:ext cx="0" cy="237626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5B3003A-45C0-09C1-0904-A01ADCF43880}"/>
              </a:ext>
            </a:extLst>
          </p:cNvPr>
          <p:cNvGraphicFramePr>
            <a:graphicFrameLocks noGrp="1"/>
          </p:cNvGraphicFramePr>
          <p:nvPr/>
        </p:nvGraphicFramePr>
        <p:xfrm>
          <a:off x="1415486" y="1625744"/>
          <a:ext cx="1058516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>
                  <a:extLst>
                    <a:ext uri="{9D8B030D-6E8A-4147-A177-3AD203B41FA5}">
                      <a16:colId xmlns:a16="http://schemas.microsoft.com/office/drawing/2014/main" val="38224101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7485748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8202258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3968277545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58697275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420764172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28221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ΟΙΚΟΝΟΜΙΚΗ ΠΟΛΙΤΙΚΗ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ΕΞΩΤΕΡΙΚΗ ΠΟΛΙΤΙΚΗ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ΚΟΙΝΩΝΙΚΗ ΠΟΛΙΤΙΚΗ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ΔΙΑΦΑΝΕΙΑ ΔΙΑΦΘΟΡΑ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ΑΚΡΙΒΕΙΑ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ΑΝΑΠΤΥΞΗ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>
                          <a:solidFill>
                            <a:schemeClr val="tx1"/>
                          </a:solidFill>
                        </a:rPr>
                        <a:t>ΕΥΠΑΘΕΙΣ ΟΜΑΔΕΣ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1815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6B4324-1E87-6DE8-0BEA-E6EF9091A62C}"/>
              </a:ext>
            </a:extLst>
          </p:cNvPr>
          <p:cNvSpPr txBox="1"/>
          <p:nvPr/>
        </p:nvSpPr>
        <p:spPr>
          <a:xfrm>
            <a:off x="1552850" y="897243"/>
            <a:ext cx="979973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Βαθμός εμπιστοσύνης σε κάθε τομέα πολιτικής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(Σίγουρα/Μάλλον Εμπιστεύομαι)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76120" y="6018274"/>
            <a:ext cx="202694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80843" y="2240868"/>
            <a:ext cx="1037579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-0,9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-1,6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 -1,2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-0,4  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-1,2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+0,7  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-1,1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-0,7   -0,7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-1,7  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-1,3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-1,2  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-2,2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018" y="2106918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Διαφορά % με προηγούμενη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Μέτρηση Ιουν. 25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345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44" y="2125465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4Β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20" y="2310130"/>
            <a:ext cx="5832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ΑΞΙΟΛΟΓΗΣΗ ΚΥΒΕΡΝΗΣΗΣ ΝΔ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FCB78-9BA4-639A-92FE-8774A644CACC}"/>
              </a:ext>
            </a:extLst>
          </p:cNvPr>
          <p:cNvSpPr/>
          <p:nvPr/>
        </p:nvSpPr>
        <p:spPr>
          <a:xfrm>
            <a:off x="91006" y="2880316"/>
            <a:ext cx="6797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ο Κ. Μητσοτάκης και η ΝΔ αξίζουν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μία τρίτη κυβερνητική Θητεία ή πρέπει να υπάρξει κυβερνητική αλλαγή</a:t>
            </a:r>
            <a:r>
              <a:rPr kumimoji="0" lang="en-US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1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2063" y="0"/>
            <a:ext cx="5519937" cy="695739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6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30BD9-8309-0BE5-6955-279ABC874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9FCF6105-F307-4641-EBB7-38BC3AA74C88}"/>
              </a:ext>
            </a:extLst>
          </p:cNvPr>
          <p:cNvSpPr txBox="1">
            <a:spLocks noGrp="1"/>
          </p:cNvSpPr>
          <p:nvPr/>
        </p:nvSpPr>
        <p:spPr bwMode="auto">
          <a:xfrm>
            <a:off x="9768408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ACF84-0DF9-47C8-ADE6-B17DF5E2C80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5746EB6F-ABC7-116C-3AFF-DC3F8A28EB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39616" y="83695"/>
            <a:ext cx="7696200" cy="6858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Ι.</a:t>
            </a:r>
            <a:r>
              <a:rPr lang="el-GR" altLang="el-GR" sz="2000" b="1" dirty="0"/>
              <a:t> Οι βασικοί δείκτες Πορείας της Χώρας και της Κοινωνίας</a:t>
            </a:r>
            <a:br>
              <a:rPr lang="el-GR" altLang="el-GR" sz="2000" b="1" dirty="0"/>
            </a:br>
            <a:endParaRPr lang="en-US" altLang="el-GR" sz="1600" b="1" dirty="0">
              <a:solidFill>
                <a:srgbClr val="5F5F5F"/>
              </a:solidFill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57785FDD-F282-ED80-63E6-EF5AAFDDF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386" y="59499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847E79-94B5-2D42-30AC-05068BFB6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210163"/>
              </p:ext>
            </p:extLst>
          </p:nvPr>
        </p:nvGraphicFramePr>
        <p:xfrm>
          <a:off x="1919536" y="1093531"/>
          <a:ext cx="10209701" cy="515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4A3C0F-7D49-C816-11CA-CADEEF93E06D}"/>
              </a:ext>
            </a:extLst>
          </p:cNvPr>
          <p:cNvCxnSpPr>
            <a:cxnSpLocks/>
          </p:cNvCxnSpPr>
          <p:nvPr/>
        </p:nvCxnSpPr>
        <p:spPr bwMode="auto">
          <a:xfrm>
            <a:off x="0" y="4149080"/>
            <a:ext cx="120726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912312E8-1CFA-7F95-FA7E-CAC0A3971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019"/>
            <a:ext cx="1571450" cy="1571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00BCBB-8973-40A2-3B89-C871078D0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16240"/>
            <a:ext cx="1984767" cy="1984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87145-500E-3B9F-3495-9537BF9D9A8A}"/>
              </a:ext>
            </a:extLst>
          </p:cNvPr>
          <p:cNvSpPr txBox="1"/>
          <p:nvPr/>
        </p:nvSpPr>
        <p:spPr>
          <a:xfrm>
            <a:off x="11241101" y="812782"/>
            <a:ext cx="88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Δείκτης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Θετικά – Αρνητικά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0458F-A8D9-89E1-5B11-4857C5819F92}"/>
              </a:ext>
            </a:extLst>
          </p:cNvPr>
          <p:cNvSpPr txBox="1"/>
          <p:nvPr/>
        </p:nvSpPr>
        <p:spPr>
          <a:xfrm>
            <a:off x="11346235" y="168423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AD98-5C3E-3F39-985B-6B9A3F4A2B2C}"/>
              </a:ext>
            </a:extLst>
          </p:cNvPr>
          <p:cNvSpPr txBox="1"/>
          <p:nvPr/>
        </p:nvSpPr>
        <p:spPr>
          <a:xfrm>
            <a:off x="11346235" y="2547325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-55%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90FB9-88D4-9771-5AD5-1364A784C579}"/>
              </a:ext>
            </a:extLst>
          </p:cNvPr>
          <p:cNvSpPr txBox="1"/>
          <p:nvPr/>
        </p:nvSpPr>
        <p:spPr>
          <a:xfrm>
            <a:off x="11315668" y="439092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0788B-9F03-124C-4CDF-53B7C3CAFC70}"/>
              </a:ext>
            </a:extLst>
          </p:cNvPr>
          <p:cNvSpPr txBox="1"/>
          <p:nvPr/>
        </p:nvSpPr>
        <p:spPr>
          <a:xfrm>
            <a:off x="11346235" y="344953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-36%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B8BC6-F668-E9DA-A537-62044D7AD899}"/>
              </a:ext>
            </a:extLst>
          </p:cNvPr>
          <p:cNvSpPr txBox="1"/>
          <p:nvPr/>
        </p:nvSpPr>
        <p:spPr>
          <a:xfrm>
            <a:off x="11315668" y="5301632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-25%</a:t>
            </a:r>
          </a:p>
        </p:txBody>
      </p:sp>
    </p:spTree>
    <p:extLst>
      <p:ext uri="{BB962C8B-B14F-4D97-AF65-F5344CB8AC3E}">
        <p14:creationId xmlns:p14="http://schemas.microsoft.com/office/powerpoint/2010/main" val="3834561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1631505" y="764704"/>
          <a:ext cx="6840760" cy="58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8530" y="-51216"/>
            <a:ext cx="10613974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chemeClr val="tx1"/>
                </a:solidFill>
              </a:rPr>
              <a:t> Πιστεύετε ότι ο Κ. Μητσοτάκης και η ΝΔ αξίζουν μία τρίτη κυβερνητική Θητεία ή πρέπει να υπάρξει κυβερνητική αλλαγή; </a:t>
            </a:r>
            <a:br>
              <a:rPr lang="el-GR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Πιστεύετε ότι ο Κυριάκος Μητσοτάκης και η ΝΔ αξίζουν μία τρίτη κυβερνητική Θητεία ή πρέπει να υπάρξει κυβερνητική αλλαγή;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743701" y="638175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2" name="AutoShape 4"/>
          <p:cNvSpPr>
            <a:spLocks/>
          </p:cNvSpPr>
          <p:nvPr/>
        </p:nvSpPr>
        <p:spPr bwMode="auto">
          <a:xfrm>
            <a:off x="5141097" y="1644745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94154" y="2000601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25,1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4" name="AutoShape 6"/>
          <p:cNvSpPr>
            <a:spLocks/>
          </p:cNvSpPr>
          <p:nvPr/>
        </p:nvSpPr>
        <p:spPr bwMode="auto">
          <a:xfrm>
            <a:off x="6743701" y="3213154"/>
            <a:ext cx="86296" cy="151130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6822591" y="3770367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70,7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1652" y="3197651"/>
            <a:ext cx="878497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" name="Picture 12" descr="Σε ρυθμούς ΔΕΘ Μαξίμου και Πειραιώς - Οικονομικός Ταχυδρόμος - ot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27" y="1784115"/>
            <a:ext cx="4036847" cy="26632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29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5" name="Rectangle 3147">
            <a:extLst>
              <a:ext uri="{FF2B5EF4-FFF2-40B4-BE49-F238E27FC236}">
                <a16:creationId xmlns:a16="http://schemas.microsoft.com/office/drawing/2014/main" id="{9D9EE878-8329-4F4B-8ADC-9BB75DEBB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D2DF3FB8-BCC2-430C-A8A9-00577168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152" name="Freeform: Shape 3151">
            <a:extLst>
              <a:ext uri="{FF2B5EF4-FFF2-40B4-BE49-F238E27FC236}">
                <a16:creationId xmlns:a16="http://schemas.microsoft.com/office/drawing/2014/main" id="{8D724D7F-C49C-4010-ADAF-9C5CD18D4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443325E-3DB2-8393-2748-A04B2BE12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6" y="2150123"/>
            <a:ext cx="9757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4Γ</a:t>
            </a:r>
            <a:r>
              <a:rPr kumimoji="0" lang="el-GR" alt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18074816-55F5-E7DD-238B-AFC85879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92" y="2280573"/>
            <a:ext cx="58326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ΑΞΙΟΛΟΓΗΣΗ ΑΝΤΙΠΟΛΙΤΕΥΣΗΣ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FCB78-9BA4-639A-92FE-8774A644CACC}"/>
              </a:ext>
            </a:extLst>
          </p:cNvPr>
          <p:cNvSpPr/>
          <p:nvPr/>
        </p:nvSpPr>
        <p:spPr>
          <a:xfrm>
            <a:off x="91006" y="2880316"/>
            <a:ext cx="643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Άσκηση Αντιπολίτευσης</a:t>
            </a:r>
            <a:endParaRPr kumimoji="0" lang="el-GR" altLang="el-GR" sz="500" b="1" i="0" u="none" strike="noStrike" kern="0" cap="none" spc="0" normalizeH="0" baseline="0" noProof="0" dirty="0">
              <a:ln>
                <a:noFill/>
              </a:ln>
              <a:solidFill>
                <a:srgbClr val="0B282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στάσης Ν. Ανδρουλάκη ως Αξιωματική Αντιπολίτευση</a:t>
            </a:r>
            <a:b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Picture 2" descr="Η Δημοκρατία μπαίνει σε θερμοκοιτίδα, με αξιωματική αντιπολίτευση στο 20%  και κόμματα δορυφόρους της κυβέρνησης - Ανοιχτό Παράθυρ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275987"/>
            <a:ext cx="5303912" cy="35820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Δείτε live την ομιλία του Νίκου Ανδρουλάκη στον Βόλο - ΤΑ ΝΕ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0"/>
            <a:ext cx="5258120" cy="3151644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647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1876749" y="908720"/>
          <a:ext cx="6595515" cy="57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0884"/>
            <a:ext cx="10776520" cy="1143001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el-GR" altLang="el-GR" sz="2000" b="1" dirty="0">
                <a:solidFill>
                  <a:srgbClr val="990000"/>
                </a:solidFill>
              </a:rPr>
              <a:t>Ι</a:t>
            </a:r>
            <a:r>
              <a:rPr lang="en-US" altLang="el-GR" sz="1800" b="1" dirty="0">
                <a:solidFill>
                  <a:srgbClr val="800000"/>
                </a:solidFill>
              </a:rPr>
              <a:t>.</a:t>
            </a:r>
            <a:r>
              <a:rPr lang="el-GR" altLang="el-GR" sz="1800" b="1" dirty="0">
                <a:solidFill>
                  <a:srgbClr val="000000"/>
                </a:solidFill>
              </a:rPr>
              <a:t> Αξιολόγηση στάσης Ν. Ανδρουλάκη ως Αξιωματική Αντιπολίτευση</a:t>
            </a:r>
            <a:br>
              <a:rPr lang="el-GR" altLang="el-GR" sz="1800" b="1" dirty="0">
                <a:solidFill>
                  <a:srgbClr val="000000"/>
                </a:solidFill>
              </a:rPr>
            </a:br>
            <a:r>
              <a:rPr lang="el-GR" altLang="el-GR" sz="1200" dirty="0">
                <a:solidFill>
                  <a:srgbClr val="808080"/>
                </a:solidFill>
              </a:rPr>
              <a:t>Πώς κρίνετε την έως τώρα στάση του Νίκου Ανδρουλάκη ως αρχηγού της Αξιωματικής Αντιπολίτευσης;</a:t>
            </a:r>
            <a:br>
              <a:rPr lang="en-US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(Ν=2000)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728232" y="616530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175"/>
          <p:cNvSpPr>
            <a:spLocks noChangeArrowheads="1"/>
          </p:cNvSpPr>
          <p:nvPr/>
        </p:nvSpPr>
        <p:spPr bwMode="auto">
          <a:xfrm>
            <a:off x="8958440" y="2364193"/>
            <a:ext cx="914400" cy="3381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Rectangle 1176"/>
          <p:cNvSpPr>
            <a:spLocks noChangeArrowheads="1"/>
          </p:cNvSpPr>
          <p:nvPr/>
        </p:nvSpPr>
        <p:spPr bwMode="auto">
          <a:xfrm>
            <a:off x="8913008" y="4253757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74,6%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Line 1172"/>
          <p:cNvSpPr>
            <a:spLocks noChangeShapeType="1"/>
          </p:cNvSpPr>
          <p:nvPr/>
        </p:nvSpPr>
        <p:spPr bwMode="auto">
          <a:xfrm>
            <a:off x="1573307" y="3323669"/>
            <a:ext cx="10283333" cy="65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AutoShape 4"/>
          <p:cNvSpPr>
            <a:spLocks/>
          </p:cNvSpPr>
          <p:nvPr/>
        </p:nvSpPr>
        <p:spPr bwMode="auto">
          <a:xfrm>
            <a:off x="5076868" y="1765080"/>
            <a:ext cx="94957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6"/>
          <p:cNvSpPr>
            <a:spLocks/>
          </p:cNvSpPr>
          <p:nvPr/>
        </p:nvSpPr>
        <p:spPr bwMode="auto">
          <a:xfrm>
            <a:off x="6545493" y="3708426"/>
            <a:ext cx="144016" cy="1090668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92344" y="6553199"/>
            <a:ext cx="2540000" cy="29486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AF20F-B193-4C29-ACF2-0A0D0DCE09F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75"/>
          <p:cNvSpPr>
            <a:spLocks noChangeArrowheads="1"/>
          </p:cNvSpPr>
          <p:nvPr/>
        </p:nvSpPr>
        <p:spPr bwMode="auto">
          <a:xfrm>
            <a:off x="10646533" y="2364193"/>
            <a:ext cx="914400" cy="403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176"/>
          <p:cNvSpPr>
            <a:spLocks noChangeArrowheads="1"/>
          </p:cNvSpPr>
          <p:nvPr/>
        </p:nvSpPr>
        <p:spPr bwMode="auto">
          <a:xfrm>
            <a:off x="10646533" y="4255343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69,9%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0661" y="778436"/>
            <a:ext cx="143885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4850" y="778436"/>
            <a:ext cx="112562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</a:p>
        </p:txBody>
      </p:sp>
      <p:pic>
        <p:nvPicPr>
          <p:cNvPr id="18" name="Picture 4" descr="Δείτε live την ομιλία του Νίκου Ανδρουλάκη στον Βόλο - ΤΑ ΝΕ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" y="969349"/>
            <a:ext cx="1975431" cy="164233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175"/>
          <p:cNvSpPr>
            <a:spLocks noChangeArrowheads="1"/>
          </p:cNvSpPr>
          <p:nvPr/>
        </p:nvSpPr>
        <p:spPr bwMode="auto">
          <a:xfrm>
            <a:off x="7316053" y="2364193"/>
            <a:ext cx="914400" cy="3381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19,3%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176"/>
          <p:cNvSpPr>
            <a:spLocks noChangeArrowheads="1"/>
          </p:cNvSpPr>
          <p:nvPr/>
        </p:nvSpPr>
        <p:spPr bwMode="auto">
          <a:xfrm>
            <a:off x="7316053" y="4253757"/>
            <a:ext cx="914400" cy="403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75,5%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17785" y="778436"/>
            <a:ext cx="143885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2024</a:t>
            </a:r>
          </a:p>
        </p:txBody>
      </p:sp>
    </p:spTree>
    <p:extLst>
      <p:ext uri="{BB962C8B-B14F-4D97-AF65-F5344CB8AC3E}">
        <p14:creationId xmlns:p14="http://schemas.microsoft.com/office/powerpoint/2010/main" val="39132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84" y="2980830"/>
            <a:ext cx="6767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ΑΛ. ΤΣΙΠΡΑΣ –ΠΑΡΟΥΣΙΑΣΗ ΒΙΒΛΙΟΥ «ΙΘΑΚΗ»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32" y="3463494"/>
            <a:ext cx="7310435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Το βιβλίο Ιθάκη του Α. Τσίπρα λειτουργεί θετικά η αρνητικά ως προς τα μελλοντικά του πολιτικά σχέδια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διαβάσετε/ αγοράσετε το βιβλίο Ιθάκη του Α. Τσίπρα;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Μετά και την ομιλία του Α. Τσίπρα στα πλαίσια της παρουσίασης του βιβλίου του οι πιθανότητες επιτυχίας της ίδρυσης κόμματος αυξάνονται ή μειώνονται; 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764"/>
            <a:ext cx="3982633" cy="3306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1887" y="3324995"/>
            <a:ext cx="3986986" cy="36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5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Το βιβλίο Ιθάκη του Α. Τσίπρα λειτουργεί θετικά η αρνητικά ως προς τα μελλοντικά του πολιτικά σχέδια;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το βιβλίο Ιθάκη του πρώην πρωθυπουργού Α. Τσίπρα λειτουργεί θετικά η αρνητικά ως προς τα μελλοντικά του πολιτικά σχέδια;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989439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3467" y="4344036"/>
          <a:ext cx="11857189" cy="1866955"/>
        </p:xfrm>
        <a:graphic>
          <a:graphicData uri="http://schemas.openxmlformats.org/drawingml/2006/table">
            <a:tbl>
              <a:tblPr/>
              <a:tblGrid>
                <a:gridCol w="1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1290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775639" y="1102369"/>
          <a:ext cx="5752409" cy="28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533528" y="160468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041901" y="2654716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50,2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4511824" y="1456092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5041901" y="2530425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6240" y="896549"/>
            <a:ext cx="3078010" cy="28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0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Θα διαβάσετε/ αγοράσετε το βιβλίο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</a:t>
            </a:r>
            <a:r>
              <a:rPr kumimoji="0" lang="el-GR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θάκη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του Α. Τσίπρα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Τι από τα παρακάτω περιγράφει καλύτερα την στάση σας απέναντι στο βιβλίο Ιθάκη του  πρώην πρωθυπουργού Α. Τσίπρα;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86049" y="3789040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84125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143467" y="838974"/>
          <a:ext cx="10504241" cy="306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665528" y="1318843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7,5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6528048" y="1195484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05" y="981225"/>
            <a:ext cx="2740167" cy="2275108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57692" y="4147083"/>
          <a:ext cx="11857189" cy="2629251"/>
        </p:xfrm>
        <a:graphic>
          <a:graphicData uri="http://schemas.openxmlformats.org/drawingml/2006/table">
            <a:tbl>
              <a:tblPr/>
              <a:tblGrid>
                <a:gridCol w="258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796747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0906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έχω αγοράσει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Έχω σκοπό να το αγοράσω τις επόμενες ημέρες για μένα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7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έχω σκοπό να το αγοράσω αλλά με ενδιαφέρει ιδιαίτερα και διαβάζω αποσπάσματα που κυκλοφορούν / σχόλια και συζητήσεις με θετική διάθεση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78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έχω σκοπό να το αγοράσω αλλά με ενδιαφέρει ιδιαίτερα και διαβάζω αποσπάσματα που κυκλοφορούν / σχόλια και συζητήσεις με κριτική διάθεση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91230"/>
                  </a:ext>
                </a:extLst>
              </a:tr>
              <a:tr h="2085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Δεν με ενδιαφέρει καθόλου/ΔΑ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01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78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9577064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Μετά και την ομιλία του Α. Τσίπρα στα πλαίσια της παρουσίασης του βιβλίου του οι πιθανότητες επιτυχίας της ίδρυσης κόμματος αυξάνονται ή μειώνονται;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91344" y="804279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Μετά και την ομιλία του Α. Τσίπρα στα πλαίσια της παρουσίασης του βιβλίου του πιστεύετε ότι οι πιθανότητες επιτυχίας της ίδρυσης κόμματος αυξάνονται ή μειώνονται;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-275" y="3861048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32226" y="3838710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745" y="4154829"/>
          <a:ext cx="11857189" cy="2539850"/>
        </p:xfrm>
        <a:graphic>
          <a:graphicData uri="http://schemas.openxmlformats.org/drawingml/2006/table">
            <a:tbl>
              <a:tblPr/>
              <a:tblGrid>
                <a:gridCol w="116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1290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70971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7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</a:t>
                      </a: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Αυξάνονται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μειώνονται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Δεν με ενδιαφέρει καθόλου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Δεν έχω άποψη δεν ασχολήθηκα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46582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6" name="Chart 15"/>
          <p:cNvGraphicFramePr/>
          <p:nvPr/>
        </p:nvGraphicFramePr>
        <p:xfrm>
          <a:off x="830113" y="938578"/>
          <a:ext cx="6760521" cy="302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184532" y="135964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37,6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749125" y="2287759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19,1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>
            <a:off x="5170321" y="1225380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AutoShape 6"/>
          <p:cNvSpPr>
            <a:spLocks/>
          </p:cNvSpPr>
          <p:nvPr/>
        </p:nvSpPr>
        <p:spPr bwMode="auto">
          <a:xfrm>
            <a:off x="4727848" y="2140856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403" y="1081278"/>
            <a:ext cx="2888580" cy="26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8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80" y="291497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ΑΛ.ΤΣΙΠΡΑΣ –ΝΕΟ ΚΟΜΜΑ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33" y="3463494"/>
            <a:ext cx="65813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Αλέξη Τσίπρα;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38" y="0"/>
            <a:ext cx="5075512" cy="6901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44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Αλέξη Τσίπρα;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είναι να ψηφίσετε στις επόμενες εκλογές ένα κόμμα που θα δημιουργήσει και θα ηγείται ο πρώην πρωθυπουργός κύριος Αλέξης Τσίπρας;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3989439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43467" y="4344036"/>
          <a:ext cx="11785181" cy="2111822"/>
        </p:xfrm>
        <a:graphic>
          <a:graphicData uri="http://schemas.openxmlformats.org/drawingml/2006/table">
            <a:tbl>
              <a:tblPr/>
              <a:tblGrid>
                <a:gridCol w="115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653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7361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4467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4467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0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ctr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Σίγουρα/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Μάλλον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2224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226168"/>
            <a:ext cx="2642268" cy="2295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17" name="Chart 16"/>
          <p:cNvGraphicFramePr/>
          <p:nvPr/>
        </p:nvGraphicFramePr>
        <p:xfrm>
          <a:off x="56255" y="1102369"/>
          <a:ext cx="5752409" cy="28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613230" y="1524350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569621" y="2580685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729570" y="148138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26,9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717451" y="286324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67,2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7659118" y="950881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5846038" y="1481387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23,2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5846038" y="289595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71,4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5689678" y="950881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1685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535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ΑΝ.ΣΑΜΑΡΑΣ – ΝΕΟ ΚΟΜΜΑ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693" y="3424882"/>
            <a:ext cx="658133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 Σαμαρά; </a:t>
            </a:r>
          </a:p>
        </p:txBody>
      </p:sp>
      <p:pic>
        <p:nvPicPr>
          <p:cNvPr id="9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72" y="0"/>
            <a:ext cx="4894421" cy="6887209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3573016"/>
            <a:ext cx="619268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ΙΓ. </a:t>
            </a:r>
            <a:r>
              <a:rPr lang="el-GR" altLang="el-GR" sz="1600" b="1" i="0" kern="0" dirty="0">
                <a:solidFill>
                  <a:prstClr val="white"/>
                </a:solidFill>
              </a:rPr>
              <a:t>Η Ελλάδα βρίσκεται σε πορεία προόδου και σταθερότητας ή σε πορεία κρίσης και αβεβαιότητας;</a:t>
            </a:r>
          </a:p>
        </p:txBody>
      </p:sp>
    </p:spTree>
    <p:extLst>
      <p:ext uri="{BB962C8B-B14F-4D97-AF65-F5344CB8AC3E}">
        <p14:creationId xmlns:p14="http://schemas.microsoft.com/office/powerpoint/2010/main" val="2549880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τον πρώην πρωθυπουργό Αντώνη Σαμαρά;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είναι να ψηφίσετε, στις επόμενες εκλογές, ένα κόμμα που θα δημιουργήσει και θα ηγείται ο πρώην πρωθυπουργός κύριος Αντώνης Σαμαράς;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Σίγουρα/Μάλλον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Μάλλον/Σίγουρα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92771" y="764704"/>
          <a:ext cx="575240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503712" y="1167515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959303" y="2355417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Ένα (πιθανό) κόμμα Αντώνη Σαμαρά θα αλλάξει τα δεδομένα | Nextdeal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07" y="1006935"/>
            <a:ext cx="3271860" cy="2268114"/>
          </a:xfrm>
          <a:prstGeom prst="rect">
            <a:avLst/>
          </a:prstGeom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186953" y="1453355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15,8%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397891" y="2552532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79,6%</a:t>
            </a: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7116501" y="922849"/>
            <a:ext cx="113845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303421" y="1453355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15,6%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7244449" y="2586099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79,6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5147061" y="922849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4801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93" y="276108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BAAF9-57DB-7DE5-395E-82644E99D06C}"/>
              </a:ext>
            </a:extLst>
          </p:cNvPr>
          <p:cNvSpPr/>
          <p:nvPr/>
        </p:nvSpPr>
        <p:spPr>
          <a:xfrm>
            <a:off x="6450715" y="-43972"/>
            <a:ext cx="1893507" cy="690197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693" y="3424882"/>
            <a:ext cx="6581338" cy="89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πορείας Μαρίας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ΙΒ.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Πόσο πιθανό είναι να ψηφίσετε ένα νέο κόμμα με αρχηγό την Μαρία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88" y="2994427"/>
            <a:ext cx="670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Ε.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Μ. ΚΑΡΥΣΤΙΑΝΟΥ– ΑΞΙΟΛΟΓΗΣΗ ΠΟΡΕΙΑΣ &amp; ΝΕΟ ΚΟΜΜΑ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1878" y="-43972"/>
            <a:ext cx="4248472" cy="68871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0829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ΙΑ.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πορείας Μαρίας </a:t>
            </a:r>
            <a:r>
              <a:rPr kumimoji="0" lang="el-GR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Ποια είναι η άποψη σας για την κυρία Μαρία </a:t>
            </a: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με βάση την μέχρι σήμερα πορεία της και παρουσία της;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Σίγουρα/Αρκετά Θετική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Αρνητική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92771" y="764704"/>
          <a:ext cx="744338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5410505" y="1161157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269849" y="2046823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862216" y="1270329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65%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600763" y="2201725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24,4%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9853795" y="631942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5848" y="1059439"/>
            <a:ext cx="2232248" cy="246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0026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91344" y="0"/>
            <a:ext cx="12244754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ΙΒ.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ψηφίσετε ένα νέο κόμμα με αρχηγό την Μαρία </a:t>
            </a:r>
            <a:r>
              <a:rPr kumimoji="0" lang="el-GR" altLang="el-G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791422" y="6234861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06838" y="581894"/>
            <a:ext cx="11300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Σε περίπτωση που δημιουργήσει δικό της κόμμα η κύρια Μαρία </a:t>
            </a:r>
            <a:r>
              <a:rPr kumimoji="0" 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Καρυστιανού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πόσο πιθανό είναι να το ψηφίσετε, στις επόμενες εκλογές;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891" y="4003132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6498" y="4305396"/>
          <a:ext cx="11812150" cy="1970829"/>
        </p:xfrm>
        <a:graphic>
          <a:graphicData uri="http://schemas.openxmlformats.org/drawingml/2006/table">
            <a:tbl>
              <a:tblPr/>
              <a:tblGrid>
                <a:gridCol w="115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3799458239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26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9437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6904">
                  <a:extLst>
                    <a:ext uri="{9D8B030D-6E8A-4147-A177-3AD203B41FA5}">
                      <a16:colId xmlns:a16="http://schemas.microsoft.com/office/drawing/2014/main" val="4213374610"/>
                    </a:ext>
                  </a:extLst>
                </a:gridCol>
                <a:gridCol w="114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544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Σίγουρα/Μάλλον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6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Μάλλον/Σίγουρα δεν θα το ψήφιζα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3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92771" y="764704"/>
          <a:ext cx="5752409" cy="3190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AutoShape 4"/>
          <p:cNvSpPr>
            <a:spLocks/>
          </p:cNvSpPr>
          <p:nvPr/>
        </p:nvSpPr>
        <p:spPr bwMode="auto">
          <a:xfrm>
            <a:off x="3503712" y="1167515"/>
            <a:ext cx="72008" cy="615530"/>
          </a:xfrm>
          <a:prstGeom prst="rightBrace">
            <a:avLst>
              <a:gd name="adj1" fmla="val 37158"/>
              <a:gd name="adj2" fmla="val 50000"/>
            </a:avLst>
          </a:prstGeom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AutoShape 6"/>
          <p:cNvSpPr>
            <a:spLocks/>
          </p:cNvSpPr>
          <p:nvPr/>
        </p:nvSpPr>
        <p:spPr bwMode="auto">
          <a:xfrm>
            <a:off x="4463767" y="2353827"/>
            <a:ext cx="81028" cy="626516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0" y="3933056"/>
            <a:ext cx="1214467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4004735" y="1278123"/>
            <a:ext cx="1080120" cy="394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31,8%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875192" y="2468896"/>
            <a:ext cx="1080120" cy="358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53,6%</a:t>
            </a: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9853795" y="631942"/>
            <a:ext cx="145674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5848" y="1059439"/>
            <a:ext cx="2232248" cy="24663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2552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ΘΕΜΑΤΑ ΕΠΙΚΑΙΡΟΤΗΤΑΣ </a:t>
            </a: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8D2AA-269B-11E3-B74B-D555C6C4B28C}"/>
              </a:ext>
            </a:extLst>
          </p:cNvPr>
          <p:cNvSpPr/>
          <p:nvPr/>
        </p:nvSpPr>
        <p:spPr>
          <a:xfrm>
            <a:off x="5731309" y="51988"/>
            <a:ext cx="1728192" cy="6857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4" y="2483698"/>
            <a:ext cx="6780321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Δ.  ΑΠΟΨΕΙΣ ΓΙΑ ΤΟΝ ΟΠΕΚΕΠΕ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Θέσεις που σας εκφράζουν ως προς την υπόθεση του ΟΠΕΚΕΠΕ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χειρισμών κυβέρνησης στο Θέμα του ΟΠΕΚΕΠΕ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αποδοθεί δικαιοσύνη στο θέμα του ΟΠΕΚΕΠΕ θα τιμωρηθούν όσοι έχουν λάβει παράνομες επιδοτήσεις/ θα επιστραφούν τα χρήματα;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56" y="-25988"/>
            <a:ext cx="5052526" cy="314096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56" y="3192947"/>
            <a:ext cx="4983945" cy="36910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829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4860"/>
            <a:ext cx="106489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Θέσεις σας εκφράζουν ως προς την υπόθεση του ΟΠΕΚΕΠΕ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Ποιες από τις παρακάτω θέσεις σας εκφράζουν ως προς την υπόθεση του ΟΠΕΚΕΠΕ, του φορέα επιδοτήσεων των αγροτών και κτηνοτρόφων;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48883" y="3745913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21" name="Chart 20"/>
          <p:cNvGraphicFramePr/>
          <p:nvPr/>
        </p:nvGraphicFramePr>
        <p:xfrm>
          <a:off x="1784583" y="363535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2789" y="4124238"/>
          <a:ext cx="11782300" cy="2324100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453543633"/>
                    </a:ext>
                  </a:extLst>
                </a:gridCol>
              </a:tblGrid>
              <a:tr h="284303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l-GR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ΓΡΟΤΕΣ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αφορά κυρίως τις κυβερνήσεις της ΝΔ από το 2019 μέχρι σήμερα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αφορά όλες κυβερνήσεις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οφείλεται στις διοικητικές παθογένειες της χώρας συνολικά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53966" y="482096"/>
            <a:ext cx="139493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972260" y="836628"/>
          <a:ext cx="2131703" cy="2009775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403972185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1194050916"/>
                    </a:ext>
                  </a:extLst>
                </a:gridCol>
              </a:tblGrid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αφορά κυρίως τις κυβερνήσεις της ΝΔ από το 2019 μέχρι σήμερα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49216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αφορά όλες κυβερνήσεις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6668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Είναι ένα πρόβλημα που οφείλεται στις διοικητικές παθογένειες της χώρας συνολικά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2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91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29636"/>
            <a:ext cx="121920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Αξιολόγηση χειρισμών κυβέρνησης στο Θέμα του ΟΠΕΚΕΠΕ</a:t>
            </a:r>
            <a:endParaRPr kumimoji="0" lang="el-GR" altLang="el-GR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Πως κρίνετε τους χειρισμούς της Κυβέρνησης στο θέμα Του Ο.Π.Ε.Κ.Ε.Π.Ε.;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014043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7" name="Chart 16"/>
          <p:cNvGraphicFramePr/>
          <p:nvPr/>
        </p:nvGraphicFramePr>
        <p:xfrm>
          <a:off x="1127330" y="376859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4850" y="4331693"/>
          <a:ext cx="11782300" cy="1833450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453543633"/>
                    </a:ext>
                  </a:extLst>
                </a:gridCol>
              </a:tblGrid>
              <a:tr h="501674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l-GR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ΓΡΟΤΕΣ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 Μάλλον Θετικά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 Σίγουρα αρνητικά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7536160" y="2193787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663952" y="1016250"/>
            <a:ext cx="1092455" cy="41437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16,7%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836951" y="2325997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78,4%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5145080" y="832058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7154" y="44978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Δεκέμβριος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1469583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16D5-7A2E-2D38-C811-40C2B63C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151FDA-3291-663D-2067-988AE62E49EB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8A17B5A7-08A9-21A6-BAF4-40CBF687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07266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αποδοθεί δικαιοσύνη στο θέμα του ΟΠΕΚΕΠΕ θα τιμωρηθούν όσοι έχουν λάβει παράνομες επιδοτήσεις/ θα επιστραφούν τα χρήματα;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θα αποδοθεί δικαιοσύνη και όσοι έχουν λάβει παράνομες επιδοτήσεις από τον ΟΠΕΚΕΠΕ θα τιμωρηθούν και θα επιστραφούν τα χρήματα;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F0F8DF4D-DC52-95D5-4B04-8DE9728B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31B3B-E8A1-45F5-3BAB-769F043F18A8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4B6245-BEDB-0A4B-6723-9160ACF3C552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04D79-D122-D0A5-A7B2-5E87C12AD5B1}"/>
              </a:ext>
            </a:extLst>
          </p:cNvPr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85686D-C0B9-D88A-76D7-D83D00FAB833}"/>
              </a:ext>
            </a:extLst>
          </p:cNvPr>
          <p:cNvGraphicFramePr>
            <a:graphicFrameLocks noGrp="1"/>
          </p:cNvGraphicFramePr>
          <p:nvPr/>
        </p:nvGraphicFramePr>
        <p:xfrm>
          <a:off x="212789" y="4124238"/>
          <a:ext cx="11782300" cy="2048081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453543633"/>
                    </a:ext>
                  </a:extLst>
                </a:gridCol>
              </a:tblGrid>
              <a:tr h="284303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l-GR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ΓΡΟΤΕΣ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 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 / 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127330" y="376859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ight Brace 16"/>
          <p:cNvSpPr/>
          <p:nvPr/>
        </p:nvSpPr>
        <p:spPr>
          <a:xfrm>
            <a:off x="7536160" y="2193787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663952" y="1016250"/>
            <a:ext cx="1092455" cy="41437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23,4%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824192" y="2502582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71,8%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5145080" y="832058"/>
            <a:ext cx="85961" cy="83208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95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ΘΕΜΑΤΑ ΕΠΙΚΑΙΡΟΤΗΤΑΣ </a:t>
            </a: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8D2AA-269B-11E3-B74B-D555C6C4B28C}"/>
              </a:ext>
            </a:extLst>
          </p:cNvPr>
          <p:cNvSpPr/>
          <p:nvPr/>
        </p:nvSpPr>
        <p:spPr>
          <a:xfrm>
            <a:off x="5731309" y="51988"/>
            <a:ext cx="1728192" cy="6857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3" y="2477881"/>
            <a:ext cx="678032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Ε. ΑΠΟΨΕΙΣ ΓΙΑ ΤΙΣ ΚΙΝΗΤΟΠΟΙΗΣΕΙΣ ΤΩΝ ΑΓΡΟΤΩΝ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 αιτήματα και οι διαμαρτυρίες των αγροτών είναι δίκαια ή όχι;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κινητοποιήσεις των αγροτών είναι δικαιολογημένες ή υπερβολικές ;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45" y="0"/>
            <a:ext cx="4922755" cy="3326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245" y="3326616"/>
            <a:ext cx="4922755" cy="353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901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16D5-7A2E-2D38-C811-40C2B63C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151FDA-3291-663D-2067-988AE62E49EB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8A17B5A7-08A9-21A6-BAF4-40CBF687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178463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αιτήματα και οι διαμαρτυρίες των αγροτών είναι δίκαια ή όχι;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τα αιτήματα και οι διαμαρτυρίες των αγροτών είναι δίκαια ή όχι;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F0F8DF4D-DC52-95D5-4B04-8DE9728B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31B3B-E8A1-45F5-3BAB-769F043F18A8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4B6245-BEDB-0A4B-6723-9160ACF3C552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04D79-D122-D0A5-A7B2-5E87C12AD5B1}"/>
              </a:ext>
            </a:extLst>
          </p:cNvPr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85686D-C0B9-D88A-76D7-D83D00FAB833}"/>
              </a:ext>
            </a:extLst>
          </p:cNvPr>
          <p:cNvGraphicFramePr>
            <a:graphicFrameLocks noGrp="1"/>
          </p:cNvGraphicFramePr>
          <p:nvPr/>
        </p:nvGraphicFramePr>
        <p:xfrm>
          <a:off x="212789" y="4124238"/>
          <a:ext cx="11782300" cy="2048081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453543633"/>
                    </a:ext>
                  </a:extLst>
                </a:gridCol>
              </a:tblGrid>
              <a:tr h="284303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l-GR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ΓΡΟΤΕΣ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 Μάλλον είναι δίκαια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 Σίγουρα δεν είναι δίκαια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30759D-E380-1CF6-A774-219335A3786B}"/>
              </a:ext>
            </a:extLst>
          </p:cNvPr>
          <p:cNvGraphicFramePr/>
          <p:nvPr/>
        </p:nvGraphicFramePr>
        <p:xfrm>
          <a:off x="1127330" y="435543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7248128" y="843979"/>
            <a:ext cx="81739" cy="1037373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632A7CC-3A10-2751-E215-65E1CED3C1C0}"/>
              </a:ext>
            </a:extLst>
          </p:cNvPr>
          <p:cNvSpPr>
            <a:spLocks/>
          </p:cNvSpPr>
          <p:nvPr/>
        </p:nvSpPr>
        <p:spPr bwMode="auto">
          <a:xfrm>
            <a:off x="4943872" y="2192791"/>
            <a:ext cx="86296" cy="973174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444F720-69FD-33DF-A79E-415DCF8B5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084" y="1132867"/>
            <a:ext cx="1092455" cy="414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79,9%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D18711F-3548-E470-679B-35BA3641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405" y="2477954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15,6%</a:t>
            </a:r>
          </a:p>
        </p:txBody>
      </p:sp>
    </p:spTree>
    <p:extLst>
      <p:ext uri="{BB962C8B-B14F-4D97-AF65-F5344CB8AC3E}">
        <p14:creationId xmlns:p14="http://schemas.microsoft.com/office/powerpoint/2010/main" val="219319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2"/>
          <p:cNvSpPr txBox="1">
            <a:spLocks noGrp="1"/>
          </p:cNvSpPr>
          <p:nvPr/>
        </p:nvSpPr>
        <p:spPr bwMode="auto">
          <a:xfrm>
            <a:off x="10011844" y="634732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90C29D3-5993-4A28-859E-E8B683B4B590}" type="slidenum">
              <a:rPr lang="en-GB" altLang="el-GR" sz="1100">
                <a:solidFill>
                  <a:prstClr val="black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GB" altLang="el-GR" sz="1100" dirty="0">
              <a:solidFill>
                <a:prstClr val="black"/>
              </a:solidFill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326179" y="146830"/>
            <a:ext cx="11973423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altLang="en-US" sz="1800" b="1" i="0" dirty="0">
                <a:solidFill>
                  <a:srgbClr val="C00000"/>
                </a:solidFill>
              </a:rPr>
              <a:t>I</a:t>
            </a:r>
            <a:r>
              <a:rPr lang="el-GR" altLang="en-US" sz="1800" b="1" i="0" dirty="0">
                <a:solidFill>
                  <a:srgbClr val="C00000"/>
                </a:solidFill>
              </a:rPr>
              <a:t>Γ</a:t>
            </a:r>
            <a:r>
              <a:rPr lang="en-US" altLang="en-US" sz="1800" b="1" i="0" dirty="0">
                <a:solidFill>
                  <a:srgbClr val="C00000"/>
                </a:solidFill>
              </a:rPr>
              <a:t>.</a:t>
            </a:r>
            <a:r>
              <a:rPr lang="el-GR" altLang="en-US" sz="1800" b="1" i="0" dirty="0">
                <a:solidFill>
                  <a:srgbClr val="000000">
                    <a:lumMod val="95000"/>
                    <a:lumOff val="5000"/>
                  </a:srgbClr>
                </a:solidFill>
              </a:rPr>
              <a:t> Η Ελλάδα βρίσκεται σε πορεία προόδου και σταθερότητας ή σε πορεία κρίσης και αβεβαιότητας;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l-GR" sz="1100" i="0" dirty="0">
                <a:solidFill>
                  <a:prstClr val="white">
                    <a:lumMod val="50000"/>
                  </a:prstClr>
                </a:solidFill>
              </a:rPr>
              <a:t>Η Ελλάδα βρίσκεται σε πορεία προόδου και σταθερότητας ή σε πορεία κρίσης και αβεβαιότητας;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l-GR" altLang="el-GR" sz="1200" b="1" i="0" dirty="0">
                <a:solidFill>
                  <a:prstClr val="white">
                    <a:lumMod val="50000"/>
                  </a:prstClr>
                </a:solidFill>
              </a:rPr>
              <a:t>Σύνολο ερωτηθέντων (Ν=2000)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9579" y="6539444"/>
            <a:ext cx="945102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l-GR" altLang="el-GR" sz="9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Πιστεύετε ότι η Ελλάδα βρίσκεται σε πορεία προόδου και σταθερότητας ή σε πορεία κρίσης και αβεβαιότητας;</a:t>
            </a:r>
          </a:p>
        </p:txBody>
      </p:sp>
      <p:pic>
        <p:nvPicPr>
          <p:cNvPr id="12" name="Picture 2" descr="Ελληνική οικονομία: Τι κρύβεται κάτω από το «χαλί» ανόδου του ελληνικού ΑΕΠ  - Οικονομικός Ταχυδρόμος - ot.g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122027"/>
            <a:ext cx="3013929" cy="21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30776" y="5743999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l-GR" sz="1200" b="1" i="0"/>
              <a:t>%</a:t>
            </a:r>
            <a:endParaRPr lang="en-GB" altLang="el-GR" sz="1200" b="1" i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4991161"/>
              </p:ext>
            </p:extLst>
          </p:nvPr>
        </p:nvGraphicFramePr>
        <p:xfrm>
          <a:off x="1271464" y="1103718"/>
          <a:ext cx="7806274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231904" y="2122027"/>
            <a:ext cx="936625" cy="431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31,2</a:t>
            </a:r>
            <a:r>
              <a:rPr lang="el-GR" altLang="en-US" sz="1800" b="1" i="0" kern="0" dirty="0">
                <a:solidFill>
                  <a:srgbClr val="FFFFFF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131743" y="3970329"/>
            <a:ext cx="936625" cy="431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65,2</a:t>
            </a:r>
            <a:r>
              <a:rPr lang="el-GR" altLang="en-US" sz="1800" b="1" i="0" dirty="0">
                <a:solidFill>
                  <a:srgbClr val="FFFFFF"/>
                </a:solidFill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auto">
          <a:xfrm>
            <a:off x="4910368" y="1822700"/>
            <a:ext cx="45719" cy="103045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5664212" y="3572136"/>
            <a:ext cx="72008" cy="1080120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77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16D5-7A2E-2D38-C811-40C2B63C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151FDA-3291-663D-2067-988AE62E49EB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8A17B5A7-08A9-21A6-BAF4-40CBF687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178463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Οι κινητοποιήσεις των αγροτών είναι δικαιολογημένες ή υπερβολικές;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οι κινητοποιήσεις των αγροτών είναι δικαιολογημένες ή υπερβολικές;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F0F8DF4D-DC52-95D5-4B04-8DE9728B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31B3B-E8A1-45F5-3BAB-769F043F18A8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4B6245-BEDB-0A4B-6723-9160ACF3C552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04D79-D122-D0A5-A7B2-5E87C12AD5B1}"/>
              </a:ext>
            </a:extLst>
          </p:cNvPr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85686D-C0B9-D88A-76D7-D83D00FAB833}"/>
              </a:ext>
            </a:extLst>
          </p:cNvPr>
          <p:cNvGraphicFramePr>
            <a:graphicFrameLocks noGrp="1"/>
          </p:cNvGraphicFramePr>
          <p:nvPr/>
        </p:nvGraphicFramePr>
        <p:xfrm>
          <a:off x="212789" y="4124238"/>
          <a:ext cx="11782300" cy="2048081"/>
        </p:xfrm>
        <a:graphic>
          <a:graphicData uri="http://schemas.openxmlformats.org/drawingml/2006/table">
            <a:tbl>
              <a:tblPr/>
              <a:tblGrid>
                <a:gridCol w="1179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5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  <a:gridCol w="1045482">
                  <a:extLst>
                    <a:ext uri="{9D8B030D-6E8A-4147-A177-3AD203B41FA5}">
                      <a16:colId xmlns:a16="http://schemas.microsoft.com/office/drawing/2014/main" val="453543633"/>
                    </a:ext>
                  </a:extLst>
                </a:gridCol>
              </a:tblGrid>
              <a:tr h="284303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l-GR" sz="105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ΓΡΟΤΕΣ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Σίγουρα/ Μάλλον είναι δικαιολογημένες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2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Μάλλον/ Σίγουρα είναι υπερβολικές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30759D-E380-1CF6-A774-219335A3786B}"/>
              </a:ext>
            </a:extLst>
          </p:cNvPr>
          <p:cNvGraphicFramePr/>
          <p:nvPr/>
        </p:nvGraphicFramePr>
        <p:xfrm>
          <a:off x="1064068" y="460625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7042243" y="850675"/>
            <a:ext cx="81739" cy="1037373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632A7CC-3A10-2751-E215-65E1CED3C1C0}"/>
              </a:ext>
            </a:extLst>
          </p:cNvPr>
          <p:cNvSpPr>
            <a:spLocks/>
          </p:cNvSpPr>
          <p:nvPr/>
        </p:nvSpPr>
        <p:spPr bwMode="auto">
          <a:xfrm>
            <a:off x="5212329" y="2216229"/>
            <a:ext cx="86296" cy="973174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444F720-69FD-33DF-A79E-415DCF8B5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4505" y="1202219"/>
            <a:ext cx="1092455" cy="414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71,2%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D18711F-3548-E470-679B-35BA3641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411" y="2514524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725622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ΘΕΜΑΤΑ ΕΠΙΚΑΙΡΟΤΗΤΑΣ </a:t>
            </a: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8D2AA-269B-11E3-B74B-D555C6C4B28C}"/>
              </a:ext>
            </a:extLst>
          </p:cNvPr>
          <p:cNvSpPr/>
          <p:nvPr/>
        </p:nvSpPr>
        <p:spPr>
          <a:xfrm>
            <a:off x="5731309" y="51988"/>
            <a:ext cx="1728192" cy="685798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3" y="2477881"/>
            <a:ext cx="678032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ΣΥΛΛΟΓΙΚΗ ΣΥΜΒΑΣΗ ΕΡΓΑΣΙΑΣ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 Συλλογική Σύμβαση Εργασίας αποτελεί ουσιαστική παρέμβαση προς όφελος των εργαζομένων του ιδιωτικού τομέα;</a:t>
            </a:r>
          </a:p>
        </p:txBody>
      </p:sp>
      <p:pic>
        <p:nvPicPr>
          <p:cNvPr id="9218" name="Picture 2" descr="Νίκη Κεραμέως για συλλογικές συμβάσεις εργασίας: Αυξήσεις μισθών και σταθερό εργασιακό περιβάλλον - Οριστικό τέλος στους μνημονιακούς περιορισμού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91" y="-6713"/>
            <a:ext cx="5152555" cy="4011777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Ν. Κεραμέως: Περισσότερες Συλλογικές Συμβάσεις Εργασίας στις αρχές του 2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39" y="4057042"/>
            <a:ext cx="5159807" cy="2800958"/>
          </a:xfrm>
          <a:prstGeom prst="rect">
            <a:avLst/>
          </a:prstGeom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46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16D5-7A2E-2D38-C811-40C2B63C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151FDA-3291-663D-2067-988AE62E49EB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8A17B5A7-08A9-21A6-BAF4-40CBF687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Συλλογική Σύμβαση Εργασίας αποτελεί ουσιαστική θετική παρέμβαση προς όφελος των εργαζομένων του ιδιωτικού τομέα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Πιστεύετε ότι η Συλλογική Σύμβαση Εργασίας που υπογράφηκε πριν λίγες ημέρες από οργανώσεις εργαζομένων και οργανώσεις εργοδοτών και την συνεργασία του Υπουργείου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Εργασίας αποτελεί ουσιαστική θετική παρέμβαση προς όφελος των εργαζομένων του ιδιωτικού τομέα;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F0F8DF4D-DC52-95D5-4B04-8DE9728B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31B3B-E8A1-45F5-3BAB-769F043F18A8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4B6245-BEDB-0A4B-6723-9160ACF3C552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04D79-D122-D0A5-A7B2-5E87C12AD5B1}"/>
              </a:ext>
            </a:extLst>
          </p:cNvPr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85686D-C0B9-D88A-76D7-D83D00FAB833}"/>
              </a:ext>
            </a:extLst>
          </p:cNvPr>
          <p:cNvGraphicFramePr>
            <a:graphicFrameLocks noGrp="1"/>
          </p:cNvGraphicFramePr>
          <p:nvPr/>
        </p:nvGraphicFramePr>
        <p:xfrm>
          <a:off x="234988" y="4266810"/>
          <a:ext cx="11442626" cy="1849481"/>
        </p:xfrm>
        <a:graphic>
          <a:graphicData uri="http://schemas.openxmlformats.org/drawingml/2006/table">
            <a:tbl>
              <a:tblPr/>
              <a:tblGrid>
                <a:gridCol w="125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1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4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4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4209">
                  <a:extLst>
                    <a:ext uri="{9D8B030D-6E8A-4147-A177-3AD203B41FA5}">
                      <a16:colId xmlns:a16="http://schemas.microsoft.com/office/drawing/2014/main" val="3493593556"/>
                    </a:ext>
                  </a:extLst>
                </a:gridCol>
                <a:gridCol w="1114209">
                  <a:extLst>
                    <a:ext uri="{9D8B030D-6E8A-4147-A177-3AD203B41FA5}">
                      <a16:colId xmlns:a16="http://schemas.microsoft.com/office/drawing/2014/main" val="2452883686"/>
                    </a:ext>
                  </a:extLst>
                </a:gridCol>
              </a:tblGrid>
              <a:tr h="237438">
                <a:tc>
                  <a:txBody>
                    <a:bodyPr/>
                    <a:lstStyle/>
                    <a:p>
                      <a:pPr algn="ctr" fontAlgn="b"/>
                      <a:endParaRPr lang="el-GR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ΙΔΙΩΤ.ΥΠΑΛΛΗΛΟΙ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ΔΗΜΟΣ.ΥΠΑΛΛΗΛΟΙ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ΣΥΝΤΑΞΙΟΥΧΟΙ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ΑΥΤΟΑΠΑΣΧΟ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ΛΟΥΜΕΝΟΙ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ΑΝΕΡΓΟΙ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ΦΟΙΤΗΤΗΣ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ΟΙΚΙΑΚΑ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ΕΙΣΟΔΗΜΑΤΙΑΣ/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ΑΛΛΟ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Σίγουρα/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Μάλλον Ναι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6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Μάλλον/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Σίγουρα Όχι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30759D-E380-1CF6-A774-219335A3786B}"/>
              </a:ext>
            </a:extLst>
          </p:cNvPr>
          <p:cNvGraphicFramePr/>
          <p:nvPr/>
        </p:nvGraphicFramePr>
        <p:xfrm>
          <a:off x="1127330" y="435543"/>
          <a:ext cx="8638712" cy="342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6092784" y="797663"/>
            <a:ext cx="81739" cy="1037373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E632A7CC-3A10-2751-E215-65E1CED3C1C0}"/>
              </a:ext>
            </a:extLst>
          </p:cNvPr>
          <p:cNvSpPr>
            <a:spLocks/>
          </p:cNvSpPr>
          <p:nvPr/>
        </p:nvSpPr>
        <p:spPr bwMode="auto">
          <a:xfrm>
            <a:off x="6117048" y="2247474"/>
            <a:ext cx="86296" cy="973174"/>
          </a:xfrm>
          <a:prstGeom prst="rightBrace">
            <a:avLst>
              <a:gd name="adj1" fmla="val 433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444F720-69FD-33DF-A79E-415DCF8B5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34" y="1105469"/>
            <a:ext cx="1092455" cy="4143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40,6%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6D18711F-3548-E470-679B-35BA3641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601" y="2545770"/>
            <a:ext cx="1080120" cy="37658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41,4%</a:t>
            </a:r>
          </a:p>
        </p:txBody>
      </p:sp>
    </p:spTree>
    <p:extLst>
      <p:ext uri="{BB962C8B-B14F-4D97-AF65-F5344CB8AC3E}">
        <p14:creationId xmlns:p14="http://schemas.microsoft.com/office/powerpoint/2010/main" val="679175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6Α.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ΘΕΜΑΤΑ ΕΠΙΚΑΙΡΟΤΗΤΑΣ </a:t>
            </a: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7DAA5AC-960B-263D-D6FE-4D90ABB37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3" y="2477881"/>
            <a:ext cx="6198221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Η. ΥΠΟΨΗΦΙΟΤΗΤΑ ΚΥΡΙΑΚΟΥ ΠΙΕΡΡΑΚΑΚΗ ΓΙΑ ΤΗΝ ΠΡΟΕΔΡΙΑ ΤΟΥ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EUROGROUP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της Υποψηφιότητας του Υπουργού  Κυριάκου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Πιερρακάκη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την θέση του Προέδρου του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Eurogroup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B2505-D98D-9068-5742-F549B5FF6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7835" y="1"/>
            <a:ext cx="56941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3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616D5-7A2E-2D38-C811-40C2B63C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3151FDA-3291-663D-2067-988AE62E49EB}"/>
              </a:ext>
            </a:extLst>
          </p:cNvPr>
          <p:cNvSpPr txBox="1">
            <a:spLocks noGrp="1"/>
          </p:cNvSpPr>
          <p:nvPr/>
        </p:nvSpPr>
        <p:spPr bwMode="auto">
          <a:xfrm>
            <a:off x="9696400" y="655755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8A17B5A7-08A9-21A6-BAF4-40CBF687F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0"/>
            <a:ext cx="12192000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της Υποψηφιότητας του Υπουργού  Κυριάκου </a:t>
            </a:r>
            <a:r>
              <a:rPr kumimoji="0" lang="el-GR" alt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Πιερρακάκη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την θέση του Προέδρου του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Eurogroup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Πως κρίνετε την υποψηφιότητα του Υπουργού Εθνικής Οικονομίας Κυριάκου </a:t>
            </a:r>
            <a:r>
              <a:rPr kumimoji="0" lang="el-GR" alt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Πιερρακάκη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την Προεδρία του </a:t>
            </a:r>
            <a:r>
              <a:rPr kumimoji="0" lang="el-GR" alt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Eurogroup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(Η συλλογή των στοιχείων ολοκληρώθηκε πριν την </a:t>
            </a:r>
            <a:r>
              <a:rPr lang="el-GR" altLang="el-GR" sz="1050" b="1" dirty="0">
                <a:solidFill>
                  <a:srgbClr val="FFFFFF">
                    <a:lumMod val="65000"/>
                  </a:srgbClr>
                </a:solidFill>
              </a:rPr>
              <a:t>εκλογή στην </a:t>
            </a:r>
            <a:r>
              <a:rPr kumimoji="0" lang="el-GR" altLang="el-GR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Προεδρία)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F0F8DF4D-DC52-95D5-4B04-8DE9728B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831B3B-E8A1-45F5-3BAB-769F043F18A8}"/>
              </a:ext>
            </a:extLst>
          </p:cNvPr>
          <p:cNvCxnSpPr/>
          <p:nvPr/>
        </p:nvCxnSpPr>
        <p:spPr bwMode="auto">
          <a:xfrm>
            <a:off x="0" y="3789040"/>
            <a:ext cx="12192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4B6245-BEDB-0A4B-6723-9160ACF3C552}"/>
              </a:ext>
            </a:extLst>
          </p:cNvPr>
          <p:cNvSpPr txBox="1"/>
          <p:nvPr/>
        </p:nvSpPr>
        <p:spPr>
          <a:xfrm>
            <a:off x="9787434" y="629594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104D79-D122-D0A5-A7B2-5E87C12AD5B1}"/>
              </a:ext>
            </a:extLst>
          </p:cNvPr>
          <p:cNvSpPr/>
          <p:nvPr/>
        </p:nvSpPr>
        <p:spPr>
          <a:xfrm>
            <a:off x="4079776" y="3838831"/>
            <a:ext cx="226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με βάση το επάγγελμα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30759D-E380-1CF6-A774-219335A3786B}"/>
              </a:ext>
            </a:extLst>
          </p:cNvPr>
          <p:cNvGraphicFramePr/>
          <p:nvPr/>
        </p:nvGraphicFramePr>
        <p:xfrm>
          <a:off x="1127865" y="548680"/>
          <a:ext cx="8638712" cy="329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AE7767F2-E4E9-1744-1D28-C1CBAFE2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021" y="2135594"/>
            <a:ext cx="1092455" cy="41437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25,1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17DCE56-0703-3631-C5FB-44572DA56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284" y="978686"/>
            <a:ext cx="1080120" cy="3765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40,4%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17341A-5C0B-5EA0-2779-D71D6CE32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53916"/>
              </p:ext>
            </p:extLst>
          </p:nvPr>
        </p:nvGraphicFramePr>
        <p:xfrm>
          <a:off x="162340" y="4165620"/>
          <a:ext cx="11485515" cy="1984195"/>
        </p:xfrm>
        <a:graphic>
          <a:graphicData uri="http://schemas.openxmlformats.org/drawingml/2006/table">
            <a:tbl>
              <a:tblPr/>
              <a:tblGrid>
                <a:gridCol w="2862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773">
                  <a:extLst>
                    <a:ext uri="{9D8B030D-6E8A-4147-A177-3AD203B41FA5}">
                      <a16:colId xmlns:a16="http://schemas.microsoft.com/office/drawing/2014/main" val="1449168932"/>
                    </a:ext>
                  </a:extLst>
                </a:gridCol>
                <a:gridCol w="700081">
                  <a:extLst>
                    <a:ext uri="{9D8B030D-6E8A-4147-A177-3AD203B41FA5}">
                      <a16:colId xmlns:a16="http://schemas.microsoft.com/office/drawing/2014/main" val="3837482003"/>
                    </a:ext>
                  </a:extLst>
                </a:gridCol>
                <a:gridCol w="7000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8669">
                  <a:extLst>
                    <a:ext uri="{9D8B030D-6E8A-4147-A177-3AD203B41FA5}">
                      <a16:colId xmlns:a16="http://schemas.microsoft.com/office/drawing/2014/main" val="246552504"/>
                    </a:ext>
                  </a:extLst>
                </a:gridCol>
                <a:gridCol w="988669">
                  <a:extLst>
                    <a:ext uri="{9D8B030D-6E8A-4147-A177-3AD203B41FA5}">
                      <a16:colId xmlns:a16="http://schemas.microsoft.com/office/drawing/2014/main" val="2195803035"/>
                    </a:ext>
                  </a:extLst>
                </a:gridCol>
                <a:gridCol w="938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9487">
                <a:tc>
                  <a:txBody>
                    <a:bodyPr/>
                    <a:lstStyle/>
                    <a:p>
                      <a:pPr algn="l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3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Πολύ/Αρκετά Θετική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Όχι και τόσο/Καθόλου θετική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58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75682"/>
                  </a:ext>
                </a:extLst>
              </a:tr>
            </a:tbl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6041863" y="689716"/>
            <a:ext cx="81739" cy="904650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5209104" y="1782273"/>
            <a:ext cx="81739" cy="904650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E7767F2-E4E9-1744-1D28-C1CBAFE2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5210" y="3019132"/>
            <a:ext cx="1092455" cy="4143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34,5%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6C7D00B2-2FAF-09DA-623B-2173E6D3A5FB}"/>
              </a:ext>
            </a:extLst>
          </p:cNvPr>
          <p:cNvSpPr>
            <a:spLocks/>
          </p:cNvSpPr>
          <p:nvPr/>
        </p:nvSpPr>
        <p:spPr bwMode="auto">
          <a:xfrm>
            <a:off x="5663952" y="2738257"/>
            <a:ext cx="81739" cy="904650"/>
          </a:xfrm>
          <a:prstGeom prst="rightBrace">
            <a:avLst>
              <a:gd name="adj1" fmla="val 37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1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58" y="1603540"/>
            <a:ext cx="1205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723" y="177281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81736" y="0"/>
            <a:ext cx="5114379" cy="6858000"/>
            <a:chOff x="2567609" y="490537"/>
            <a:chExt cx="9001000" cy="5876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"/>
            <a:stretch/>
          </p:blipFill>
          <p:spPr>
            <a:xfrm>
              <a:off x="2567609" y="490537"/>
              <a:ext cx="9001000" cy="587692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32431" y="1498476"/>
              <a:ext cx="81372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33658" y="2520450"/>
            <a:ext cx="6191294" cy="99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60400" indent="-660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ΕΙΣΟΔΗΜΑ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60400" marR="0" lvl="0" indent="-6604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  <p:pic>
        <p:nvPicPr>
          <p:cNvPr id="11" name="Picture 2" descr="Εφορία: Ποιες παροχές σε είδος προς τους εργαζομένους είναι αφορολόγητες -  Οικονομικός Ταχυδρόμος - ot.g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88" y="-126975"/>
            <a:ext cx="5377273" cy="6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53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72664" cy="114300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en-US" altLang="el-GR" sz="1800" b="1" dirty="0">
                <a:solidFill>
                  <a:srgbClr val="800000"/>
                </a:solidFill>
              </a:rPr>
              <a:t>I</a:t>
            </a:r>
            <a:r>
              <a:rPr lang="el-GR" altLang="el-GR" sz="1800" b="1" dirty="0">
                <a:solidFill>
                  <a:srgbClr val="800000"/>
                </a:solidFill>
              </a:rPr>
              <a:t>. </a:t>
            </a:r>
            <a:r>
              <a:rPr lang="el-GR" altLang="el-GR" sz="1800" b="1" dirty="0">
                <a:solidFill>
                  <a:schemeClr val="tx1"/>
                </a:solidFill>
              </a:rPr>
              <a:t>Εκτιμήσεις σε σχέση με το οικογενειακό εισόδημα των πολιτών </a:t>
            </a:r>
            <a:br>
              <a:rPr lang="en-US" altLang="el-GR" sz="1800" b="1" dirty="0">
                <a:solidFill>
                  <a:schemeClr val="tx1"/>
                </a:solidFill>
              </a:rPr>
            </a:br>
            <a:r>
              <a:rPr lang="el-GR" altLang="el-GR" sz="1200" dirty="0">
                <a:solidFill>
                  <a:schemeClr val="bg2"/>
                </a:solidFill>
              </a:rPr>
              <a:t>Ποια από τις παρακάτω φράσεις που θα σας διαβάσω περιγράφει τη σημερινή σας κατάσταση; </a:t>
            </a:r>
            <a:br>
              <a:rPr lang="el-GR" altLang="el-GR" sz="1200" dirty="0">
                <a:solidFill>
                  <a:schemeClr val="bg2"/>
                </a:solidFill>
              </a:rPr>
            </a:br>
            <a:r>
              <a:rPr lang="el-GR" altLang="el-GR" sz="1200" b="1" dirty="0">
                <a:solidFill>
                  <a:schemeClr val="bg2"/>
                </a:solidFill>
              </a:rPr>
              <a:t>Σύνολο ερωτηθέντων (</a:t>
            </a:r>
            <a:r>
              <a:rPr lang="en-US" altLang="el-GR" sz="1200" b="1" dirty="0">
                <a:solidFill>
                  <a:schemeClr val="bg2"/>
                </a:solidFill>
              </a:rPr>
              <a:t>N</a:t>
            </a:r>
            <a:r>
              <a:rPr lang="el-GR" altLang="el-GR" sz="1200" b="1" dirty="0">
                <a:solidFill>
                  <a:schemeClr val="bg2"/>
                </a:solidFill>
              </a:rPr>
              <a:t>=2000)</a:t>
            </a:r>
            <a:endParaRPr lang="en-GB" altLang="el-GR" sz="1200" b="1" dirty="0">
              <a:solidFill>
                <a:schemeClr val="bg2"/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6A43A-B5B1-4D41-9299-A51B7FA30A79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342900" marR="0" lvl="0" indent="-34290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737351" y="632301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505484" y="1412838"/>
          <a:ext cx="10631076" cy="51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762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290C6-45E9-E1D1-53C1-F28CCC81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>
            <a:extLst>
              <a:ext uri="{FF2B5EF4-FFF2-40B4-BE49-F238E27FC236}">
                <a16:creationId xmlns:a16="http://schemas.microsoft.com/office/drawing/2014/main" id="{0E5E4738-A16B-1608-C124-484BA1387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" y="0"/>
            <a:ext cx="89804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Εκτιμήσεις σε σχέση με το οικογενειακό εισόδημα των πολιτών </a:t>
            </a:r>
            <a:b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- Διαχρονικά στοιχεία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 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MRB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5A0EA5B-390E-0FDA-76EA-15F2AAC43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7537" y="900094"/>
          <a:ext cx="12086357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5FEF3-04BB-8495-C62E-757C22467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25044" y="6525344"/>
            <a:ext cx="523776" cy="4572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5831-5F11-4FA4-A164-95B9C382B088}" type="slidenum">
              <a:rPr kumimoji="0" lang="en-GB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GB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2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" y="2291173"/>
            <a:ext cx="9835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6Β.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916" y="2506616"/>
            <a:ext cx="497473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ΑΝΤΟΧΕΣ ΤΟΥ ΠΟΛΙΤΗ- Ακρίβεια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4338" name="Picture 2" descr="Αντιμετωπίζοντας την ακρίβεια στην ελληνική αγορά | Insid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7816" y="0"/>
            <a:ext cx="588418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786" y="2972878"/>
            <a:ext cx="61964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Υπάρχει ακρίβεια και αισχροκέρδεια σε λογαριασμούς και στην αγορά;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Κατηγορίες εξόδων του νοικοκυριού  που αποτελούν το μεγαλύτερο πρόβλημα</a:t>
            </a:r>
            <a:endParaRPr kumimoji="0" lang="el-G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009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9504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Υπάρχει ακρίβεια ή αισχροκέρδεια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Αξιολογώντας την κατάσταση που επικρατεί στις χρεώσεις των διαφόρων υπηρεσιών και στην αγορά ποια από τις παρακάτω φράσεις σας εκφράζει;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589083" y="972068"/>
          <a:ext cx="8672002" cy="543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038194-0A51-8551-78EB-F1C62578DCEA}"/>
              </a:ext>
            </a:extLst>
          </p:cNvPr>
          <p:cNvSpPr txBox="1"/>
          <p:nvPr/>
        </p:nvSpPr>
        <p:spPr>
          <a:xfrm>
            <a:off x="9312748" y="817109"/>
            <a:ext cx="18966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Δεκέμβριος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2025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17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18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 Δείκτες αξιολόγησης καθημερινής ζωής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του πολίτη )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altLang="el-G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" y="3573016"/>
            <a:ext cx="866775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i="0" dirty="0">
                <a:solidFill>
                  <a:srgbClr val="FFFF00"/>
                </a:solidFill>
              </a:rPr>
              <a:t>ΙΙ.</a:t>
            </a:r>
            <a:r>
              <a:rPr lang="el-GR" altLang="el-GR" sz="2000" b="1" i="0" dirty="0">
                <a:solidFill>
                  <a:schemeClr val="tx2"/>
                </a:solidFill>
              </a:rPr>
              <a:t> Τα σημαντικότερα προβλήματα της χώρας</a:t>
            </a:r>
            <a:endParaRPr kumimoji="0" lang="el-GR" altLang="el-GR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59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9504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Υπάρχει ακρίβεια ή αισχροκέρδεια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Αξιολογώντας την κατάσταση που επικρατεί στις χρεώσεις των διαφόρων υπηρεσιών και στην αγορά ποια από τις παρακάτω φράσεις σας εκφράζει;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222CDA-5204-5667-3308-310A44700E26}"/>
              </a:ext>
            </a:extLst>
          </p:cNvPr>
          <p:cNvGraphicFramePr/>
          <p:nvPr/>
        </p:nvGraphicFramePr>
        <p:xfrm>
          <a:off x="1242204" y="1696411"/>
          <a:ext cx="10006641" cy="466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32A45C2-8CEE-3E42-935E-5E1B62D87F08}"/>
              </a:ext>
            </a:extLst>
          </p:cNvPr>
          <p:cNvSpPr txBox="1"/>
          <p:nvPr/>
        </p:nvSpPr>
        <p:spPr>
          <a:xfrm>
            <a:off x="544452" y="1034691"/>
            <a:ext cx="379698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«ΕΧΟΥΜΕ ΞΕΠΕΡΑΣΕΙ ΤΟ ΕΠΙΠΕΔΟ ΤΗΣ ΑΚΡΙΒΕΙΑΣ &amp;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ΕΧΟΥΜΕ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ΠΛΕΟΝ ΣΟΒΑΡΑ ΦΑΙΝΟΜΕΝΑ ΑΙΣΧΡΟΚΕΡΔΕΙΑΣ &amp; ΚΕΡΔΟΣΚΟΠΙΑΣ»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7780" y="817109"/>
            <a:ext cx="483079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Στην Μέτρηση του Δεκεμβρίου 2025 προστέθηκε η δυνατότητα απάντησης «υπάρχει ακρίβεια αλλά μειώνεται» </a:t>
            </a:r>
          </a:p>
        </p:txBody>
      </p:sp>
    </p:spTree>
    <p:extLst>
      <p:ext uri="{BB962C8B-B14F-4D97-AF65-F5344CB8AC3E}">
        <p14:creationId xmlns:p14="http://schemas.microsoft.com/office/powerpoint/2010/main" val="457391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035881" y="6560419"/>
            <a:ext cx="584978" cy="3651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62636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Β.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Κατηγορίες εξόδων του νοικοκυριού  που αποτελούν το μεγαλύτερο πρόβλημα</a:t>
            </a:r>
            <a:endParaRPr kumimoji="0" lang="el-G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Ποια από τις παρακάτω κατηγορίες εξόδων του νοικοκυριού  αποτελούν για εσάς το μεγαλύτερο πρόβλημα; 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ΜΕΧΡΙ 2 ΑΠΑΝΤΗΣΕΙΣ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Object 2"/>
          <p:cNvGraphicFramePr>
            <a:graphicFrameLocks/>
          </p:cNvGraphicFramePr>
          <p:nvPr/>
        </p:nvGraphicFramePr>
        <p:xfrm>
          <a:off x="279343" y="787402"/>
          <a:ext cx="11633314" cy="555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8809E8-0C63-9762-A9B4-5468BB6F1420}"/>
              </a:ext>
            </a:extLst>
          </p:cNvPr>
          <p:cNvCxnSpPr/>
          <p:nvPr/>
        </p:nvCxnSpPr>
        <p:spPr>
          <a:xfrm>
            <a:off x="1433945" y="2078182"/>
            <a:ext cx="98944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E9BBD-1668-18AB-C0F2-063690E6D093}"/>
              </a:ext>
            </a:extLst>
          </p:cNvPr>
          <p:cNvCxnSpPr/>
          <p:nvPr/>
        </p:nvCxnSpPr>
        <p:spPr>
          <a:xfrm>
            <a:off x="1433945" y="3103419"/>
            <a:ext cx="98944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038194-0A51-8551-78EB-F1C62578DCEA}"/>
              </a:ext>
            </a:extLst>
          </p:cNvPr>
          <p:cNvSpPr txBox="1"/>
          <p:nvPr/>
        </p:nvSpPr>
        <p:spPr>
          <a:xfrm>
            <a:off x="9880829" y="326668"/>
            <a:ext cx="189667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Δεκέμβριος 202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9877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62" b="-29366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807458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Σενάριο κυβέρνησης- Συνεργασία ή Αυτοδυναμία; </a:t>
            </a:r>
          </a:p>
        </p:txBody>
      </p:sp>
    </p:spTree>
    <p:extLst>
      <p:ext uri="{BB962C8B-B14F-4D97-AF65-F5344CB8AC3E}">
        <p14:creationId xmlns:p14="http://schemas.microsoft.com/office/powerpoint/2010/main" val="10260470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D6A5AE0-A84A-9554-87EE-77094BEE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132207"/>
            <a:ext cx="11554676" cy="4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ΙΙ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</a:t>
            </a:r>
            <a:r>
              <a:rPr kumimoji="0" lang="el-GR" alt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Σενάριο κυβέρνησης- Συνεργασία ή Αυτοδυναμία;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CA60CD-CC74-86B2-5888-0877D8DF4AAD}"/>
              </a:ext>
            </a:extLst>
          </p:cNvPr>
          <p:cNvSpPr/>
          <p:nvPr/>
        </p:nvSpPr>
        <p:spPr>
          <a:xfrm>
            <a:off x="470517" y="2459115"/>
            <a:ext cx="3817398" cy="31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solidFill>
                  <a:srgbClr val="FFFFFF"/>
                </a:solidFill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C27135-44F7-3273-150C-6D8566704232}"/>
              </a:ext>
            </a:extLst>
          </p:cNvPr>
          <p:cNvGraphicFramePr/>
          <p:nvPr/>
        </p:nvGraphicFramePr>
        <p:xfrm>
          <a:off x="157948" y="858697"/>
          <a:ext cx="6586124" cy="336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927CC3C8-1E41-9888-3EE7-360C3826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48" y="533737"/>
            <a:ext cx="8850483" cy="2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Ανεξάρτητα από το κόμμα που υποστηρίζετε ποιο σενάριο κυβέρνησης προτιμάτε ως αποτέλεσμα των επόμενων βουλευτικών εκλογών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;</a:t>
            </a:r>
            <a:endParaRPr kumimoji="0" lang="el-G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675123"/>
            <a:ext cx="3623468" cy="298512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74BD8E-B1D8-6CC8-8FEE-7F0B240474D4}"/>
              </a:ext>
            </a:extLst>
          </p:cNvPr>
          <p:cNvSpPr txBox="1"/>
          <p:nvPr/>
        </p:nvSpPr>
        <p:spPr>
          <a:xfrm>
            <a:off x="183599" y="812662"/>
            <a:ext cx="6280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Ν=2000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2985" y="3951533"/>
            <a:ext cx="2577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Ψηφοφόροι Ευρωεκλογών Ιουνίου 2024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00641" y="4191486"/>
          <a:ext cx="11383988" cy="2040532"/>
        </p:xfrm>
        <a:graphic>
          <a:graphicData uri="http://schemas.openxmlformats.org/drawingml/2006/table">
            <a:tbl>
              <a:tblPr/>
              <a:tblGrid>
                <a:gridCol w="1149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20025">
                  <a:extLst>
                    <a:ext uri="{9D8B030D-6E8A-4147-A177-3AD203B41FA5}">
                      <a16:colId xmlns:a16="http://schemas.microsoft.com/office/drawing/2014/main" val="768023806"/>
                    </a:ext>
                  </a:extLst>
                </a:gridCol>
                <a:gridCol w="1142382">
                  <a:extLst>
                    <a:ext uri="{9D8B030D-6E8A-4147-A177-3AD203B41FA5}">
                      <a16:colId xmlns:a16="http://schemas.microsoft.com/office/drawing/2014/main" val="2919632996"/>
                    </a:ext>
                  </a:extLst>
                </a:gridCol>
              </a:tblGrid>
              <a:tr h="713783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ΙΟΥΝ.’24*</a:t>
                      </a:r>
                      <a:endParaRPr kumimoji="0" lang="el-GR" altLang="el-G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9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Αυτοδύναμη Κυβέρνηση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56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Κυβέρνηση Συνεργασίας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943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840416" y="6302122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*Ενδεικτική Βάση Ανάλυσης </a:t>
            </a:r>
          </a:p>
        </p:txBody>
      </p: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6752129" y="141800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,7%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6503066" y="2366031"/>
            <a:ext cx="1371237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42,6 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CC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9022" y="832800"/>
            <a:ext cx="1409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Ιούνιος 2025</a:t>
            </a:r>
          </a:p>
        </p:txBody>
      </p:sp>
      <p:sp>
        <p:nvSpPr>
          <p:cNvPr id="2" name="Rectangle 1028">
            <a:extLst>
              <a:ext uri="{FF2B5EF4-FFF2-40B4-BE49-F238E27FC236}">
                <a16:creationId xmlns:a16="http://schemas.microsoft.com/office/drawing/2014/main" id="{7847D56C-30E3-B89B-3450-61F97D0D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66" y="326181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12,7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A4158A-35AE-3B5B-B5D0-13D4F8DF847B}"/>
              </a:ext>
            </a:extLst>
          </p:cNvPr>
          <p:cNvCxnSpPr>
            <a:cxnSpLocks/>
          </p:cNvCxnSpPr>
          <p:nvPr/>
        </p:nvCxnSpPr>
        <p:spPr>
          <a:xfrm>
            <a:off x="5817020" y="1386227"/>
            <a:ext cx="0" cy="406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3EBC64-1A41-89CE-B820-AA40DD5195FC}"/>
              </a:ext>
            </a:extLst>
          </p:cNvPr>
          <p:cNvCxnSpPr>
            <a:cxnSpLocks/>
          </p:cNvCxnSpPr>
          <p:nvPr/>
        </p:nvCxnSpPr>
        <p:spPr>
          <a:xfrm flipV="1">
            <a:off x="5807968" y="2276872"/>
            <a:ext cx="0" cy="412366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442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78875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ΕΚΛΟΓΙΚΗ ΣΥΜΠΕΡΙΦΟΡΑ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62" b="-29366"/>
          <a:stretch/>
        </p:blipFill>
        <p:spPr>
          <a:xfrm>
            <a:off x="5807968" y="0"/>
            <a:ext cx="6549209" cy="88468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518" y="3380832"/>
            <a:ext cx="501537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IV.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Πρόθεση ψήφου Βουλευτικών Εκλογών 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Αναγωγή σε όσους έχουν πάρει θέση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884" y="4446670"/>
            <a:ext cx="6096000" cy="10673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Μετακινήσεις ψηφοφόρων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Συσπειρώσεις κομμάτων</a:t>
            </a:r>
            <a:endParaRPr kumimoji="0" lang="en-US" altLang="el-GR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Πολιτικός αυτοπροσδιορισμός ερωτώμενων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425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0A65F94A-2B05-9676-BC31-08331AFBD01F}"/>
              </a:ext>
            </a:extLst>
          </p:cNvPr>
          <p:cNvGraphicFramePr/>
          <p:nvPr/>
        </p:nvGraphicFramePr>
        <p:xfrm>
          <a:off x="208962" y="1452004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029F55C4-C2B1-6E4B-1665-184B1942E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4801586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3" y="486916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08EC49B3-718F-D679-76E2-40DE2A98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4797624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58" y="4794839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06" y="4863230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4831173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Κόμμα </a:t>
            </a: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9519" name="Text Box 21"/>
          <p:cNvSpPr txBox="1">
            <a:spLocks noChangeArrowheads="1"/>
          </p:cNvSpPr>
          <p:nvPr/>
        </p:nvSpPr>
        <p:spPr bwMode="auto">
          <a:xfrm>
            <a:off x="2475282" y="858127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170760" y="643666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D348B2D6-B8A5-46D7-A783-18C74431EBB0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/>
          <p:cNvSpPr txBox="1">
            <a:spLocks noChangeArrowheads="1"/>
          </p:cNvSpPr>
          <p:nvPr/>
        </p:nvSpPr>
        <p:spPr bwMode="auto">
          <a:xfrm>
            <a:off x="-351396" y="85858"/>
            <a:ext cx="121920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</a:t>
            </a:r>
            <a:r>
              <a:rPr kumimoji="0" lang="el-GR" alt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4D698CBA-A940-75A8-C524-C62B4A816FBF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/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391" y="4790245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45217" y="1303194"/>
            <a:ext cx="2477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pic>
        <p:nvPicPr>
          <p:cNvPr id="21506" name="Picture 2" descr="NIKH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28" y="4815272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0584" y="4843776"/>
            <a:ext cx="611066" cy="292249"/>
          </a:xfrm>
          <a:prstGeom prst="rect">
            <a:avLst/>
          </a:prstGeom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/>
        </p:nvGraphicFramePr>
        <p:xfrm>
          <a:off x="307975" y="5303684"/>
          <a:ext cx="115006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3845519802"/>
                    </a:ext>
                  </a:extLst>
                </a:gridCol>
                <a:gridCol w="804245">
                  <a:extLst>
                    <a:ext uri="{9D8B030D-6E8A-4147-A177-3AD203B41FA5}">
                      <a16:colId xmlns:a16="http://schemas.microsoft.com/office/drawing/2014/main" val="1557241229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10,7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1,5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2" y="480051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56391" y="5703102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ΠΑΣΟΚ/ΚΙΝΑΛ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19469" y="5703102"/>
            <a:ext cx="1938929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Μέτρηση Ιουνίου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986EA-95E1-E7A7-6DDC-546D65E4B2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9621" y="4771977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E37BD-3124-13E7-8F12-C9AAD9EA0F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03" y="4843776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D7C4152B-31D5-A039-C228-9817EF36A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4863230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897" y="4864488"/>
            <a:ext cx="527750" cy="2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6A15D-56D1-9C56-73FE-DAAC7E4F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05" name="Chart 149504">
            <a:extLst>
              <a:ext uri="{FF2B5EF4-FFF2-40B4-BE49-F238E27FC236}">
                <a16:creationId xmlns:a16="http://schemas.microsoft.com/office/drawing/2014/main" id="{DB632618-200C-7B1D-1E47-C6A6F2A1B45A}"/>
              </a:ext>
            </a:extLst>
          </p:cNvPr>
          <p:cNvGraphicFramePr/>
          <p:nvPr/>
        </p:nvGraphicFramePr>
        <p:xfrm>
          <a:off x="208962" y="1885548"/>
          <a:ext cx="11690020" cy="340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Rectangle 13">
            <a:extLst>
              <a:ext uri="{FF2B5EF4-FFF2-40B4-BE49-F238E27FC236}">
                <a16:creationId xmlns:a16="http://schemas.microsoft.com/office/drawing/2014/main" id="{180F735F-3C37-5A50-2EF9-D8123DE8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109" y="5235130"/>
            <a:ext cx="789840" cy="3540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ΑΠΟΦΑΣΙΣΑ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ΔΕΝ ΑΠΑΝΤΩ</a:t>
            </a:r>
            <a:endParaRPr kumimoji="0" lang="en-GB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07" name="Picture 8" descr="oikejorm_2003">
            <a:hlinkClick r:id="rId4"/>
            <a:extLst>
              <a:ext uri="{FF2B5EF4-FFF2-40B4-BE49-F238E27FC236}">
                <a16:creationId xmlns:a16="http://schemas.microsoft.com/office/drawing/2014/main" id="{56BE7EAB-A0AC-8F52-0BCD-09D80792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85" y="5251527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Rectangle 13">
            <a:extLst>
              <a:ext uri="{FF2B5EF4-FFF2-40B4-BE49-F238E27FC236}">
                <a16:creationId xmlns:a16="http://schemas.microsoft.com/office/drawing/2014/main" id="{475EE277-3381-6446-09BB-F8C113A43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1239" y="5231168"/>
            <a:ext cx="659178" cy="336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ΛΕΥΚΟ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ΑΚΥΡΟ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ΑΠΟΧΗ</a:t>
            </a:r>
            <a:endParaRPr kumimoji="0" lang="en-GB" alt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1F4596F1-FD03-7792-281F-B90D9E8EB5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00" y="5202745"/>
            <a:ext cx="632779" cy="310260"/>
          </a:xfrm>
          <a:prstGeom prst="rect">
            <a:avLst/>
          </a:prstGeom>
        </p:spPr>
      </p:pic>
      <p:pic>
        <p:nvPicPr>
          <p:cNvPr id="123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C89147F4-FEB9-9E5C-7376-55D4C80F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50" y="5234286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24" name="TextBox 4">
            <a:extLst>
              <a:ext uri="{FF2B5EF4-FFF2-40B4-BE49-F238E27FC236}">
                <a16:creationId xmlns:a16="http://schemas.microsoft.com/office/drawing/2014/main" id="{24EA52EA-31A8-9A22-E170-2771D4EE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94" y="5264717"/>
            <a:ext cx="59588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defRPr>
            </a:lvl1pPr>
            <a:lvl2pPr marL="742950" indent="-285750">
              <a:defRPr sz="1400"/>
            </a:lvl2pPr>
            <a:lvl3pPr marL="1143000" indent="-228600">
              <a:defRPr sz="1400"/>
            </a:lvl3pPr>
            <a:lvl4pPr marL="1600200" indent="-228600">
              <a:defRPr sz="1400"/>
            </a:lvl4pPr>
            <a:lvl5pPr marL="2057400" indent="-228600">
              <a:defRPr sz="1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Κόμμα </a:t>
            </a:r>
            <a:endParaRPr kumimoji="0" lang="en-US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9519" name="Text Box 21">
            <a:extLst>
              <a:ext uri="{FF2B5EF4-FFF2-40B4-BE49-F238E27FC236}">
                <a16:creationId xmlns:a16="http://schemas.microsoft.com/office/drawing/2014/main" id="{C39A9CDE-F10C-5EE3-8669-E1C6CF6ED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484" y="5731769"/>
            <a:ext cx="6513828" cy="3970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D375C-7CB0-901B-A0E7-4AC80D771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70760" y="6436665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568A71C4-2082-5634-7E5D-5CA745AC70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" y="27609"/>
            <a:ext cx="639221" cy="63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Δείτε το νέο σήμα του ΣΥΡΙΖΑ - ΤΑ ΝΕΑ">
            <a:extLst>
              <a:ext uri="{FF2B5EF4-FFF2-40B4-BE49-F238E27FC236}">
                <a16:creationId xmlns:a16="http://schemas.microsoft.com/office/drawing/2014/main" id="{56AE15E1-A1C6-0301-DA0B-AA1583307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AF56F90-DC13-1BCF-6F88-77498ACBE87B}"/>
              </a:ext>
            </a:extLst>
          </p:cNvPr>
          <p:cNvSpPr/>
          <p:nvPr/>
        </p:nvSpPr>
        <p:spPr>
          <a:xfrm rot="5400000">
            <a:off x="10845519" y="1101561"/>
            <a:ext cx="266419" cy="1779997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5" name="Text Box 3">
            <a:extLst>
              <a:ext uri="{FF2B5EF4-FFF2-40B4-BE49-F238E27FC236}">
                <a16:creationId xmlns:a16="http://schemas.microsoft.com/office/drawing/2014/main" id="{89B68737-776B-5A36-B1E6-02A05B70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2" y="41207"/>
            <a:ext cx="11336345" cy="11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Πρόθεση ψήφου Βουλευτικές Εκλογές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Βάσει Άξονα Δεξιά/Κεντροδεξιά 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Αριστερά/Κεντροαριστερά)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149506" name="TextBox 149505">
            <a:extLst>
              <a:ext uri="{FF2B5EF4-FFF2-40B4-BE49-F238E27FC236}">
                <a16:creationId xmlns:a16="http://schemas.microsoft.com/office/drawing/2014/main" id="{DE669557-91C0-5077-D7A4-E67E37C8B0D5}"/>
              </a:ext>
            </a:extLst>
          </p:cNvPr>
          <p:cNvSpPr txBox="1"/>
          <p:nvPr/>
        </p:nvSpPr>
        <p:spPr>
          <a:xfrm>
            <a:off x="88157" y="970723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1FF711AE-03D8-5123-497C-B2975D1ED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815" y="943319"/>
            <a:ext cx="1557854" cy="8617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Αδιευκρίνιστης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Ψήφου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5%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6" name="Picture 2" descr="Πλεύση Ελευθερίας.svg">
            <a:extLst>
              <a:ext uri="{FF2B5EF4-FFF2-40B4-BE49-F238E27FC236}">
                <a16:creationId xmlns:a16="http://schemas.microsoft.com/office/drawing/2014/main" id="{27352563-DE3E-34A4-586A-67C2714E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9" y="5206268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212BF4E-D3D7-2B45-CE42-670B1EB275A8}"/>
              </a:ext>
            </a:extLst>
          </p:cNvPr>
          <p:cNvSpPr/>
          <p:nvPr/>
        </p:nvSpPr>
        <p:spPr>
          <a:xfrm>
            <a:off x="4690573" y="6069475"/>
            <a:ext cx="24772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pic>
        <p:nvPicPr>
          <p:cNvPr id="21506" name="Picture 2" descr="NIKH">
            <a:extLst>
              <a:ext uri="{FF2B5EF4-FFF2-40B4-BE49-F238E27FC236}">
                <a16:creationId xmlns:a16="http://schemas.microsoft.com/office/drawing/2014/main" id="{8A9E3A1F-8A22-35FD-1708-AF03238F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42" y="5235130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73FD17-7181-D521-5ACB-0082EFCE48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8880" y="5249467"/>
            <a:ext cx="611066" cy="292249"/>
          </a:xfrm>
          <a:prstGeom prst="rect">
            <a:avLst/>
          </a:prstGeom>
        </p:spPr>
      </p:pic>
      <p:pic>
        <p:nvPicPr>
          <p:cNvPr id="31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D2386A04-4FBA-EE72-1DE8-18129AB8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76" y="5256955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6129CB3-9817-62D1-9903-6BE918535B5E}"/>
              </a:ext>
            </a:extLst>
          </p:cNvPr>
          <p:cNvSpPr/>
          <p:nvPr/>
        </p:nvSpPr>
        <p:spPr>
          <a:xfrm>
            <a:off x="456391" y="6136646"/>
            <a:ext cx="214834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ΝΔ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ΠΑΣΟΚ/ΚΙΝΑΛ ±1,</a:t>
            </a:r>
            <a:r>
              <a:rPr kumimoji="0" lang="en-US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l-GR" altLang="el-G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C8AF4-03E1-E816-1421-E1FCC3F7761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2950" y="5151986"/>
            <a:ext cx="422331" cy="4157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3E7D25-2D56-916F-5BCB-2D78B94CD9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1" y="5287651"/>
            <a:ext cx="351483" cy="351483"/>
          </a:xfrm>
          <a:prstGeom prst="rect">
            <a:avLst/>
          </a:prstGeom>
        </p:spPr>
      </p:pic>
      <p:pic>
        <p:nvPicPr>
          <p:cNvPr id="5122" name="Picture 2" descr="Νέα Δημοκρατία">
            <a:extLst>
              <a:ext uri="{FF2B5EF4-FFF2-40B4-BE49-F238E27FC236}">
                <a16:creationId xmlns:a16="http://schemas.microsoft.com/office/drawing/2014/main" id="{72E8FF13-9772-7AC4-4C69-9D5B873A4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17534" r="26101" b="15666"/>
          <a:stretch>
            <a:fillRect/>
          </a:stretch>
        </p:blipFill>
        <p:spPr bwMode="auto">
          <a:xfrm>
            <a:off x="545944" y="5296774"/>
            <a:ext cx="446872" cy="3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1B5917B-9C88-A03C-A727-32298A1385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079" y="5221274"/>
            <a:ext cx="527750" cy="299846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4A57561E-7109-C5FA-8CE2-4F730EF1D788}"/>
              </a:ext>
            </a:extLst>
          </p:cNvPr>
          <p:cNvSpPr/>
          <p:nvPr/>
        </p:nvSpPr>
        <p:spPr>
          <a:xfrm rot="5400000">
            <a:off x="6312810" y="468944"/>
            <a:ext cx="425853" cy="5488421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50CE8E-7296-1CAE-7280-58088DB8C670}"/>
              </a:ext>
            </a:extLst>
          </p:cNvPr>
          <p:cNvSpPr txBox="1"/>
          <p:nvPr/>
        </p:nvSpPr>
        <p:spPr>
          <a:xfrm>
            <a:off x="5655383" y="2167783"/>
            <a:ext cx="1996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36,1%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F335C9D-5BFA-387A-C02F-222FBD123FCA}"/>
              </a:ext>
            </a:extLst>
          </p:cNvPr>
          <p:cNvSpPr/>
          <p:nvPr/>
        </p:nvSpPr>
        <p:spPr>
          <a:xfrm rot="5400000">
            <a:off x="1853316" y="305652"/>
            <a:ext cx="341632" cy="313548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35EB16-5A99-8E5A-6F13-CE5F4FF9F03E}"/>
              </a:ext>
            </a:extLst>
          </p:cNvPr>
          <p:cNvSpPr txBox="1"/>
          <p:nvPr/>
        </p:nvSpPr>
        <p:spPr>
          <a:xfrm>
            <a:off x="1464005" y="1322590"/>
            <a:ext cx="1140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37,5%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9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9505" grpId="0">
        <p:bldAsOne/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979D7-F8B9-24AE-E229-E916C720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D7C929-CA5B-329B-002D-D62784310EAD}"/>
              </a:ext>
            </a:extLst>
          </p:cNvPr>
          <p:cNvCxnSpPr>
            <a:cxnSpLocks/>
          </p:cNvCxnSpPr>
          <p:nvPr/>
        </p:nvCxnSpPr>
        <p:spPr>
          <a:xfrm flipH="1">
            <a:off x="7968208" y="3774738"/>
            <a:ext cx="2349376" cy="0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0" name="Text Box 3">
            <a:extLst>
              <a:ext uri="{FF2B5EF4-FFF2-40B4-BE49-F238E27FC236}">
                <a16:creationId xmlns:a16="http://schemas.microsoft.com/office/drawing/2014/main" id="{EEB34612-FFC0-9A47-726A-559164A1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804" y="10717"/>
            <a:ext cx="105954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Συσπειρώσεις/μετακινήσεις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ψηφοφόρων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–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Ως προς το αποτέλεσμα των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Ευρωεκλογών Ιουνίου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69035-4016-295C-B5F8-C640CE962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7182" y="6485579"/>
            <a:ext cx="779971" cy="39420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1">
            <a:extLst>
              <a:ext uri="{FF2B5EF4-FFF2-40B4-BE49-F238E27FC236}">
                <a16:creationId xmlns:a16="http://schemas.microsoft.com/office/drawing/2014/main" id="{B9E17740-7718-F8E9-DDCF-B683577F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464" y="815492"/>
            <a:ext cx="1219200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 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083F07E-B9DA-B951-5D69-7499465DB03C}"/>
              </a:ext>
            </a:extLst>
          </p:cNvPr>
          <p:cNvCxnSpPr>
            <a:cxnSpLocks/>
          </p:cNvCxnSpPr>
          <p:nvPr/>
        </p:nvCxnSpPr>
        <p:spPr>
          <a:xfrm>
            <a:off x="2497466" y="2597695"/>
            <a:ext cx="692797" cy="2268267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306252-6D35-5AF7-6E70-266D19BEA476}"/>
              </a:ext>
            </a:extLst>
          </p:cNvPr>
          <p:cNvCxnSpPr/>
          <p:nvPr/>
        </p:nvCxnSpPr>
        <p:spPr>
          <a:xfrm>
            <a:off x="1775520" y="3093361"/>
            <a:ext cx="2097233" cy="1176747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935452F-C976-7671-DD24-CA67306A1683}"/>
              </a:ext>
            </a:extLst>
          </p:cNvPr>
          <p:cNvCxnSpPr/>
          <p:nvPr/>
        </p:nvCxnSpPr>
        <p:spPr>
          <a:xfrm flipH="1">
            <a:off x="2351584" y="2597695"/>
            <a:ext cx="880083" cy="2199457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4AB0AB0-ECE4-D642-7DC6-E239D0416FB9}"/>
              </a:ext>
            </a:extLst>
          </p:cNvPr>
          <p:cNvSpPr txBox="1"/>
          <p:nvPr/>
        </p:nvSpPr>
        <p:spPr>
          <a:xfrm>
            <a:off x="914245" y="1214149"/>
            <a:ext cx="4234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ΝΔ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3A9B0A7-1DDC-7060-C59F-714BAF67C1FE}"/>
              </a:ext>
            </a:extLst>
          </p:cNvPr>
          <p:cNvSpPr/>
          <p:nvPr/>
        </p:nvSpPr>
        <p:spPr>
          <a:xfrm>
            <a:off x="1828800" y="2734235"/>
            <a:ext cx="2043953" cy="1954306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5BCA07E-0E78-7032-E2E9-F823CB4DB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1287" y="3742511"/>
            <a:ext cx="678976" cy="36806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83B8F43-9DB1-0BF8-7D9C-9EACF2183945}"/>
              </a:ext>
            </a:extLst>
          </p:cNvPr>
          <p:cNvSpPr txBox="1"/>
          <p:nvPr/>
        </p:nvSpPr>
        <p:spPr>
          <a:xfrm>
            <a:off x="2497466" y="3261262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77,6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26C937-3514-D210-D00A-01A2384D742A}"/>
              </a:ext>
            </a:extLst>
          </p:cNvPr>
          <p:cNvSpPr txBox="1"/>
          <p:nvPr/>
        </p:nvSpPr>
        <p:spPr>
          <a:xfrm>
            <a:off x="2351584" y="2095399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332D1E-B61E-F9F8-5604-A90B7370D609}"/>
              </a:ext>
            </a:extLst>
          </p:cNvPr>
          <p:cNvSpPr txBox="1"/>
          <p:nvPr/>
        </p:nvSpPr>
        <p:spPr>
          <a:xfrm>
            <a:off x="910077" y="4794940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,4%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4DC854-D574-0AAF-C5F0-B67B342DD585}"/>
              </a:ext>
            </a:extLst>
          </p:cNvPr>
          <p:cNvSpPr txBox="1"/>
          <p:nvPr/>
        </p:nvSpPr>
        <p:spPr>
          <a:xfrm>
            <a:off x="879802" y="290960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4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FCDC94D3-0C9D-CFE3-6111-8354FE91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41" y="2140278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C0F59758-80CE-EA92-9BF7-77BAC5D7B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23" y="4806405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238203-D48C-7B09-BF13-BA28047CDB98}"/>
              </a:ext>
            </a:extLst>
          </p:cNvPr>
          <p:cNvSpPr txBox="1"/>
          <p:nvPr/>
        </p:nvSpPr>
        <p:spPr>
          <a:xfrm>
            <a:off x="429950" y="2484920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26EF0C-1E08-7F9F-970B-7E0739E132C0}"/>
              </a:ext>
            </a:extLst>
          </p:cNvPr>
          <p:cNvSpPr txBox="1"/>
          <p:nvPr/>
        </p:nvSpPr>
        <p:spPr>
          <a:xfrm>
            <a:off x="3793638" y="2265144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968646-89B5-BE74-0C65-0CFB4703A993}"/>
              </a:ext>
            </a:extLst>
          </p:cNvPr>
          <p:cNvSpPr txBox="1"/>
          <p:nvPr/>
        </p:nvSpPr>
        <p:spPr>
          <a:xfrm>
            <a:off x="2849891" y="533235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B4E39BC-DBB3-6585-4A19-1029BBEF2BF9}"/>
              </a:ext>
            </a:extLst>
          </p:cNvPr>
          <p:cNvCxnSpPr>
            <a:cxnSpLocks/>
          </p:cNvCxnSpPr>
          <p:nvPr/>
        </p:nvCxnSpPr>
        <p:spPr>
          <a:xfrm>
            <a:off x="8444862" y="2664826"/>
            <a:ext cx="1437874" cy="2087065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497119-76E6-8DC2-51E9-DEDD17FE201C}"/>
              </a:ext>
            </a:extLst>
          </p:cNvPr>
          <p:cNvCxnSpPr>
            <a:cxnSpLocks/>
          </p:cNvCxnSpPr>
          <p:nvPr/>
        </p:nvCxnSpPr>
        <p:spPr>
          <a:xfrm flipH="1">
            <a:off x="8633157" y="2634843"/>
            <a:ext cx="1019478" cy="2279790"/>
          </a:xfrm>
          <a:prstGeom prst="straightConnector1">
            <a:avLst/>
          </a:prstGeom>
          <a:ln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A3F24F5-E529-F160-0CA6-CB4342961188}"/>
              </a:ext>
            </a:extLst>
          </p:cNvPr>
          <p:cNvSpPr txBox="1"/>
          <p:nvPr/>
        </p:nvSpPr>
        <p:spPr>
          <a:xfrm>
            <a:off x="6715411" y="1198772"/>
            <a:ext cx="5178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Συσπείρωση &amp; Διαρροές ΠΑΣΟΚ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9114F3-894A-06FD-DA9D-E999E0586226}"/>
              </a:ext>
            </a:extLst>
          </p:cNvPr>
          <p:cNvSpPr/>
          <p:nvPr/>
        </p:nvSpPr>
        <p:spPr>
          <a:xfrm>
            <a:off x="8120920" y="2797585"/>
            <a:ext cx="2043953" cy="19543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B7779D7-801C-3770-A630-F813E435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50" y="4940863"/>
            <a:ext cx="595884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F05A2-5C65-BF2F-22AB-DAE9200BDCA9}"/>
              </a:ext>
            </a:extLst>
          </p:cNvPr>
          <p:cNvSpPr txBox="1"/>
          <p:nvPr/>
        </p:nvSpPr>
        <p:spPr>
          <a:xfrm>
            <a:off x="8666246" y="211319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,4%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FFEC0-0964-1F40-054D-A45E90D8FF5D}"/>
              </a:ext>
            </a:extLst>
          </p:cNvPr>
          <p:cNvSpPr txBox="1"/>
          <p:nvPr/>
        </p:nvSpPr>
        <p:spPr>
          <a:xfrm>
            <a:off x="7201469" y="4883676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AE577-AEB1-0CE6-704F-00B188B54E96}"/>
              </a:ext>
            </a:extLst>
          </p:cNvPr>
          <p:cNvSpPr txBox="1"/>
          <p:nvPr/>
        </p:nvSpPr>
        <p:spPr>
          <a:xfrm>
            <a:off x="6689699" y="3187019"/>
            <a:ext cx="1536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Αδιευκρίνιστη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Ψήφος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909D0-7A18-4F59-0156-08D340F2706E}"/>
              </a:ext>
            </a:extLst>
          </p:cNvPr>
          <p:cNvSpPr txBox="1"/>
          <p:nvPr/>
        </p:nvSpPr>
        <p:spPr>
          <a:xfrm>
            <a:off x="7129685" y="3571257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8,5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79BD8-8689-DA94-17DB-E27A3031F086}"/>
              </a:ext>
            </a:extLst>
          </p:cNvPr>
          <p:cNvSpPr txBox="1"/>
          <p:nvPr/>
        </p:nvSpPr>
        <p:spPr>
          <a:xfrm>
            <a:off x="8774314" y="334039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77,9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B334FA-6FBC-F46E-8E50-FE53E29E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03" y="3743456"/>
            <a:ext cx="472576" cy="472578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C442AE-568D-5BBA-0C98-52A0ACB9D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537" y="2172297"/>
            <a:ext cx="678976" cy="368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93FBFC-9AD9-61CC-BB70-0C0DC46F2D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1542" y="2297397"/>
            <a:ext cx="527750" cy="2998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03B0C8-EF19-6D65-5693-1B71AED301BB}"/>
              </a:ext>
            </a:extLst>
          </p:cNvPr>
          <p:cNvSpPr txBox="1"/>
          <p:nvPr/>
        </p:nvSpPr>
        <p:spPr>
          <a:xfrm>
            <a:off x="10126448" y="2222229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1,8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AD67EA-D6D7-2BDE-61BD-809037220229}"/>
              </a:ext>
            </a:extLst>
          </p:cNvPr>
          <p:cNvSpPr txBox="1"/>
          <p:nvPr/>
        </p:nvSpPr>
        <p:spPr>
          <a:xfrm>
            <a:off x="10293345" y="4775293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1" name="Picture 2" descr="Πλεύση Ελευθερίας.svg">
            <a:extLst>
              <a:ext uri="{FF2B5EF4-FFF2-40B4-BE49-F238E27FC236}">
                <a16:creationId xmlns:a16="http://schemas.microsoft.com/office/drawing/2014/main" id="{6091014E-BA93-4951-6CFE-165D5339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05" y="4951183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Πλεύση Ελευθερίας.svg">
            <a:extLst>
              <a:ext uri="{FF2B5EF4-FFF2-40B4-BE49-F238E27FC236}">
                <a16:creationId xmlns:a16="http://schemas.microsoft.com/office/drawing/2014/main" id="{8F505C17-8CFE-9F08-3451-0DF789A8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84" y="4740682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CF026B-EF0A-8493-E9EC-B01EC2A164EE}"/>
              </a:ext>
            </a:extLst>
          </p:cNvPr>
          <p:cNvSpPr txBox="1"/>
          <p:nvPr/>
        </p:nvSpPr>
        <p:spPr>
          <a:xfrm>
            <a:off x="10768661" y="3555477"/>
            <a:ext cx="69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098" name="Picture 2" descr="Κεντρική - Ελληνική Λύση">
            <a:extLst>
              <a:ext uri="{FF2B5EF4-FFF2-40B4-BE49-F238E27FC236}">
                <a16:creationId xmlns:a16="http://schemas.microsoft.com/office/drawing/2014/main" id="{D62B8078-F754-70AA-8A54-ADA1B032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401" y="3599491"/>
            <a:ext cx="362447" cy="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Κεντρική - Ελληνική Λύση">
            <a:extLst>
              <a:ext uri="{FF2B5EF4-FFF2-40B4-BE49-F238E27FC236}">
                <a16:creationId xmlns:a16="http://schemas.microsoft.com/office/drawing/2014/main" id="{D5290566-BCD8-39FB-9BAC-8E06AB3B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96" y="2313252"/>
            <a:ext cx="362447" cy="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ΦΩΝΗ ΛΟΓΙΚΗΣ - ΑΦΡΟΔΙΤΗ ΛΑΤΙΝΟΠΟΥΛΟΥ">
            <a:extLst>
              <a:ext uri="{FF2B5EF4-FFF2-40B4-BE49-F238E27FC236}">
                <a16:creationId xmlns:a16="http://schemas.microsoft.com/office/drawing/2014/main" id="{2A940644-3620-9579-6F94-4158BB45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67" y="4099521"/>
            <a:ext cx="732080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157390-C6B2-6573-AC5A-D8AA97C0EEEA}"/>
              </a:ext>
            </a:extLst>
          </p:cNvPr>
          <p:cNvSpPr txBox="1"/>
          <p:nvPr/>
        </p:nvSpPr>
        <p:spPr>
          <a:xfrm>
            <a:off x="4585843" y="41774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7174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278169" y="1094937"/>
          <a:ext cx="11325225" cy="538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992432" y="6554368"/>
            <a:ext cx="77997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51"/>
            <a:ext cx="625920" cy="62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EADD8-4CB8-5FE0-F434-5EBF2BECC590}"/>
              </a:ext>
            </a:extLst>
          </p:cNvPr>
          <p:cNvSpPr txBox="1"/>
          <p:nvPr/>
        </p:nvSpPr>
        <p:spPr>
          <a:xfrm>
            <a:off x="37356" y="77374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945104" y="-7126"/>
            <a:ext cx="9813718" cy="54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Αναγωγή στο Σύνολο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530166" y="394475"/>
            <a:ext cx="6513828" cy="34958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Συλλογ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ή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Στοιχε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ί</a:t>
            </a:r>
            <a:r>
              <a:rPr kumimoji="0" lang="el-G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ων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0112" y="657501"/>
            <a:ext cx="1964897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</a:t>
            </a:r>
            <a:r>
              <a:rPr kumimoji="0" lang="en-US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Δεκεμβρίου 2025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A5C741A-24C8-D8E5-B9D8-DDE9F73236B0}"/>
              </a:ext>
            </a:extLst>
          </p:cNvPr>
          <p:cNvGraphicFramePr>
            <a:graphicFrameLocks noGrp="1"/>
          </p:cNvGraphicFramePr>
          <p:nvPr/>
        </p:nvGraphicFramePr>
        <p:xfrm>
          <a:off x="236323" y="5683209"/>
          <a:ext cx="11325225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491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3190169388"/>
                    </a:ext>
                  </a:extLst>
                </a:gridCol>
                <a:gridCol w="920751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10,8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13,6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2,9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2,8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476658" y="6098037"/>
            <a:ext cx="1938929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Μέτρηση Ιουνίου 2025</a:t>
            </a:r>
          </a:p>
        </p:txBody>
      </p:sp>
      <p:pic>
        <p:nvPicPr>
          <p:cNvPr id="33" name="Picture 8" descr="oikejorm_2003">
            <a:hlinkClick r:id="rId5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24" y="5282843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457" y="5276918"/>
            <a:ext cx="527122" cy="285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3C82BE-EF43-B81F-ACB2-E01673D709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11" y="5306569"/>
            <a:ext cx="491178" cy="2408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906" y="5267756"/>
            <a:ext cx="527750" cy="299846"/>
          </a:xfrm>
          <a:prstGeom prst="rect">
            <a:avLst/>
          </a:prstGeom>
        </p:spPr>
      </p:pic>
      <p:pic>
        <p:nvPicPr>
          <p:cNvPr id="48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315" y="5256008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50" name="Picture 2" descr="Πλεύση Ελευθερίας.sv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30" y="5243890"/>
            <a:ext cx="329391" cy="3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NIKH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85" y="5241753"/>
            <a:ext cx="529876" cy="3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3147" y="5308353"/>
            <a:ext cx="524835" cy="251008"/>
          </a:xfrm>
          <a:prstGeom prst="rect">
            <a:avLst/>
          </a:prstGeom>
        </p:spPr>
      </p:pic>
      <p:pic>
        <p:nvPicPr>
          <p:cNvPr id="53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293" y="5306701"/>
            <a:ext cx="667707" cy="2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3D26848-5DEF-9FA0-236D-D93D9897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749" y="5259903"/>
            <a:ext cx="595884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621A83-C0E2-35DC-342A-BFA7A26A9982}"/>
              </a:ext>
            </a:extLst>
          </p:cNvPr>
          <p:cNvGraphicFramePr>
            <a:graphicFrameLocks noGrp="1"/>
          </p:cNvGraphicFramePr>
          <p:nvPr/>
        </p:nvGraphicFramePr>
        <p:xfrm>
          <a:off x="391976" y="988819"/>
          <a:ext cx="11253261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923">
                  <a:extLst>
                    <a:ext uri="{9D8B030D-6E8A-4147-A177-3AD203B41FA5}">
                      <a16:colId xmlns:a16="http://schemas.microsoft.com/office/drawing/2014/main" val="258700733"/>
                    </a:ext>
                  </a:extLst>
                </a:gridCol>
                <a:gridCol w="1000900">
                  <a:extLst>
                    <a:ext uri="{9D8B030D-6E8A-4147-A177-3AD203B41FA5}">
                      <a16:colId xmlns:a16="http://schemas.microsoft.com/office/drawing/2014/main" val="2435729103"/>
                    </a:ext>
                  </a:extLst>
                </a:gridCol>
                <a:gridCol w="923907">
                  <a:extLst>
                    <a:ext uri="{9D8B030D-6E8A-4147-A177-3AD203B41FA5}">
                      <a16:colId xmlns:a16="http://schemas.microsoft.com/office/drawing/2014/main" val="2997590075"/>
                    </a:ext>
                  </a:extLst>
                </a:gridCol>
                <a:gridCol w="1096589">
                  <a:extLst>
                    <a:ext uri="{9D8B030D-6E8A-4147-A177-3AD203B41FA5}">
                      <a16:colId xmlns:a16="http://schemas.microsoft.com/office/drawing/2014/main" val="1263721665"/>
                    </a:ext>
                  </a:extLst>
                </a:gridCol>
                <a:gridCol w="914900">
                  <a:extLst>
                    <a:ext uri="{9D8B030D-6E8A-4147-A177-3AD203B41FA5}">
                      <a16:colId xmlns:a16="http://schemas.microsoft.com/office/drawing/2014/main" val="827417244"/>
                    </a:ext>
                  </a:extLst>
                </a:gridCol>
              </a:tblGrid>
              <a:tr h="266746"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</a:t>
                      </a:r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3,4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2,5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9,6</a:t>
                      </a:r>
                      <a:endParaRPr lang="en-US" sz="1400" b="1" strike="noStrik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0F00537-27FC-8051-A664-767A4CA823B8}"/>
              </a:ext>
            </a:extLst>
          </p:cNvPr>
          <p:cNvSpPr/>
          <p:nvPr/>
        </p:nvSpPr>
        <p:spPr>
          <a:xfrm>
            <a:off x="4141230" y="1345748"/>
            <a:ext cx="3402663" cy="2862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Αποτελέσματα Ευρωεκλογών Ιουνίου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AFE3A-A17C-50DD-175E-781EC663A12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5937" y="5231726"/>
            <a:ext cx="422331" cy="415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1C1E4-E8A2-9205-C76A-39A5EEC3E6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24" y="5278667"/>
            <a:ext cx="351483" cy="3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7964" y="563433"/>
            <a:ext cx="5677966" cy="9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i="0" dirty="0">
                <a:solidFill>
                  <a:srgbClr val="FF0000"/>
                </a:solidFill>
                <a:ea typeface="Batang"/>
              </a:rPr>
              <a:t>ΣΗΜΑΝΤΙΚΑ ΓΡΑΦΗΜΑΤΑ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Batang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0205" y="1541960"/>
            <a:ext cx="3934089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ΤΑΣΕΙΣ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Batang"/>
                <a:cs typeface="+mn-cs"/>
              </a:rPr>
              <a:t>ΔΕΚΕΜΒΡΙΟΣ 2025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Batang"/>
              <a:cs typeface="+mn-cs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154" y="3856217"/>
            <a:ext cx="1284861" cy="553182"/>
          </a:xfrm>
          <a:prstGeom prst="rect">
            <a:avLst/>
          </a:prstGeom>
          <a:noFill/>
        </p:spPr>
      </p:pic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498324" y="4737092"/>
          <a:ext cx="709274" cy="70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625440" imgH="6612840" progId="Word.Picture.8">
                  <p:embed/>
                </p:oleObj>
              </mc:Choice>
              <mc:Fallback>
                <p:oleObj name="Picture" r:id="rId3" imgW="6625440" imgH="6612840" progId="Word.Picture.8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24" y="4737092"/>
                        <a:ext cx="709274" cy="709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68161" y="5401807"/>
            <a:ext cx="309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Συντάχθηκε από την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MRB HELLAS </a:t>
            </a:r>
            <a:endParaRPr kumimoji="0" lang="el-GR" sz="16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6203" y="-297419"/>
            <a:ext cx="8155878" cy="7365408"/>
            <a:chOff x="4031095" y="-278590"/>
            <a:chExt cx="8155878" cy="7365408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ounded Rectangle 5"/>
            <p:cNvSpPr/>
            <p:nvPr/>
          </p:nvSpPr>
          <p:spPr>
            <a:xfrm rot="2238430">
              <a:off x="6453108" y="-243063"/>
              <a:ext cx="1060508" cy="46821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 rot="2238430">
              <a:off x="5823659" y="2404708"/>
              <a:ext cx="1060508" cy="46821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 rot="2238430">
              <a:off x="8330980" y="-77957"/>
              <a:ext cx="1009324" cy="323983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 rot="2238430">
              <a:off x="9156042" y="-278590"/>
              <a:ext cx="973157" cy="50938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 rot="2238430">
              <a:off x="10240167" y="761313"/>
              <a:ext cx="929641" cy="36074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2238430">
              <a:off x="8120285" y="3679252"/>
              <a:ext cx="929641" cy="32997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2238430">
              <a:off x="6726664" y="4031906"/>
              <a:ext cx="931274" cy="29236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2238430">
              <a:off x="10283360" y="2474988"/>
              <a:ext cx="929641" cy="360745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2238430">
              <a:off x="8811422" y="5679712"/>
              <a:ext cx="929641" cy="10606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 rot="2238430">
              <a:off x="10624521" y="4086561"/>
              <a:ext cx="785327" cy="29091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2238430">
              <a:off x="11251914" y="5834576"/>
              <a:ext cx="821219" cy="8750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2238430">
              <a:off x="4031095" y="3669320"/>
              <a:ext cx="1060508" cy="320631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Isosceles Triangle 1"/>
            <p:cNvSpPr/>
            <p:nvPr/>
          </p:nvSpPr>
          <p:spPr>
            <a:xfrm rot="10800000">
              <a:off x="8194560" y="-3"/>
              <a:ext cx="1081681" cy="540990"/>
            </a:xfrm>
            <a:prstGeom prst="triangle">
              <a:avLst>
                <a:gd name="adj" fmla="val 3740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0800000">
              <a:off x="9608490" y="8251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2238430">
              <a:off x="11634666" y="343837"/>
              <a:ext cx="420847" cy="6588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2238430">
              <a:off x="11622395" y="2033371"/>
              <a:ext cx="420847" cy="65889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 rot="2238430">
              <a:off x="11782823" y="3711634"/>
              <a:ext cx="298531" cy="52897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/>
            <p:cNvSpPr/>
            <p:nvPr/>
          </p:nvSpPr>
          <p:spPr>
            <a:xfrm rot="10800000">
              <a:off x="10962944" y="8251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11317194" y="5125339"/>
              <a:ext cx="1206821" cy="532737"/>
            </a:xfrm>
            <a:prstGeom prst="triangle">
              <a:avLst>
                <a:gd name="adj" fmla="val 3434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8075579" y="6308832"/>
              <a:ext cx="1081681" cy="532737"/>
            </a:xfrm>
            <a:prstGeom prst="triangle">
              <a:avLst>
                <a:gd name="adj" fmla="val 3828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788507" y="6438774"/>
              <a:ext cx="1032961" cy="430228"/>
            </a:xfrm>
            <a:prstGeom prst="triangle">
              <a:avLst>
                <a:gd name="adj" fmla="val 3688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4095162" y="6308832"/>
              <a:ext cx="1032961" cy="532737"/>
            </a:xfrm>
            <a:prstGeom prst="triangle">
              <a:avLst>
                <a:gd name="adj" fmla="val 3872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5455070" y="6438774"/>
              <a:ext cx="1032961" cy="411052"/>
            </a:xfrm>
            <a:prstGeom prst="triangle">
              <a:avLst>
                <a:gd name="adj" fmla="val 3872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9432711" y="6438774"/>
              <a:ext cx="827905" cy="411052"/>
            </a:xfrm>
            <a:prstGeom prst="triangle">
              <a:avLst>
                <a:gd name="adj" fmla="val 4028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10690168" y="6438774"/>
              <a:ext cx="827905" cy="411052"/>
            </a:xfrm>
            <a:prstGeom prst="triangle">
              <a:avLst>
                <a:gd name="adj" fmla="val 4028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6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26031" y="0"/>
            <a:ext cx="9448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Τα σημαντικότερα προβλήματα της χώρας</a:t>
            </a:r>
            <a:b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Κατά καιρούς αναφέρονται τα παρακάτω προβλήματα που αντιμετωπίζει η χώρα μας σήμερα, Άσχετα με το αν επηρεάζεται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από αυτά η προσωπική σας κατάσταση, ποια από αυτά που θα σας δείξω θεωρείτε ότι είναι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τρία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σημαντικότερα; </a:t>
            </a:r>
            <a:endParaRPr kumimoji="0" lang="el-GR" altLang="el-GR" sz="5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7237413" y="506414"/>
            <a:ext cx="3429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Μεθοδολογία ερώτησης:</a:t>
            </a:r>
            <a:r>
              <a:rPr kumimoji="0" lang="el-GR" altLang="el-GR" sz="800" b="0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Προκωδικοποιημένη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Δυνατότητα 3 απαντήσεων </a:t>
            </a:r>
            <a:endParaRPr kumimoji="0" lang="en-GB" altLang="el-GR" sz="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159" name="Text Box 170"/>
          <p:cNvSpPr txBox="1">
            <a:spLocks noChangeArrowheads="1"/>
          </p:cNvSpPr>
          <p:nvPr/>
        </p:nvSpPr>
        <p:spPr bwMode="auto">
          <a:xfrm>
            <a:off x="10482264" y="5338764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70782907"/>
              </p:ext>
            </p:extLst>
          </p:nvPr>
        </p:nvGraphicFramePr>
        <p:xfrm>
          <a:off x="-191087" y="965200"/>
          <a:ext cx="10801200" cy="553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1826671" y="2027596"/>
            <a:ext cx="95075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36177" y="5972145"/>
            <a:ext cx="292176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ΤΑΣΕΙΣ</a:t>
            </a:r>
            <a:r>
              <a:rPr kumimoji="0" lang="en-US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ΔΕΚΕΜΒΡΙΟΣ 2025</a:t>
            </a:r>
            <a:endParaRPr kumimoji="0" lang="en-US" altLang="el-G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F218D57-1B4F-42AF-917D-F4A8CA58F297}"/>
              </a:ext>
            </a:extLst>
          </p:cNvPr>
          <p:cNvCxnSpPr/>
          <p:nvPr/>
        </p:nvCxnSpPr>
        <p:spPr bwMode="auto">
          <a:xfrm>
            <a:off x="1826671" y="3155101"/>
            <a:ext cx="957951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20336" y="6500043"/>
            <a:ext cx="2540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9E396-4E8E-4BC1-9FFE-DBADFC5D39A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EC841-F628-D0F3-055D-D555DDA1C87F}"/>
              </a:ext>
            </a:extLst>
          </p:cNvPr>
          <p:cNvSpPr txBox="1"/>
          <p:nvPr/>
        </p:nvSpPr>
        <p:spPr>
          <a:xfrm>
            <a:off x="2783632" y="1059078"/>
            <a:ext cx="583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0" dirty="0">
                <a:solidFill>
                  <a:srgbClr val="FF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08396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4" name="Rectangle 3113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110A2FA-4ECB-D455-8B9A-DE3E2BF3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32504579-5827-043A-352A-6BA5FDCD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362200"/>
            <a:ext cx="53008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ΚΟΙΝΩΝΙΚΟ, ΠΟΛΙΤΙΚΟ &amp; ΟΙΚΟΝΟΜΙΚΟ ΠΕΡΙΒΑΛΛΟΝ</a:t>
            </a:r>
            <a:endParaRPr kumimoji="0" lang="en-US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0F96B66-C837-F48A-BC1A-920F1BCE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85" y="2109418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Box 1028">
            <a:extLst>
              <a:ext uri="{FF2B5EF4-FFF2-40B4-BE49-F238E27FC236}">
                <a16:creationId xmlns:a16="http://schemas.microsoft.com/office/drawing/2014/main" id="{CF252CB0-7CB3-C895-9A62-D2EDA94C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81" y="3075057"/>
            <a:ext cx="6362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επιλέγατε να μειωθεί η ακρίβεια ή να αυξηθούν τα εισοδήματα/ οι μισθοί;</a:t>
            </a:r>
            <a:endParaRPr kumimoji="0" lang="el-GR" altLang="el-GR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89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6383339" y="63087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368879" y="6502477"/>
            <a:ext cx="343745" cy="27463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F2AB6-7831-446F-8A4B-3B377567A82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14" y="10391"/>
            <a:ext cx="11328370" cy="836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III</a:t>
            </a:r>
            <a:r>
              <a:rPr kumimoji="0" lang="el-G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Θα επιλέγατε να μειωθεί η ακρίβεια ή να αυξηθούν τα εισοδήματα/ οι μισθοί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 είχατε να επιλέξετε μια από τις δύο παρακάτω εναλλακτικές ποια θα επιλέγατε 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(Ν=2000)</a:t>
            </a:r>
            <a:endParaRPr kumimoji="0" lang="en-GB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511824" y="1288760"/>
          <a:ext cx="7560296" cy="1943472"/>
        </p:xfrm>
        <a:graphic>
          <a:graphicData uri="http://schemas.openxmlformats.org/drawingml/2006/table">
            <a:tbl>
              <a:tblPr/>
              <a:tblGrid>
                <a:gridCol w="106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122700811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618284305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2566959562"/>
                    </a:ext>
                  </a:extLst>
                </a:gridCol>
                <a:gridCol w="646127">
                  <a:extLst>
                    <a:ext uri="{9D8B030D-6E8A-4147-A177-3AD203B41FA5}">
                      <a16:colId xmlns:a16="http://schemas.microsoft.com/office/drawing/2014/main" val="547207374"/>
                    </a:ext>
                  </a:extLst>
                </a:gridCol>
              </a:tblGrid>
              <a:tr h="642349">
                <a:tc>
                  <a:txBody>
                    <a:bodyPr/>
                    <a:lstStyle/>
                    <a:p>
                      <a:pPr algn="l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7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Να μειωθεί η Ακρίβεια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Να αυξηθούν τα εισοδήματα/οι μισθοί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11824" y="4005064"/>
          <a:ext cx="7616447" cy="1521027"/>
        </p:xfrm>
        <a:graphic>
          <a:graphicData uri="http://schemas.openxmlformats.org/drawingml/2006/table">
            <a:tbl>
              <a:tblPr/>
              <a:tblGrid>
                <a:gridCol w="234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33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5787">
                <a:tc>
                  <a:txBody>
                    <a:bodyPr/>
                    <a:lstStyle/>
                    <a:p>
                      <a:pPr algn="ctr" fontAlgn="b"/>
                      <a:endParaRPr kumimoji="0" lang="en-U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ΩΝ</a:t>
                      </a:r>
                      <a:endParaRPr kumimoji="0" lang="en-GB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7" marR="91437" marT="45710" marB="4571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ΑΝΔΡΕΣ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ΓΥΝΑΙΚΕΣ</a:t>
                      </a:r>
                      <a:endParaRPr kumimoji="0" lang="en-US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48" marB="4574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17-</a:t>
                      </a:r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35-44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45-54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l-GR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65+</a:t>
                      </a:r>
                      <a:endParaRPr kumimoji="0" lang="en-U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μειωθεί η Ακρίβεια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Να αυξηθούν τα εισοδήματα/οι μισθοί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9876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5734" y="3289490"/>
            <a:ext cx="13163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*Ενδεικτική Βάση Ανάλυσης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2E016AF-DAFC-7DA8-0109-BD5B551552BC}"/>
              </a:ext>
            </a:extLst>
          </p:cNvPr>
          <p:cNvGraphicFramePr/>
          <p:nvPr/>
        </p:nvGraphicFramePr>
        <p:xfrm>
          <a:off x="51114" y="1624436"/>
          <a:ext cx="4460710" cy="422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0880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0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1_Default 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44410</TotalTime>
  <Words>5109</Words>
  <Application>Microsoft Office PowerPoint</Application>
  <PresentationFormat>Widescreen</PresentationFormat>
  <Paragraphs>1716</Paragraphs>
  <Slides>69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105" baseType="lpstr">
      <vt:lpstr>Batang</vt:lpstr>
      <vt:lpstr>Aptos Narrow</vt:lpstr>
      <vt:lpstr>Arial</vt:lpstr>
      <vt:lpstr>Arial Black</vt:lpstr>
      <vt:lpstr>Avenir Next LT Pro</vt:lpstr>
      <vt:lpstr>Calibri</vt:lpstr>
      <vt:lpstr>Calibri Light</vt:lpstr>
      <vt:lpstr>Sagona Book</vt:lpstr>
      <vt:lpstr>Tahoma</vt:lpstr>
      <vt:lpstr>The Hand Extrablack</vt:lpstr>
      <vt:lpstr>Times New Roman</vt:lpstr>
      <vt:lpstr>Verdana</vt:lpstr>
      <vt:lpstr>Default Design</vt:lpstr>
      <vt:lpstr>BlobVTI</vt:lpstr>
      <vt:lpstr>2_Default Design</vt:lpstr>
      <vt:lpstr>Office Theme</vt:lpstr>
      <vt:lpstr>1_BlobVTI</vt:lpstr>
      <vt:lpstr>1_Default Design</vt:lpstr>
      <vt:lpstr>3_Default Design</vt:lpstr>
      <vt:lpstr>4_Default Design</vt:lpstr>
      <vt:lpstr>2_BlobVTI</vt:lpstr>
      <vt:lpstr>5_Default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1_Office Theme</vt:lpstr>
      <vt:lpstr>14_Default Design</vt:lpstr>
      <vt:lpstr>15_Default Design</vt:lpstr>
      <vt:lpstr>16_Default Design</vt:lpstr>
      <vt:lpstr>6_Default Design</vt:lpstr>
      <vt:lpstr>17_Default Design</vt:lpstr>
      <vt:lpstr>Picture</vt:lpstr>
      <vt:lpstr>PowerPoint Presentation</vt:lpstr>
      <vt:lpstr>PowerPoint Presentation</vt:lpstr>
      <vt:lpstr>Ι. Οι βασικοί δείκτες Πορείας της Χώρας και της Κοινωνίας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ΙΙ. Πιστεύετε ότι ο Κ. Μητσοτάκης και η ΝΔ αξίζουν μία τρίτη κυβερνητική Θητεία ή πρέπει να υπάρξει κυβερνητική αλλαγή;  Πιστεύετε ότι ο Κυριάκος Μητσοτάκης και η ΝΔ αξίζουν μία τρίτη κυβερνητική Θητεία ή πρέπει να υπάρξει κυβερνητική αλλαγή;  Σύνολο ερωτηθέντων (Ν=2000)</vt:lpstr>
      <vt:lpstr>PowerPoint Presentation</vt:lpstr>
      <vt:lpstr>Ι. Αξιολόγηση στάσης Ν. Ανδρουλάκη ως Αξιωματική Αντιπολίτευση Πώς κρίνετε την έως τώρα στάση του Νίκου Ανδρουλάκη ως αρχηγού της Αξιωματικής Αντιπολίτευσης; Σύνολο ερωτηθέντων (Ν=2000)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Εκτιμήσεις σε σχέση με το οικογενειακό εισόδημα των πολιτών  Ποια από τις παρακάτω φράσεις που θα σας διαβάσω περιγράφει τη σημερινή σας κατάσταση;  Σύνολο ερωτηθέντων (N=2000)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ΔΕΙΚΤΕΣ KOINΩΝΙΚΟΥ - ΠΟΛΙΤΙΚΟΥ - ΟΙΚΟΝΟΜΙΚΟΥ ΠΕΡΙΒΑΛΛΟΝΤΟΣ</dc:title>
  <dc:creator>MRB Hellas SA</dc:creator>
  <cp:lastModifiedBy>Tasos Velissaridis</cp:lastModifiedBy>
  <cp:revision>2166</cp:revision>
  <cp:lastPrinted>2025-12-16T12:39:49Z</cp:lastPrinted>
  <dcterms:created xsi:type="dcterms:W3CDTF">2004-07-22T08:28:06Z</dcterms:created>
  <dcterms:modified xsi:type="dcterms:W3CDTF">2025-12-17T05:44:53Z</dcterms:modified>
</cp:coreProperties>
</file>