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32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B6B239-6103-4A51-B96B-8CC1EDE99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A4D031D-296B-4514-BF65-99828C528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654103F-FCBE-4CFF-91BA-A275BA94B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0CCB7A-DD2A-42CA-BD9A-9B2771B4D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2FAB3F5-7627-4858-BCEC-273D773C5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1943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36A405-213A-47DC-830D-1E84155A0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D421317-F288-48EA-9685-AB3FBACD2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EE18EAE-138A-402E-B081-00A40E52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0A6C1DA-B1CB-489D-A5B7-E6A126CB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7B042E-6822-420F-9964-68DAF35A7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368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4006C3E-DBD6-45CF-A18A-1B2EBA6B9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A53890E-B589-4CC4-9255-3010E1627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2059F9E-7EC2-45E5-A997-6BBF4EAA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D95CAA5-CC08-42FE-8293-83382741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BE6762-3249-40E8-B0F1-A7A78AC6A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6626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37475" y="5513451"/>
            <a:ext cx="3126105" cy="302260"/>
          </a:xfrm>
          <a:custGeom>
            <a:avLst/>
            <a:gdLst/>
            <a:ahLst/>
            <a:cxnLst/>
            <a:rect l="l" t="t" r="r" b="b"/>
            <a:pathLst>
              <a:path w="3126104" h="302260">
                <a:moveTo>
                  <a:pt x="3075673" y="0"/>
                </a:moveTo>
                <a:lnTo>
                  <a:pt x="0" y="0"/>
                </a:lnTo>
                <a:lnTo>
                  <a:pt x="0" y="251879"/>
                </a:lnTo>
                <a:lnTo>
                  <a:pt x="50380" y="302260"/>
                </a:lnTo>
                <a:lnTo>
                  <a:pt x="3126092" y="302260"/>
                </a:lnTo>
                <a:lnTo>
                  <a:pt x="3126092" y="50418"/>
                </a:lnTo>
                <a:lnTo>
                  <a:pt x="3075673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928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5EBFF1-356E-4C2B-B3CE-75C2B6B0C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197BA8-6886-4A4E-BF5B-4F25B576E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52AB14-9899-465D-82CC-EA4A821F3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1C3FB1-E86F-42CF-BF00-127F8C40A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605E25-C8B8-4BBA-8246-8538DBA6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266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7CAA2B-E0AD-4842-8118-F06C7D1C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0B767DC-A296-44F8-914D-23CAE0E52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B3982D-DC97-4225-83F9-AB3FB7CED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8CF33E2-5C9F-4199-B8ED-4B90F30FD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7A154D-EA89-44CB-9611-0089547E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250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E0A42C-4F00-45C6-BD84-5C489FF23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00C099-DB71-4772-B835-43936CDFAB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85F4B41-CA64-4FF1-A70D-DAFD3B830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1674C2D-F261-477C-94A2-B87CC7FE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815915C-6247-4616-A870-CAD0E5D5D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DD257E7-0FAF-4E03-AE7E-10E7BE21B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3695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825B8A-F20F-434B-8B99-53EAE67B5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B7E5AE5-388C-43DF-9230-09BB5AD56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C8B4D60-A7E4-4467-95C8-946689A2B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100FBBA-EA13-4A65-BDF3-5DC58C98D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561B1C6-092A-4260-A8E4-02A559A13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83D9682-77C8-4A8E-B00A-A20ECE9D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BC464E0-C477-47AA-8795-C5A357CB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D24C5F2-EA32-4D07-A016-656B245F0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50A720-4559-4052-84E5-A3211890F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FB1D583-7C39-4E13-8EAC-4BAAD975C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0FCAFF3-8C84-476A-8D17-D7325A293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C27C28D-3FC5-4A31-B71A-ED1205871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246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DE5E7DB-005B-4927-84F6-B07459F8E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58CFA3B-FEB0-4F40-A502-B576BFBEF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C17A24E-3C75-42A3-AF3F-4168991E3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84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0CBC91-73C6-47BA-A54E-4E2A8BB1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CC2757-1245-4B85-8D43-53216DE29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DEAD69D-EA47-4CDF-AD2A-D2F2874AF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90DFC0-2284-43B0-9C5B-0B831308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0EC839F-1929-4C05-9329-FA71E455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83BF6B9-9ABC-46C2-90D2-7DDC9D03C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275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CA6F96-63A2-40EE-A8B9-7C1B9B056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BCEBB35-8974-4AF9-A35C-5C3145179C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EFAC8EA-CB67-49C6-ACE3-DCFC07694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8143A12-0C2A-4180-8700-10E7540BF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A26A8EC-83F1-4AB2-872D-20A3BD6ED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3CB2049-2E9B-47D8-AACD-DD2B46CE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71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1DCC8CA-70D5-44BB-94B3-51C6455B4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3EECFC-D0B3-4307-993F-334C40E23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16DCB7-B725-495F-9CD5-2B998213D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FB29-655D-4DE5-87F8-0CD3027238B6}" type="datetimeFigureOut">
              <a:rPr lang="el-GR" smtClean="0"/>
              <a:t>30/9/2025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65333A6-F87E-4A34-A93C-846A1532E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96A249-6189-4260-B3F8-51643DA62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528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80080" y="0"/>
            <a:ext cx="9512300" cy="6858000"/>
            <a:chOff x="2680080" y="0"/>
            <a:chExt cx="9512300" cy="6858000"/>
          </a:xfrm>
        </p:grpSpPr>
        <p:sp>
          <p:nvSpPr>
            <p:cNvPr id="3" name="object 3"/>
            <p:cNvSpPr/>
            <p:nvPr/>
          </p:nvSpPr>
          <p:spPr>
            <a:xfrm>
              <a:off x="9210674" y="0"/>
              <a:ext cx="2981325" cy="6858000"/>
            </a:xfrm>
            <a:custGeom>
              <a:avLst/>
              <a:gdLst/>
              <a:ahLst/>
              <a:cxnLst/>
              <a:rect l="l" t="t" r="r" b="b"/>
              <a:pathLst>
                <a:path w="2981325" h="6858000">
                  <a:moveTo>
                    <a:pt x="2981325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981325" y="6858000"/>
                  </a:lnTo>
                  <a:lnTo>
                    <a:pt x="2981325" y="0"/>
                  </a:lnTo>
                  <a:close/>
                </a:path>
              </a:pathLst>
            </a:custGeom>
            <a:solidFill>
              <a:srgbClr val="0034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80080" y="2448941"/>
              <a:ext cx="7762875" cy="2268855"/>
            </a:xfrm>
            <a:custGeom>
              <a:avLst/>
              <a:gdLst/>
              <a:ahLst/>
              <a:cxnLst/>
              <a:rect l="l" t="t" r="r" b="b"/>
              <a:pathLst>
                <a:path w="7762875" h="2268854">
                  <a:moveTo>
                    <a:pt x="7762875" y="0"/>
                  </a:moveTo>
                  <a:lnTo>
                    <a:pt x="0" y="0"/>
                  </a:lnTo>
                  <a:lnTo>
                    <a:pt x="0" y="2268347"/>
                  </a:lnTo>
                  <a:lnTo>
                    <a:pt x="7762875" y="2268347"/>
                  </a:lnTo>
                  <a:lnTo>
                    <a:pt x="77628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87982" y="725551"/>
            <a:ext cx="4297045" cy="1010919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1470"/>
              </a:spcBef>
            </a:pPr>
            <a:r>
              <a:rPr sz="3800" dirty="0"/>
              <a:t>Γενική</a:t>
            </a:r>
            <a:r>
              <a:rPr sz="3800" spc="-15" dirty="0"/>
              <a:t> </a:t>
            </a:r>
            <a:r>
              <a:rPr sz="3800" spc="-10" dirty="0"/>
              <a:t>Γραμματεία Συντονισμού</a:t>
            </a:r>
            <a:endParaRPr sz="3800"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447040" cy="6858000"/>
          </a:xfrm>
          <a:custGeom>
            <a:avLst/>
            <a:gdLst/>
            <a:ahLst/>
            <a:cxnLst/>
            <a:rect l="l" t="t" r="r" b="b"/>
            <a:pathLst>
              <a:path w="447040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447040" h="6858000">
                <a:moveTo>
                  <a:pt x="446417" y="0"/>
                </a:moveTo>
                <a:lnTo>
                  <a:pt x="107950" y="0"/>
                </a:lnTo>
                <a:lnTo>
                  <a:pt x="107950" y="6858000"/>
                </a:lnTo>
                <a:lnTo>
                  <a:pt x="446417" y="6858000"/>
                </a:lnTo>
                <a:lnTo>
                  <a:pt x="446417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6830" y="706225"/>
            <a:ext cx="1000536" cy="105639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643376" y="2272619"/>
            <a:ext cx="6722745" cy="2279015"/>
          </a:xfrm>
          <a:prstGeom prst="rect">
            <a:avLst/>
          </a:prstGeom>
        </p:spPr>
        <p:txBody>
          <a:bodyPr vert="horz" wrap="square" lIns="0" tIns="295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30"/>
              </a:spcBef>
            </a:pPr>
            <a:r>
              <a:rPr sz="5400" spc="145" dirty="0">
                <a:solidFill>
                  <a:srgbClr val="003476"/>
                </a:solidFill>
                <a:latin typeface="Segoe UI Symbol"/>
                <a:cs typeface="Segoe UI Symbol"/>
              </a:rPr>
              <a:t>25</a:t>
            </a:r>
            <a:r>
              <a:rPr sz="5400" spc="-7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5400" spc="365" dirty="0">
                <a:solidFill>
                  <a:srgbClr val="003476"/>
                </a:solidFill>
                <a:latin typeface="Segoe UI Symbol"/>
                <a:cs typeface="Segoe UI Symbol"/>
              </a:rPr>
              <a:t>Μεταρρυθμίσεις</a:t>
            </a:r>
            <a:endParaRPr sz="5400">
              <a:latin typeface="Segoe UI Symbol"/>
              <a:cs typeface="Segoe UI Symbol"/>
            </a:endParaRPr>
          </a:p>
          <a:p>
            <a:pPr marR="6350" algn="r">
              <a:lnSpc>
                <a:spcPct val="100000"/>
              </a:lnSpc>
              <a:spcBef>
                <a:spcPts val="1330"/>
              </a:spcBef>
            </a:pPr>
            <a:r>
              <a:rPr sz="3200" spc="240" dirty="0">
                <a:solidFill>
                  <a:srgbClr val="003476"/>
                </a:solidFill>
                <a:latin typeface="Segoe UI Symbol"/>
                <a:cs typeface="Segoe UI Symbol"/>
              </a:rPr>
              <a:t>Τι</a:t>
            </a:r>
            <a:r>
              <a:rPr sz="3200" spc="-50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245" dirty="0">
                <a:solidFill>
                  <a:srgbClr val="003476"/>
                </a:solidFill>
                <a:latin typeface="Segoe UI Symbol"/>
                <a:cs typeface="Segoe UI Symbol"/>
              </a:rPr>
              <a:t>έχουμε</a:t>
            </a:r>
            <a:r>
              <a:rPr sz="3200" spc="-4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160" dirty="0">
                <a:solidFill>
                  <a:srgbClr val="003476"/>
                </a:solidFill>
                <a:latin typeface="Segoe UI Symbol"/>
                <a:cs typeface="Segoe UI Symbol"/>
              </a:rPr>
              <a:t>να</a:t>
            </a:r>
            <a:r>
              <a:rPr sz="3200" spc="-2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225" dirty="0">
                <a:solidFill>
                  <a:srgbClr val="003476"/>
                </a:solidFill>
                <a:latin typeface="Segoe UI Symbol"/>
                <a:cs typeface="Segoe UI Symbol"/>
              </a:rPr>
              <a:t>κάνουμε</a:t>
            </a:r>
            <a:r>
              <a:rPr sz="3200" spc="-4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185" dirty="0">
                <a:solidFill>
                  <a:srgbClr val="003476"/>
                </a:solidFill>
                <a:latin typeface="Segoe UI Symbol"/>
                <a:cs typeface="Segoe UI Symbol"/>
              </a:rPr>
              <a:t>έως</a:t>
            </a:r>
            <a:endParaRPr sz="3200">
              <a:latin typeface="Segoe UI Symbol"/>
              <a:cs typeface="Segoe UI Symbol"/>
            </a:endParaRPr>
          </a:p>
          <a:p>
            <a:pPr marR="5715" algn="r">
              <a:lnSpc>
                <a:spcPct val="100000"/>
              </a:lnSpc>
              <a:spcBef>
                <a:spcPts val="20"/>
              </a:spcBef>
            </a:pPr>
            <a:r>
              <a:rPr sz="3200" spc="114" dirty="0">
                <a:solidFill>
                  <a:srgbClr val="003476"/>
                </a:solidFill>
                <a:latin typeface="Segoe UI Symbol"/>
                <a:cs typeface="Segoe UI Symbol"/>
              </a:rPr>
              <a:t>το</a:t>
            </a:r>
            <a:r>
              <a:rPr sz="3200" spc="-40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210" dirty="0">
                <a:solidFill>
                  <a:srgbClr val="003476"/>
                </a:solidFill>
                <a:latin typeface="Segoe UI Symbol"/>
                <a:cs typeface="Segoe UI Symbol"/>
              </a:rPr>
              <a:t>τέλος</a:t>
            </a:r>
            <a:r>
              <a:rPr sz="3200" spc="-1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80" dirty="0">
                <a:solidFill>
                  <a:srgbClr val="003476"/>
                </a:solidFill>
                <a:latin typeface="Segoe UI Symbol"/>
                <a:cs typeface="Segoe UI Symbol"/>
              </a:rPr>
              <a:t>2025</a:t>
            </a:r>
            <a:endParaRPr sz="32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286000" cy="1445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65679" y="1327785"/>
            <a:ext cx="8691880" cy="187642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 marR="949325">
              <a:lnSpc>
                <a:spcPct val="100000"/>
              </a:lnSpc>
              <a:spcBef>
                <a:spcPts val="254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δικαιοσύνης: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Ολοκλήρωση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ψηφιακής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δικογραφίας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διεύρυνση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Υπηρεσιών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τηλεδιάσκεψης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δικαστήρια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Ψηφιακός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φάκελος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δικογραφίας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ts val="1435"/>
              </a:lnSpc>
              <a:spcBef>
                <a:spcPts val="5"/>
              </a:spcBef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200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3476"/>
                </a:solidFill>
                <a:latin typeface="Trebuchet MS"/>
                <a:cs typeface="Trebuchet MS"/>
              </a:rPr>
              <a:t>ηλεκτρονικού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3476"/>
                </a:solidFill>
                <a:latin typeface="Trebuchet MS"/>
                <a:cs typeface="Trebuchet MS"/>
              </a:rPr>
              <a:t>φακέλου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 για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κτηματολογικές</a:t>
            </a:r>
            <a:r>
              <a:rPr sz="1200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διαφορές</a:t>
            </a:r>
            <a:endParaRPr sz="1200">
              <a:latin typeface="Trebuchet MS"/>
              <a:cs typeface="Trebuchet MS"/>
            </a:endParaRPr>
          </a:p>
          <a:p>
            <a:pPr marL="91440" marR="1154430">
              <a:lnSpc>
                <a:spcPts val="1680"/>
              </a:lnSpc>
              <a:spcBef>
                <a:spcPts val="55"/>
              </a:spcBef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Τροποποίηση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Κώδικα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Πολιτικής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Δικονομίας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-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Θέσπιση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νέου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μηχανισμού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εκδίκασης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των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ανακοπών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αναγκαστικής</a:t>
            </a:r>
            <a:r>
              <a:rPr sz="1400" u="heavy" spc="-6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εκτέλεσης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ts val="1390"/>
              </a:lnSpc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200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 </a:t>
            </a: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 πλατφόρμας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ανακοπών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1389" y="5561787"/>
            <a:ext cx="185864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Προεδρία</a:t>
            </a:r>
            <a:r>
              <a:rPr sz="11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της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Κυβέρνησης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Γενική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Γραμματεία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Συντονισμού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67070" y="1636648"/>
            <a:ext cx="2910840" cy="18053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2075" marR="185420">
              <a:lnSpc>
                <a:spcPct val="100000"/>
              </a:lnSpc>
              <a:spcBef>
                <a:spcPts val="254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Αναθεώρηση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θεσμικού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στελέχη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Ενόπλων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Δυνάμεων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Παρουσίαση</a:t>
            </a:r>
            <a:r>
              <a:rPr sz="1400" spc="-1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στο</a:t>
            </a:r>
            <a:r>
              <a:rPr sz="1400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ΥΣ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32785" y="1636648"/>
            <a:ext cx="2900045" cy="179768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 marR="358775">
              <a:lnSpc>
                <a:spcPct val="100000"/>
              </a:lnSpc>
              <a:spcBef>
                <a:spcPts val="254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Κρατικά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Κερδοσκοπικά Πανεπιστήμια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Έγκριση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Προγραμμάτων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Σπουδών</a:t>
            </a:r>
            <a:endParaRPr sz="1400">
              <a:latin typeface="Trebuchet MS"/>
              <a:cs typeface="Trebuchet M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16662" y="1564078"/>
          <a:ext cx="2128519" cy="14135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ts val="1220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ts val="1220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55524" y="226263"/>
            <a:ext cx="541655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Σεπτέμ</a:t>
            </a:r>
            <a:r>
              <a:rPr sz="5000" dirty="0"/>
              <a:t>βριος</a:t>
            </a:r>
            <a:r>
              <a:rPr sz="5000" spc="-10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7" name="object 7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812148" y="1652651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37338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Προώθηση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πολιτικών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νόμιμης μετανάστευσης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Παρουσίαση</a:t>
            </a:r>
            <a:r>
              <a:rPr sz="1400" spc="-1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στο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ΥΣ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5442" y="1578912"/>
          <a:ext cx="2130425" cy="1418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5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b="1" u="sng" spc="27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b="1" u="sng" spc="-3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30</a:t>
                      </a:r>
                      <a:r>
                        <a:rPr sz="1100" b="1" u="sng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10590" y="226263"/>
            <a:ext cx="495935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Οκτώ</a:t>
            </a:r>
            <a:r>
              <a:rPr sz="5000" dirty="0"/>
              <a:t>βριος</a:t>
            </a:r>
            <a:r>
              <a:rPr sz="5000" spc="-6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698230" y="1287907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endParaRPr sz="1400">
              <a:latin typeface="Times New Roman"/>
              <a:cs typeface="Times New Roman"/>
            </a:endParaRPr>
          </a:p>
          <a:p>
            <a:pPr marL="92075" marR="310515">
              <a:lnSpc>
                <a:spcPct val="100000"/>
              </a:lnSpc>
              <a:spcBef>
                <a:spcPts val="5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Απλούστευση</a:t>
            </a:r>
            <a:r>
              <a:rPr sz="14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επιχειρηµατικού περιβάλλοντος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18677" y="3226435"/>
            <a:ext cx="2910840" cy="18053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53848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Νέα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Εθνική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Αρχή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Καταναλωτή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3848" y="1305305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175260">
              <a:lnSpc>
                <a:spcPct val="100000"/>
              </a:lnSpc>
              <a:spcBef>
                <a:spcPts val="260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Αναθεώρηση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θεσμικού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στελέχη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Ενόπλων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Δυνάμεων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48325" y="1287907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374015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Προώθηση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πολιτικών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νόμιμης μετανάστευσης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93848" y="3234054"/>
            <a:ext cx="5951855" cy="179768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endParaRPr sz="1400">
              <a:latin typeface="Trebuchet MS"/>
              <a:cs typeface="Trebuchet MS"/>
            </a:endParaRPr>
          </a:p>
          <a:p>
            <a:pPr marL="91440" marR="205740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Ηλεκτρονικό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σύστημα</a:t>
            </a:r>
            <a:r>
              <a:rPr sz="1400" u="heavy" spc="-8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επιτήρησης</a:t>
            </a:r>
            <a:r>
              <a:rPr sz="1400" u="heavy" spc="-6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στα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εξωτερικά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σύνορα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(e-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surveillance)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377825" indent="-286385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377825" algn="l"/>
              </a:tabLst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25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τεχνικών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προδιαγραφών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3848" y="5157098"/>
            <a:ext cx="2900045" cy="158432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 marR="103505">
              <a:lnSpc>
                <a:spcPct val="100000"/>
              </a:lnSpc>
              <a:spcBef>
                <a:spcPts val="265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διαδικασιών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µεταβιβάσεις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χρήσεις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γης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Trebuchet MS"/>
              <a:cs typeface="Trebuchet MS"/>
            </a:endParaRPr>
          </a:p>
          <a:p>
            <a:pPr marL="91440" marR="631825">
              <a:lnSpc>
                <a:spcPct val="100000"/>
              </a:lnSpc>
            </a:pPr>
            <a:r>
              <a:rPr sz="1200" u="sng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Νομοθεσία</a:t>
            </a:r>
            <a:r>
              <a:rPr sz="1200" u="sng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για</a:t>
            </a:r>
            <a:r>
              <a:rPr sz="1200" u="sng" spc="-8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</a:t>
            </a:r>
            <a:r>
              <a:rPr sz="1200" u="sng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200" u="sng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u="sng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</a:t>
            </a:r>
            <a:endParaRPr sz="1200">
              <a:latin typeface="Trebuchet MS"/>
              <a:cs typeface="Trebuchet MS"/>
            </a:endParaRPr>
          </a:p>
          <a:p>
            <a:pPr marL="265430" indent="-173990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5430" algn="l"/>
              </a:tabLst>
            </a:pP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Παρουσίαση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στο</a:t>
            </a:r>
            <a:r>
              <a:rPr sz="12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003476"/>
                </a:solidFill>
                <a:latin typeface="Trebuchet MS"/>
                <a:cs typeface="Trebuchet MS"/>
              </a:rPr>
              <a:t>ΥΣ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48325" y="5174498"/>
            <a:ext cx="2891790" cy="156654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350520">
              <a:lnSpc>
                <a:spcPct val="100000"/>
              </a:lnSpc>
              <a:spcBef>
                <a:spcPts val="265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Κρατικά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Κερδοσκοπικά Πανεπιστήμια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400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4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Ιδρυμάτων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5442" y="1578912"/>
          <a:ext cx="2130425" cy="1418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5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b="1" u="sng" spc="27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b="1" u="sng" spc="-3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30</a:t>
                      </a:r>
                      <a:r>
                        <a:rPr sz="1100" b="1" u="sng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10590" y="226263"/>
            <a:ext cx="495935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Οκτώ</a:t>
            </a:r>
            <a:r>
              <a:rPr sz="5000" dirty="0"/>
              <a:t>βριος</a:t>
            </a:r>
            <a:r>
              <a:rPr sz="5000" spc="-6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733801" y="1652651"/>
            <a:ext cx="597217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endParaRPr sz="1400">
              <a:latin typeface="Trebuchet MS"/>
              <a:cs typeface="Trebuchet MS"/>
            </a:endParaRPr>
          </a:p>
          <a:p>
            <a:pPr marL="91440" marR="226060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συστήματος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ασφαλών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τηλεπικοινωνιών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Διακήρυξη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0014" y="1562783"/>
          <a:ext cx="2125345" cy="1435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1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u="sng" spc="310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u="sng" spc="-35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sz="1100" u="sng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2263" y="226263"/>
            <a:ext cx="481139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Νοέμ</a:t>
            </a:r>
            <a:r>
              <a:rPr sz="5000" dirty="0"/>
              <a:t>βριος</a:t>
            </a:r>
            <a:r>
              <a:rPr sz="5000" spc="-7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90673" y="3643007"/>
            <a:ext cx="9041765" cy="2243455"/>
          </a:xfrm>
          <a:custGeom>
            <a:avLst/>
            <a:gdLst/>
            <a:ahLst/>
            <a:cxnLst/>
            <a:rect l="l" t="t" r="r" b="b"/>
            <a:pathLst>
              <a:path w="9041765" h="2243454">
                <a:moveTo>
                  <a:pt x="0" y="2243328"/>
                </a:moveTo>
                <a:lnTo>
                  <a:pt x="9041511" y="2243328"/>
                </a:lnTo>
                <a:lnTo>
                  <a:pt x="9041511" y="0"/>
                </a:lnTo>
                <a:lnTo>
                  <a:pt x="0" y="0"/>
                </a:lnTo>
                <a:lnTo>
                  <a:pt x="0" y="2243328"/>
                </a:lnTo>
                <a:close/>
              </a:path>
            </a:pathLst>
          </a:custGeom>
          <a:ln w="9525">
            <a:solidFill>
              <a:srgbClr val="003476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739007" y="3663188"/>
            <a:ext cx="67589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3889" marR="5080" indent="-1914525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Ολοκλήρωση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Κτηματογράφησης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διαδικασιών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µεταβιβάσεις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χρήσεις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γης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(ΥΠΨΔ)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4063" y="1735963"/>
            <a:ext cx="2900045" cy="17799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60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Σχέδιο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endParaRPr sz="1400">
              <a:latin typeface="Trebuchet MS"/>
              <a:cs typeface="Trebuchet MS"/>
            </a:endParaRPr>
          </a:p>
          <a:p>
            <a:pPr marL="92075" marR="726440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Ναυτικής Εκπαίδευσης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21497" y="4502277"/>
            <a:ext cx="28644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πλατφόρμας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λογισμικού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Ανοιχτών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Δεδομένων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21497" y="5356097"/>
            <a:ext cx="30759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Microsoft Sans Serif"/>
              <a:buChar char="•"/>
              <a:tabLst>
                <a:tab pos="286385" algn="l"/>
              </a:tabLst>
            </a:pP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Οριστική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Κατακύρωση</a:t>
            </a:r>
            <a:r>
              <a:rPr sz="1400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0673" y="1735963"/>
            <a:ext cx="2900045" cy="17799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Εθνικός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χάρτης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εκτίμησης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κινδύνου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δασικών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πυρκαγιών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23564" y="4514850"/>
            <a:ext cx="3792854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endParaRPr sz="1400">
              <a:latin typeface="Trebuchet MS"/>
              <a:cs typeface="Trebuchet MS"/>
            </a:endParaRPr>
          </a:p>
          <a:p>
            <a:pPr marR="5080">
              <a:lnSpc>
                <a:spcPct val="100000"/>
              </a:lnSpc>
              <a:spcBef>
                <a:spcPts val="5"/>
              </a:spcBef>
            </a:pP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Διαλειτουργικοτήτων</a:t>
            </a:r>
            <a:r>
              <a:rPr sz="1400" u="heavy" spc="-8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με</a:t>
            </a:r>
            <a:r>
              <a:rPr sz="1400" u="heavy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φορείς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του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δημόσιου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ιδιωτικού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τομέα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23564" y="5367985"/>
            <a:ext cx="30759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286385" algn="l"/>
              </a:tabLst>
            </a:pP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Οριστική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Κατακύρωση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0014" y="1562783"/>
          <a:ext cx="2125345" cy="1435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1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u="sng" spc="310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u="sng" spc="-35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sz="1100" u="sng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2263" y="226263"/>
            <a:ext cx="481139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Νοέμ</a:t>
            </a:r>
            <a:r>
              <a:rPr sz="5000" dirty="0"/>
              <a:t>βριος</a:t>
            </a:r>
            <a:r>
              <a:rPr sz="5000" spc="-7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38170" y="1493519"/>
            <a:ext cx="289179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 marR="520065">
              <a:lnSpc>
                <a:spcPct val="100000"/>
              </a:lnSpc>
              <a:spcBef>
                <a:spcPts val="254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Νέα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Εθνική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Αρχή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Καταναλωτή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Κατάθεση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στη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Βουλή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8170" y="3343402"/>
            <a:ext cx="869505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117475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δημόσιας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Προμήθεια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Καμερών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Σώματος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των</a:t>
            </a:r>
            <a:r>
              <a:rPr sz="1400" u="heavy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Αστυνομικών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Πρώτης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Ανταπόκρισης</a:t>
            </a:r>
            <a:endParaRPr sz="1400">
              <a:latin typeface="Trebuchet MS"/>
              <a:cs typeface="Trebuchet MS"/>
            </a:endParaRPr>
          </a:p>
          <a:p>
            <a:pPr marL="377825" indent="-28638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Microsoft Sans Serif"/>
              <a:buChar char="•"/>
              <a:tabLst>
                <a:tab pos="377825" algn="l"/>
              </a:tabLst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Έγκριση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003476"/>
                </a:solidFill>
                <a:latin typeface="Trebuchet MS"/>
                <a:cs typeface="Trebuchet MS"/>
              </a:rPr>
              <a:t>Τεχνικών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Προδιαγραφών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61659" y="1493519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2075" marR="384810">
              <a:lnSpc>
                <a:spcPct val="100000"/>
              </a:lnSpc>
              <a:spcBef>
                <a:spcPts val="254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Φορολογικό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Νομοσχέδιο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2025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(νέα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μέτρα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ΔΕΘ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2025)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362200" cy="144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621152" y="3273678"/>
            <a:ext cx="2900045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314325">
              <a:lnSpc>
                <a:spcPct val="100000"/>
              </a:lnSpc>
              <a:spcBef>
                <a:spcPts val="260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Απλούστευση</a:t>
            </a:r>
            <a:r>
              <a:rPr sz="14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επιχειρηµατικού περιβάλλοντος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3848" y="1417319"/>
            <a:ext cx="2900045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54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Αναθεώρηση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θεσμικού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τα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στελέχη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Ενόπλων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Δυνάμεων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61659" y="1417319"/>
            <a:ext cx="6097270" cy="347472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54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2075" marR="559435">
              <a:lnSpc>
                <a:spcPct val="100000"/>
              </a:lnSpc>
            </a:pP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Έκδοση</a:t>
            </a:r>
            <a:r>
              <a:rPr sz="1400" u="heavy" spc="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εγγράφων</a:t>
            </a:r>
            <a:r>
              <a:rPr sz="1400" u="heavy" spc="-1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ασφαλείας</a:t>
            </a:r>
            <a:r>
              <a:rPr sz="1400" u="heavy" spc="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με</a:t>
            </a:r>
            <a:r>
              <a:rPr sz="1400" u="heavy" spc="-1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σύγχρονα</a:t>
            </a:r>
            <a:r>
              <a:rPr sz="1400" u="heavy" spc="-1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1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ισχυρά</a:t>
            </a:r>
            <a:r>
              <a:rPr sz="1400" u="heavy" spc="-15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χαρακτηριστικά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ασφαλείας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για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την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προστασία</a:t>
            </a:r>
            <a:r>
              <a:rPr sz="1400" u="heavy" spc="-1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τους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από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την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πλαστογράφηση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Trebuchet MS"/>
              <a:cs typeface="Trebuchet MS"/>
            </a:endParaRPr>
          </a:p>
          <a:p>
            <a:pPr marL="266700" indent="-174625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6700" algn="l"/>
              </a:tabLst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Microsoft Sans Serif"/>
              <a:buChar char="•"/>
            </a:pPr>
            <a:endParaRPr sz="12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συστήματος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ασφαλών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τηλεπικοινωνιών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400">
              <a:latin typeface="Trebuchet MS"/>
              <a:cs typeface="Trebuchet MS"/>
            </a:endParaRPr>
          </a:p>
          <a:p>
            <a:pPr marL="266700" indent="-174625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6700" algn="l"/>
              </a:tabLst>
            </a:pPr>
            <a:r>
              <a:rPr sz="1200" spc="-25" dirty="0">
                <a:solidFill>
                  <a:srgbClr val="003476"/>
                </a:solidFill>
                <a:latin typeface="Trebuchet MS"/>
                <a:cs typeface="Trebuchet MS"/>
              </a:rPr>
              <a:t>Κατακύρωση</a:t>
            </a:r>
            <a:r>
              <a:rPr sz="1200" spc="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61659" y="5068099"/>
            <a:ext cx="2919730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113664">
              <a:lnSpc>
                <a:spcPct val="100000"/>
              </a:lnSpc>
              <a:spcBef>
                <a:spcPts val="265"/>
              </a:spcBef>
            </a:pP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Έκδοση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κανονιστικού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σχετικά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με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το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σύστημα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κατάταξης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καταλυμάτων</a:t>
            </a:r>
            <a:r>
              <a:rPr sz="14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βάσει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περιβαλλοντικών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κριτηρίων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54491" y="5068099"/>
            <a:ext cx="2891790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204470">
              <a:lnSpc>
                <a:spcPct val="100000"/>
              </a:lnSpc>
              <a:spcBef>
                <a:spcPts val="265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Εκσυγχρονισμός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επιτάχυνση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πειθαρχικής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δικαιοσύνης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Έκδοση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δευτερογενούς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νομοθεσίας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83560" y="5084267"/>
            <a:ext cx="294703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5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Μεταρρύθμιση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Ναυτικής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Εκπαίδευσης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130" dirty="0">
                <a:solidFill>
                  <a:srgbClr val="003476"/>
                </a:solidFill>
                <a:latin typeface="Trebuchet MS"/>
                <a:cs typeface="Trebuchet MS"/>
              </a:rPr>
              <a:t>–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Νόμος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Πλαίσιο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Κατάθεση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στη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Βουλή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286000" cy="1445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31389" y="3161664"/>
            <a:ext cx="8903970" cy="190246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διαδικασιών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µεταβιβάσεις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χρήσεις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γης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 marR="2301240">
              <a:lnSpc>
                <a:spcPct val="100000"/>
              </a:lnSpc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πλατφόρμας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λογισμικού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Ανοιχτών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Δεδομένων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Υπογραφή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σύμβασης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Διαλειτουργικοτήτων</a:t>
            </a:r>
            <a:r>
              <a:rPr sz="1400" u="heavy" spc="-1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με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φορείς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του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δημόσιου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ιδιωτικού</a:t>
            </a:r>
            <a:r>
              <a:rPr sz="1400" u="heavy" spc="-1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τομέα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Υπογραφή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σύμβασης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61742" y="1367789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19" rIns="0" bIns="0" rtlCol="0">
            <a:spAutoFit/>
          </a:bodyPr>
          <a:lstStyle/>
          <a:p>
            <a:pPr marL="91440" marR="684530">
              <a:lnSpc>
                <a:spcPct val="100000"/>
              </a:lnSpc>
              <a:spcBef>
                <a:spcPts val="259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ελληνικών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επιχειρήσεων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-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Δημιουργία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Γραφείων Εξωστρέφειας</a:t>
            </a:r>
            <a:endParaRPr sz="1400">
              <a:latin typeface="Trebuchet MS"/>
              <a:cs typeface="Trebuchet MS"/>
            </a:endParaRPr>
          </a:p>
          <a:p>
            <a:pPr marL="91440" marR="854075">
              <a:lnSpc>
                <a:spcPct val="100000"/>
              </a:lnSpc>
              <a:spcBef>
                <a:spcPts val="1205"/>
              </a:spcBef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 λειτουργίας</a:t>
            </a: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003476"/>
                </a:solidFill>
                <a:latin typeface="Trebuchet MS"/>
                <a:cs typeface="Trebuchet MS"/>
              </a:rPr>
              <a:t>γραφείων </a:t>
            </a:r>
            <a:r>
              <a:rPr sz="1200" spc="-2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5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επιπλέον Περιφέρειες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31389" y="5143719"/>
            <a:ext cx="290766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 marR="128270">
              <a:lnSpc>
                <a:spcPct val="100000"/>
              </a:lnSpc>
              <a:spcBef>
                <a:spcPts val="265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400" b="1" spc="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Enterprise Greece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ως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Οne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Stop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Shop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(OSS)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400">
              <a:latin typeface="Trebuchet MS"/>
              <a:cs typeface="Trebuchet MS"/>
            </a:endParaRPr>
          </a:p>
          <a:p>
            <a:pPr marL="91440" marR="313055">
              <a:lnSpc>
                <a:spcPct val="100000"/>
              </a:lnSpc>
            </a:pP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Τροποποίηση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Οργανογράμματος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(δημοσίευση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ΥΑ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ΦΕΚ)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27953" y="5143727"/>
            <a:ext cx="291084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240029">
              <a:lnSpc>
                <a:spcPct val="100000"/>
              </a:lnSpc>
              <a:spcBef>
                <a:spcPts val="265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Κοινωνική</a:t>
            </a:r>
            <a:r>
              <a:rPr sz="1400" b="1" spc="-1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Αντιπαροχή: Αξιοποίηση</a:t>
            </a:r>
            <a:r>
              <a:rPr sz="1400" b="1" spc="-1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Δημοσίου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παροχή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κατοικίας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µε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χαμηλό ενοίκιο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Έκδοση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δευτερογενούς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νομοθεσίας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41619" y="1367789"/>
            <a:ext cx="576326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19" rIns="0" bIns="0" rtlCol="0">
            <a:spAutoFit/>
          </a:bodyPr>
          <a:lstStyle/>
          <a:p>
            <a:pPr marL="92075" marR="289560">
              <a:lnSpc>
                <a:spcPct val="100000"/>
              </a:lnSpc>
              <a:spcBef>
                <a:spcPts val="259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Μείωση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γραφειοκρατίας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στις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διαδικασίες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πιστοποίησης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αναπηρίας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μέσω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ΚΕΠΑ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Ενιαίος</a:t>
            </a:r>
            <a:r>
              <a:rPr sz="1400" u="heavy" spc="-1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Κανονισμός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για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την</a:t>
            </a:r>
            <a:r>
              <a:rPr sz="1400" u="heavy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αναπηρία</a:t>
            </a:r>
            <a:endParaRPr sz="1400">
              <a:latin typeface="Trebuchet MS"/>
              <a:cs typeface="Trebuchet MS"/>
            </a:endParaRPr>
          </a:p>
          <a:p>
            <a:pPr marL="266065" indent="-173990">
              <a:lnSpc>
                <a:spcPct val="100000"/>
              </a:lnSpc>
              <a:spcBef>
                <a:spcPts val="1565"/>
              </a:spcBef>
              <a:buClr>
                <a:srgbClr val="000000"/>
              </a:buClr>
              <a:buFont typeface="Microsoft Sans Serif"/>
              <a:buChar char="•"/>
              <a:tabLst>
                <a:tab pos="266065" algn="l"/>
              </a:tabLst>
            </a:pP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86368" y="5143725"/>
            <a:ext cx="271653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190500">
              <a:lnSpc>
                <a:spcPct val="100000"/>
              </a:lnSpc>
              <a:spcBef>
                <a:spcPts val="265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Προώθηση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πολιτικών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νόμιμης μετανάστευσης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362200" cy="144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661659" y="1367789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281305">
              <a:lnSpc>
                <a:spcPct val="100000"/>
              </a:lnSpc>
              <a:spcBef>
                <a:spcPts val="265"/>
              </a:spcBef>
            </a:pP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Ολοκλήρωση</a:t>
            </a:r>
            <a:r>
              <a:rPr sz="12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2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ψηφιακού μετασχηματισμού</a:t>
            </a:r>
            <a:r>
              <a:rPr sz="1200" b="1" spc="-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φορολογικών 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ελέγχων</a:t>
            </a:r>
            <a:r>
              <a:rPr sz="12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-</a:t>
            </a:r>
            <a:r>
              <a:rPr sz="1200" b="1" spc="1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Προμήθεια</a:t>
            </a:r>
            <a:r>
              <a:rPr sz="12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συστήματος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προηγμένης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 επιχειρησιακής</a:t>
            </a:r>
            <a:endParaRPr sz="1200">
              <a:latin typeface="Trebuchet MS"/>
              <a:cs typeface="Trebuchet MS"/>
            </a:endParaRPr>
          </a:p>
          <a:p>
            <a:pPr marL="92075" marR="745490">
              <a:lnSpc>
                <a:spcPct val="100000"/>
              </a:lnSpc>
            </a:pP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νοημοσύνης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(ΒΙ)</a:t>
            </a:r>
            <a:r>
              <a:rPr sz="12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ανάλυσης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δεδομένων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(Data</a:t>
            </a:r>
            <a:r>
              <a:rPr sz="12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Analytics)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Εγκατάσταση</a:t>
            </a:r>
            <a:r>
              <a:rPr sz="14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συστήματος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31884" y="1393063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710" marR="368935">
              <a:lnSpc>
                <a:spcPct val="100000"/>
              </a:lnSpc>
              <a:spcBef>
                <a:spcPts val="265"/>
              </a:spcBef>
            </a:pP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Οργανωτικός,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Ψηφιακός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Υλικός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Μετασχηματισμός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ΚΕΠΑ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Trebuchet MS"/>
              <a:cs typeface="Trebuchet MS"/>
            </a:endParaRPr>
          </a:p>
          <a:p>
            <a:pPr marL="92710" marR="777875">
              <a:lnSpc>
                <a:spcPct val="100000"/>
              </a:lnSpc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Διεύρυνση</a:t>
            </a:r>
            <a:r>
              <a:rPr sz="1400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Πίνακα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μη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Αναστρέψιμων</a:t>
            </a:r>
            <a:r>
              <a:rPr sz="14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Παθήσεων (δημοσίευση</a:t>
            </a:r>
            <a:r>
              <a:rPr sz="1400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ΦΕΚ)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99435" y="3132201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490220">
              <a:lnSpc>
                <a:spcPct val="100000"/>
              </a:lnSpc>
              <a:spcBef>
                <a:spcPts val="260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Πλατφόρμα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εκτίμηση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αξίας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ακινήτων (Pricemap.ktimatologio.gr)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πλατφόρμας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61659" y="3132201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344805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Προμήθεια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Καμερών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Σώματος των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Αστυνομικών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Πρώτης Ανταπόκρισης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Διακήρυξη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31884" y="3132201"/>
            <a:ext cx="290766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60"/>
              </a:spcBef>
            </a:pP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Στρατηγικό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Σχέδιο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</a:t>
            </a:r>
            <a:endParaRPr sz="1400">
              <a:latin typeface="Trebuchet MS"/>
              <a:cs typeface="Trebuchet MS"/>
            </a:endParaRPr>
          </a:p>
          <a:p>
            <a:pPr marL="92710">
              <a:lnSpc>
                <a:spcPct val="100000"/>
              </a:lnSpc>
            </a:pP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2026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-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2030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400">
              <a:latin typeface="Trebuchet MS"/>
              <a:cs typeface="Trebuchet MS"/>
            </a:endParaRPr>
          </a:p>
          <a:p>
            <a:pPr marL="9271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Στρατηγικού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Σχεδίου</a:t>
            </a:r>
            <a:endParaRPr sz="1400">
              <a:latin typeface="Trebuchet MS"/>
              <a:cs typeface="Trebuchet MS"/>
            </a:endParaRPr>
          </a:p>
          <a:p>
            <a:pPr marL="92710">
              <a:lnSpc>
                <a:spcPct val="100000"/>
              </a:lnSpc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99435" y="4931333"/>
            <a:ext cx="289179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 marR="668020">
              <a:lnSpc>
                <a:spcPct val="100000"/>
              </a:lnSpc>
              <a:spcBef>
                <a:spcPts val="265"/>
              </a:spcBef>
            </a:pP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Υποχρεωτική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ηλεκτρονική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τιμολόγηση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16707" y="1393063"/>
            <a:ext cx="289179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5"/>
              </a:spcBef>
            </a:pP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Εφαρμογή</a:t>
            </a:r>
            <a:r>
              <a:rPr sz="12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2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νέου</a:t>
            </a:r>
            <a:r>
              <a:rPr sz="12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</a:t>
            </a:r>
            <a:endParaRPr sz="12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ρυθμίσεων</a:t>
            </a:r>
            <a:r>
              <a:rPr sz="12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κυρώσεων</a:t>
            </a:r>
            <a:r>
              <a:rPr sz="12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2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endParaRPr sz="12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</a:t>
            </a:r>
            <a:r>
              <a:rPr sz="12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βίας</a:t>
            </a:r>
            <a:r>
              <a:rPr sz="12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στα</a:t>
            </a:r>
            <a:r>
              <a:rPr sz="12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</a:t>
            </a:r>
            <a:r>
              <a:rPr sz="12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ΑΕΙ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00">
              <a:latin typeface="Trebuchet MS"/>
              <a:cs typeface="Trebuchet MS"/>
            </a:endParaRPr>
          </a:p>
          <a:p>
            <a:pPr marL="263525" marR="392430" indent="-172720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3525" algn="l"/>
              </a:tabLst>
            </a:pP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Εγκατάσταση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5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καμερών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επιτήρησης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στα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ΑΕΙ (έκδοση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ΠΔ)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972</Words>
  <Application>Microsoft Office PowerPoint</Application>
  <PresentationFormat>Ευρεία οθόνη</PresentationFormat>
  <Paragraphs>494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Microsoft Sans Serif</vt:lpstr>
      <vt:lpstr>Segoe UI Symbol</vt:lpstr>
      <vt:lpstr>Times New Roman</vt:lpstr>
      <vt:lpstr>Trebuchet MS</vt:lpstr>
      <vt:lpstr>Θέμα του Office</vt:lpstr>
      <vt:lpstr>Γενική Γραμματεία Συντονισμού</vt:lpstr>
      <vt:lpstr>Σεπτέμβριος 2025</vt:lpstr>
      <vt:lpstr>Οκτώβριος 2025</vt:lpstr>
      <vt:lpstr>Οκτώβριος 2025</vt:lpstr>
      <vt:lpstr>Νοέμβριος 2025</vt:lpstr>
      <vt:lpstr>Νοέμβριος 2025</vt:lpstr>
      <vt:lpstr>Δεκέμβριος 2025</vt:lpstr>
      <vt:lpstr>Δεκέμβριος 2025</vt:lpstr>
      <vt:lpstr>Δεκέμβριος 2025</vt:lpstr>
      <vt:lpstr>Δεκέμβριος 2025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Γενική Γραμματεία Συντονισμού</dc:title>
  <dc:creator>Βίκυ Οζγουρίδου</dc:creator>
  <cp:lastModifiedBy>Βίκυ Οζγουρίδου</cp:lastModifiedBy>
  <cp:revision>1</cp:revision>
  <dcterms:created xsi:type="dcterms:W3CDTF">2025-09-30T07:21:41Z</dcterms:created>
  <dcterms:modified xsi:type="dcterms:W3CDTF">2025-09-30T07:23:33Z</dcterms:modified>
</cp:coreProperties>
</file>