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637" r:id="rId2"/>
    <p:sldId id="644" r:id="rId3"/>
    <p:sldId id="640" r:id="rId4"/>
    <p:sldId id="641" r:id="rId5"/>
    <p:sldId id="642" r:id="rId6"/>
    <p:sldId id="643" r:id="rId7"/>
    <p:sldId id="645" r:id="rId8"/>
  </p:sldIdLst>
  <p:sldSz cx="9144000" cy="5143500" type="screen16x9"/>
  <p:notesSz cx="7315200" cy="96012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ΙΕΛΚΑ ΙΕΛΚΑ" initials="ΙΙ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Φωτεινό στυλ 2 - Έμφαση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473" autoAdjust="0"/>
  </p:normalViewPr>
  <p:slideViewPr>
    <p:cSldViewPr>
      <p:cViewPr varScale="1">
        <p:scale>
          <a:sx n="106" d="100"/>
          <a:sy n="106" d="100"/>
        </p:scale>
        <p:origin x="734" y="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ose\Downloads\&#923;&#953;&#963;&#964;&#945;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ose\Downloads\&#923;&#953;&#963;&#964;&#945;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Sheet1!$A$54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Sheet1!$B$54:$C$54</c:f>
              <c:numCache>
                <c:formatCode>_-* #,##0.0\ [$€-408]_-;\-* #,##0.0\ [$€-408]_-;_-* "-"??\ [$€-408]_-;_-@_-</c:formatCode>
                <c:ptCount val="2"/>
                <c:pt idx="0">
                  <c:v>60.492232536847396</c:v>
                </c:pt>
                <c:pt idx="1">
                  <c:v>52.290353965131935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E1-4D68-8F0D-292A5035C825}"/>
            </c:ext>
          </c:extLst>
        </c:ser>
        <c:ser>
          <c:idx val="1"/>
          <c:order val="1"/>
          <c:tx>
            <c:strRef>
              <c:f>Sheet1!$A$55</c:f>
              <c:strCache>
                <c:ptCount val="1"/>
                <c:pt idx="0">
                  <c:v>Ισπανία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Sheet1!$B$55:$C$55</c:f>
              <c:numCache>
                <c:formatCode>_-* #,##0.0\ [$€-408]_-;\-* #,##0.0\ [$€-408]_-;_-* "-"??\ [$€-408]_-;_-@_-</c:formatCode>
                <c:ptCount val="2"/>
                <c:pt idx="0">
                  <c:v>64.380996646900897</c:v>
                </c:pt>
                <c:pt idx="1">
                  <c:v>59.409897060598169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E1-4D68-8F0D-292A5035C825}"/>
            </c:ext>
          </c:extLst>
        </c:ser>
        <c:ser>
          <c:idx val="2"/>
          <c:order val="2"/>
          <c:tx>
            <c:strRef>
              <c:f>Sheet1!$A$56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Sheet1!$B$56:$C$56</c:f>
              <c:numCache>
                <c:formatCode>_-* #,##0.0\ [$€-408]_-;\-* #,##0.0\ [$€-408]_-;_-* "-"??\ [$€-408]_-;_-@_-</c:formatCode>
                <c:ptCount val="2"/>
                <c:pt idx="0">
                  <c:v>63.929495252871952</c:v>
                </c:pt>
                <c:pt idx="1">
                  <c:v>55.6519408613214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E1-4D68-8F0D-292A5035C825}"/>
            </c:ext>
          </c:extLst>
        </c:ser>
        <c:ser>
          <c:idx val="3"/>
          <c:order val="3"/>
          <c:tx>
            <c:strRef>
              <c:f>Sheet1!$A$57</c:f>
              <c:strCache>
                <c:ptCount val="1"/>
                <c:pt idx="0">
                  <c:v>Η.Β.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Sheet1!$B$57:$C$57</c:f>
              <c:numCache>
                <c:formatCode>_-* #,##0.0\ [$€-408]_-;\-* #,##0.0\ [$€-408]_-;_-* "-"??\ [$€-408]_-;_-@_-</c:formatCode>
                <c:ptCount val="2"/>
                <c:pt idx="0">
                  <c:v>73.19400569857342</c:v>
                </c:pt>
                <c:pt idx="1">
                  <c:v>69.008846493177586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E1-4D68-8F0D-292A5035C825}"/>
            </c:ext>
          </c:extLst>
        </c:ser>
        <c:ser>
          <c:idx val="4"/>
          <c:order val="4"/>
          <c:tx>
            <c:strRef>
              <c:f>Sheet1!$A$58</c:f>
              <c:strCache>
                <c:ptCount val="1"/>
                <c:pt idx="0">
                  <c:v>Γαλλία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Sheet1!$B$58:$C$58</c:f>
              <c:numCache>
                <c:formatCode>_-* #,##0.0\ [$€-408]_-;\-* #,##0.0\ [$€-408]_-;_-* "-"??\ [$€-408]_-;_-@_-</c:formatCode>
                <c:ptCount val="2"/>
                <c:pt idx="0">
                  <c:v>71.659495799223279</c:v>
                </c:pt>
                <c:pt idx="1">
                  <c:v>66.235175172663318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E1-4D68-8F0D-292A5035C825}"/>
            </c:ext>
          </c:extLst>
        </c:ser>
        <c:ser>
          <c:idx val="5"/>
          <c:order val="5"/>
          <c:tx>
            <c:strRef>
              <c:f>Sheet1!$A$59</c:f>
              <c:strCache>
                <c:ptCount val="1"/>
                <c:pt idx="0">
                  <c:v>Ιταλία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Sheet1!$B$59:$C$59</c:f>
              <c:numCache>
                <c:formatCode>_-* #,##0.0\ [$€-408]_-;\-* #,##0.0\ [$€-408]_-;_-* "-"??\ [$€-408]_-;_-@_-</c:formatCode>
                <c:ptCount val="2"/>
                <c:pt idx="0">
                  <c:v>68.386766726866171</c:v>
                </c:pt>
                <c:pt idx="1">
                  <c:v>63.345002465318771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E1-4D68-8F0D-292A5035C8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6538879"/>
        <c:axId val="1256543039"/>
      </c:barChart>
      <c:catAx>
        <c:axId val="1256538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l-GR"/>
          </a:p>
        </c:txPr>
        <c:crossAx val="1256543039"/>
        <c:crosses val="autoZero"/>
        <c:auto val="1"/>
        <c:lblAlgn val="ctr"/>
        <c:lblOffset val="100"/>
        <c:noMultiLvlLbl val="0"/>
      </c:catAx>
      <c:valAx>
        <c:axId val="1256543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\ [$€-408]_-;\-* #,##0.0\ [$€-408]_-;_-* &quot;-&quot;??\ [$€-408]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l-GR"/>
          </a:p>
        </c:txPr>
        <c:crossAx val="1256538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 Narrow" panose="020B0606020202030204" pitchFamily="34" charset="0"/>
        </a:defRPr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Sheet1!$A$125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Sheet1!$B$125:$C$125</c:f>
              <c:numCache>
                <c:formatCode>_-* #,##0.0\ [$€-408]_-;\-* #,##0.0\ [$€-408]_-;_-* "-"??\ [$€-408]_-;_-@_-</c:formatCode>
                <c:ptCount val="2"/>
                <c:pt idx="0">
                  <c:v>155.78934577926876</c:v>
                </c:pt>
                <c:pt idx="1">
                  <c:v>134.14194097970255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E1-4D68-8F0D-292A5035C825}"/>
            </c:ext>
          </c:extLst>
        </c:ser>
        <c:ser>
          <c:idx val="1"/>
          <c:order val="1"/>
          <c:tx>
            <c:strRef>
              <c:f>Sheet1!$A$126</c:f>
              <c:strCache>
                <c:ptCount val="1"/>
                <c:pt idx="0">
                  <c:v>Ισπανία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Sheet1!$B$126:$C$126</c:f>
              <c:numCache>
                <c:formatCode>_-* #,##0.0\ [$€-408]_-;\-* #,##0.0\ [$€-408]_-;_-* "-"??\ [$€-408]_-;_-@_-</c:formatCode>
                <c:ptCount val="2"/>
                <c:pt idx="0">
                  <c:v>154.66245692087597</c:v>
                </c:pt>
                <c:pt idx="1">
                  <c:v>142.40117925785009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E1-4D68-8F0D-292A5035C825}"/>
            </c:ext>
          </c:extLst>
        </c:ser>
        <c:ser>
          <c:idx val="2"/>
          <c:order val="2"/>
          <c:tx>
            <c:strRef>
              <c:f>Sheet1!$A$127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Sheet1!$B$127:$C$127</c:f>
              <c:numCache>
                <c:formatCode>_-* #,##0.0\ [$€-408]_-;\-* #,##0.0\ [$€-408]_-;_-* "-"??\ [$€-408]_-;_-@_-</c:formatCode>
                <c:ptCount val="2"/>
                <c:pt idx="0">
                  <c:v>157.6873670607728</c:v>
                </c:pt>
                <c:pt idx="1">
                  <c:v>139.12024195659893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E1-4D68-8F0D-292A5035C825}"/>
            </c:ext>
          </c:extLst>
        </c:ser>
        <c:ser>
          <c:idx val="3"/>
          <c:order val="3"/>
          <c:tx>
            <c:strRef>
              <c:f>Sheet1!$A$128</c:f>
              <c:strCache>
                <c:ptCount val="1"/>
                <c:pt idx="0">
                  <c:v>Η.Β.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Sheet1!$B$128:$C$128</c:f>
              <c:numCache>
                <c:formatCode>_-* #,##0.0\ [$€-408]_-;\-* #,##0.0\ [$€-408]_-;_-* "-"??\ [$€-408]_-;_-@_-</c:formatCode>
                <c:ptCount val="2"/>
                <c:pt idx="0">
                  <c:v>167.81184177734622</c:v>
                </c:pt>
                <c:pt idx="1">
                  <c:v>156.91461236542656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E1-4D68-8F0D-292A5035C825}"/>
            </c:ext>
          </c:extLst>
        </c:ser>
        <c:ser>
          <c:idx val="4"/>
          <c:order val="4"/>
          <c:tx>
            <c:strRef>
              <c:f>Sheet1!$A$129</c:f>
              <c:strCache>
                <c:ptCount val="1"/>
                <c:pt idx="0">
                  <c:v>Γαλλία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Sheet1!$B$129:$C$129</c:f>
              <c:numCache>
                <c:formatCode>_-* #,##0.0\ [$€-408]_-;\-* #,##0.0\ [$€-408]_-;_-* "-"??\ [$€-408]_-;_-@_-</c:formatCode>
                <c:ptCount val="2"/>
                <c:pt idx="0">
                  <c:v>179.6749370887155</c:v>
                </c:pt>
                <c:pt idx="1">
                  <c:v>165.0140534376435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E1-4D68-8F0D-292A5035C825}"/>
            </c:ext>
          </c:extLst>
        </c:ser>
        <c:ser>
          <c:idx val="5"/>
          <c:order val="5"/>
          <c:tx>
            <c:strRef>
              <c:f>Sheet1!$A$130</c:f>
              <c:strCache>
                <c:ptCount val="1"/>
                <c:pt idx="0">
                  <c:v>Ιταλία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Sheet1!$B$124:$C$124</c:f>
              <c:strCache>
                <c:ptCount val="2"/>
                <c:pt idx="0">
                  <c:v>Με ΦΠΑ</c:v>
                </c:pt>
                <c:pt idx="1">
                  <c:v>Χωρίς ΦΠΑ</c:v>
                </c:pt>
              </c:strCache>
            </c:strRef>
          </c:cat>
          <c:val>
            <c:numRef>
              <c:f>Sheet1!$B$130:$C$130</c:f>
              <c:numCache>
                <c:formatCode>_-* #,##0.0\ [$€-408]_-;\-* #,##0.0\ [$€-408]_-;_-* "-"??\ [$€-408]_-;_-@_-</c:formatCode>
                <c:ptCount val="2"/>
                <c:pt idx="0">
                  <c:v>163.65973432564812</c:v>
                </c:pt>
                <c:pt idx="1">
                  <c:v>151.16371715286778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E1-4D68-8F0D-292A5035C8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6538879"/>
        <c:axId val="1256543039"/>
      </c:barChart>
      <c:catAx>
        <c:axId val="1256538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l-GR"/>
          </a:p>
        </c:txPr>
        <c:crossAx val="1256543039"/>
        <c:crosses val="autoZero"/>
        <c:auto val="1"/>
        <c:lblAlgn val="ctr"/>
        <c:lblOffset val="100"/>
        <c:noMultiLvlLbl val="0"/>
      </c:catAx>
      <c:valAx>
        <c:axId val="1256543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\ [$€-408]_-;\-* #,##0.0\ [$€-408]_-;_-* &quot;-&quot;??\ [$€-408]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l-GR"/>
          </a:p>
        </c:txPr>
        <c:crossAx val="1256538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 Narrow" panose="020B0606020202030204" pitchFamily="34" charset="0"/>
        </a:defRPr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3169919" cy="480060"/>
          </a:xfrm>
          <a:prstGeom prst="rect">
            <a:avLst/>
          </a:prstGeom>
        </p:spPr>
        <p:txBody>
          <a:bodyPr vert="horz" lIns="92434" tIns="46218" rIns="92434" bIns="46218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1" y="2"/>
            <a:ext cx="3169919" cy="480060"/>
          </a:xfrm>
          <a:prstGeom prst="rect">
            <a:avLst/>
          </a:prstGeom>
        </p:spPr>
        <p:txBody>
          <a:bodyPr vert="horz" lIns="92434" tIns="46218" rIns="92434" bIns="46218" rtlCol="0"/>
          <a:lstStyle>
            <a:lvl1pPr algn="r">
              <a:defRPr sz="1200"/>
            </a:lvl1pPr>
          </a:lstStyle>
          <a:p>
            <a:fld id="{1F06AE26-247D-44D2-9BB9-732D0191C734}" type="datetimeFigureOut">
              <a:rPr lang="el-GR" smtClean="0"/>
              <a:pPr/>
              <a:t>19/12/2022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4" tIns="46218" rIns="92434" bIns="46218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2"/>
            <a:ext cx="5852160" cy="4320540"/>
          </a:xfrm>
          <a:prstGeom prst="rect">
            <a:avLst/>
          </a:prstGeom>
        </p:spPr>
        <p:txBody>
          <a:bodyPr vert="horz" lIns="92434" tIns="46218" rIns="92434" bIns="462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119476"/>
            <a:ext cx="3169919" cy="480060"/>
          </a:xfrm>
          <a:prstGeom prst="rect">
            <a:avLst/>
          </a:prstGeom>
        </p:spPr>
        <p:txBody>
          <a:bodyPr vert="horz" lIns="92434" tIns="46218" rIns="92434" bIns="46218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1" y="9119476"/>
            <a:ext cx="3169919" cy="480060"/>
          </a:xfrm>
          <a:prstGeom prst="rect">
            <a:avLst/>
          </a:prstGeom>
        </p:spPr>
        <p:txBody>
          <a:bodyPr vert="horz" lIns="92434" tIns="46218" rIns="92434" bIns="46218" rtlCol="0" anchor="b"/>
          <a:lstStyle>
            <a:lvl1pPr algn="r">
              <a:defRPr sz="1200"/>
            </a:lvl1pPr>
          </a:lstStyle>
          <a:p>
            <a:fld id="{6C955B06-3AA6-4E8F-B5FC-76AFC371E4C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1FF6D-5C08-4F85-B06E-D21B1994CBE2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4CA89-1DC5-460F-897D-076A52389548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86F1-38F7-4BE4-AF02-AEB0AA9871ED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8ADE-B855-40C7-8169-E5F8405AA277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3EED-1168-4390-8343-EC5892880663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4690-E1C8-4433-916C-394D58F3EC44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0AF4-BAA9-45FC-A7F7-4F8DD6847A4A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36F9-9127-4062-B852-3FBB697EAD28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37BC-A221-4B8C-B1A0-40233AB6A74C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98F20-D6C2-4CAC-9918-4E3F341DA1BD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7D93-8A21-4838-AA91-8564662D8B1D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Card 6"/>
          <p:cNvSpPr/>
          <p:nvPr/>
        </p:nvSpPr>
        <p:spPr>
          <a:xfrm flipH="1">
            <a:off x="0" y="4677984"/>
            <a:ext cx="1143000" cy="465516"/>
          </a:xfrm>
          <a:prstGeom prst="flowChartPunchedCard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Picture 7" descr="logo_ielka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5497" y="4735255"/>
            <a:ext cx="955104" cy="428783"/>
          </a:xfrm>
          <a:prstGeom prst="rect">
            <a:avLst/>
          </a:prstGeom>
          <a:effectLst>
            <a:outerShdw blurRad="50800" dist="25400" dir="5400000" sx="104000" sy="104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E82F-4DF0-4FE4-885A-68F9500AB830}" type="datetime1">
              <a:rPr lang="el-GR" smtClean="0"/>
              <a:pPr/>
              <a:t>19/12/2022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fld id="{16D0865C-4614-4209-AAD2-EA4374B5CFE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Impac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D2E615-5A8D-5F30-FBFE-E94A7315F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ΕΡΕΥΝΑ ΣΥΓΚΡΙΣΗΣ ΤΙΜΩΝ ΤΥΠΙΚΟΥ ΚΑΛΑΘΙΟΥ ΣΟΥΠΕΡ ΜΑΡΚΕΤ ΣΤΗΝ ΕΛΛΑΔΑ ΜΕ ΑΛΛΕΣ ΧΩΡΕΣ ΤΟΥ ΕΞΩΤΕΡΙΚΟΥ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F1DAB4-EA43-3C7B-FC5B-D6061BE0B1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65451-FA31-197F-9DE7-FC97C145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2A079-A34F-46E0-95B9-B067B184CE83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FD070-0D02-B6BF-3BDB-26C76F9EC96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894" t="4581"/>
          <a:stretch>
            <a:fillRect/>
          </a:stretch>
        </p:blipFill>
        <p:spPr bwMode="auto">
          <a:xfrm>
            <a:off x="2514600" y="3047047"/>
            <a:ext cx="3276600" cy="158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537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57969-9F84-0E40-131D-55699E19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ΣΥΓΚΡΙΣΗ ΤΙΜΩΝ ΜΕ ΤΟ ΕΞΩΤΕΡΙΚΟ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C02FE-CDF4-B438-339E-36AD07BA8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l-GR" sz="2100" dirty="0">
                <a:latin typeface="Arial" panose="020B0604020202020204" pitchFamily="34" charset="0"/>
                <a:cs typeface="Arial" panose="020B0604020202020204" pitchFamily="34" charset="0"/>
              </a:rPr>
              <a:t>Σύγκριση με και χωρίς ΦΠΑ</a:t>
            </a:r>
          </a:p>
          <a:p>
            <a:pPr>
              <a:spcBef>
                <a:spcPts val="0"/>
              </a:spcBef>
            </a:pPr>
            <a:r>
              <a:rPr lang="el-GR" sz="2100" dirty="0">
                <a:latin typeface="Arial" panose="020B0604020202020204" pitchFamily="34" charset="0"/>
                <a:cs typeface="Arial" panose="020B0604020202020204" pitchFamily="34" charset="0"/>
              </a:rPr>
              <a:t>Πηγές:</a:t>
            </a: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Ελλάδα: Σκλαβενίτης, ΑΒ,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My Market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l-GR" sz="1800" dirty="0" err="1">
                <a:latin typeface="Arial" panose="020B0604020202020204" pitchFamily="34" charset="0"/>
                <a:cs typeface="Arial" panose="020B0604020202020204" pitchFamily="34" charset="0"/>
              </a:rPr>
              <a:t>Μασούτης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Market In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Ηνωμένο Βασίλειο: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Morrisons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ASDA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Sainsbury’s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Coop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Ocado, TESCO</a:t>
            </a: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Ισπανία: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Carrefour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Marcadona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Caprabo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Condis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Eroski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Ιταλία: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CosiComodo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emiDrive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Spesa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Agora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Everli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HeyConad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easyCoop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Πορτογαλία: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continente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MiniPreco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Auchan	</a:t>
            </a:r>
          </a:p>
          <a:p>
            <a:pPr lvl="1">
              <a:spcBef>
                <a:spcPts val="0"/>
              </a:spcBef>
            </a:pP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Γαλλία: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monoprix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plus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carrefour</a:t>
            </a:r>
            <a:r>
              <a:rPr lang="el-G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super U, Auchan, Aldi</a:t>
            </a:r>
          </a:p>
          <a:p>
            <a:pPr>
              <a:spcBef>
                <a:spcPts val="0"/>
              </a:spcBef>
            </a:pPr>
            <a:r>
              <a:rPr lang="el-GR" sz="2100" dirty="0">
                <a:latin typeface="Arial" panose="020B0604020202020204" pitchFamily="34" charset="0"/>
                <a:cs typeface="Arial" panose="020B0604020202020204" pitchFamily="34" charset="0"/>
              </a:rPr>
              <a:t>41 κατηγορίες/περιγραφές προϊόντων</a:t>
            </a:r>
          </a:p>
          <a:p>
            <a:pPr>
              <a:spcBef>
                <a:spcPts val="0"/>
              </a:spcBef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5.000 </a:t>
            </a:r>
            <a:r>
              <a:rPr lang="el-GR" sz="2100" dirty="0" err="1">
                <a:latin typeface="Arial" panose="020B0604020202020204" pitchFamily="34" charset="0"/>
                <a:cs typeface="Arial" panose="020B0604020202020204" pitchFamily="34" charset="0"/>
              </a:rPr>
              <a:t>τιμοληψίες</a:t>
            </a:r>
            <a:endParaRPr lang="el-GR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l-GR" sz="2100" dirty="0">
                <a:latin typeface="Arial" panose="020B0604020202020204" pitchFamily="34" charset="0"/>
                <a:cs typeface="Arial" panose="020B0604020202020204" pitchFamily="34" charset="0"/>
              </a:rPr>
              <a:t>8/11-8/12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3E7EC-19B2-E16B-1B17-324C753B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2A079-A34F-46E0-95B9-B067B184CE83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7761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0BF0-267E-B731-6160-1C47CC59E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ΜΕΣΟ ΚΑΛΑΘΙ ΙΕΛΚΑ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2A4F95B-6E4D-5B65-C005-3EA69727EB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1548" y="1383618"/>
          <a:ext cx="8316925" cy="311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1711">
                  <a:extLst>
                    <a:ext uri="{9D8B030D-6E8A-4147-A177-3AD203B41FA5}">
                      <a16:colId xmlns:a16="http://schemas.microsoft.com/office/drawing/2014/main" val="3751897642"/>
                    </a:ext>
                  </a:extLst>
                </a:gridCol>
                <a:gridCol w="490860">
                  <a:extLst>
                    <a:ext uri="{9D8B030D-6E8A-4147-A177-3AD203B41FA5}">
                      <a16:colId xmlns:a16="http://schemas.microsoft.com/office/drawing/2014/main" val="3843557567"/>
                    </a:ext>
                  </a:extLst>
                </a:gridCol>
                <a:gridCol w="490860">
                  <a:extLst>
                    <a:ext uri="{9D8B030D-6E8A-4147-A177-3AD203B41FA5}">
                      <a16:colId xmlns:a16="http://schemas.microsoft.com/office/drawing/2014/main" val="3628868032"/>
                    </a:ext>
                  </a:extLst>
                </a:gridCol>
                <a:gridCol w="490860">
                  <a:extLst>
                    <a:ext uri="{9D8B030D-6E8A-4147-A177-3AD203B41FA5}">
                      <a16:colId xmlns:a16="http://schemas.microsoft.com/office/drawing/2014/main" val="80875451"/>
                    </a:ext>
                  </a:extLst>
                </a:gridCol>
                <a:gridCol w="490860">
                  <a:extLst>
                    <a:ext uri="{9D8B030D-6E8A-4147-A177-3AD203B41FA5}">
                      <a16:colId xmlns:a16="http://schemas.microsoft.com/office/drawing/2014/main" val="2572483646"/>
                    </a:ext>
                  </a:extLst>
                </a:gridCol>
                <a:gridCol w="490860">
                  <a:extLst>
                    <a:ext uri="{9D8B030D-6E8A-4147-A177-3AD203B41FA5}">
                      <a16:colId xmlns:a16="http://schemas.microsoft.com/office/drawing/2014/main" val="3434798312"/>
                    </a:ext>
                  </a:extLst>
                </a:gridCol>
                <a:gridCol w="521066">
                  <a:extLst>
                    <a:ext uri="{9D8B030D-6E8A-4147-A177-3AD203B41FA5}">
                      <a16:colId xmlns:a16="http://schemas.microsoft.com/office/drawing/2014/main" val="1336746349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2740294887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609472788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2056983062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4128921662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3418174461"/>
                    </a:ext>
                  </a:extLst>
                </a:gridCol>
                <a:gridCol w="483308">
                  <a:extLst>
                    <a:ext uri="{9D8B030D-6E8A-4147-A177-3AD203B41FA5}">
                      <a16:colId xmlns:a16="http://schemas.microsoft.com/office/drawing/2014/main" val="91913381"/>
                    </a:ext>
                  </a:extLst>
                </a:gridCol>
              </a:tblGrid>
              <a:tr h="142295">
                <a:tc>
                  <a:txBody>
                    <a:bodyPr/>
                    <a:lstStyle/>
                    <a:p>
                      <a:pPr algn="l" fontAlgn="b"/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Ελλάδα 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Αγγλία 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Ισπανία 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Πορτογαλία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Γαλλία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900" b="1" u="none" strike="noStrike" dirty="0">
                          <a:effectLst/>
                          <a:latin typeface="Arial Narrow" panose="020B0606020202030204" pitchFamily="34" charset="0"/>
                        </a:rPr>
                        <a:t>Ιταλία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504909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24%, 13%)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20%, 5%, 0%)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21%, 10%, 4%)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23%, 13%, 6%)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20%, 10%, 5,5%)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(ΦΠΑ 22%, 5%, 4%)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075795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t"/>
                      <a:endParaRPr lang="el-GR" sz="800" b="1" i="0" u="none" strike="noStrike">
                        <a:solidFill>
                          <a:srgbClr val="365F9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/>
                </a:tc>
                <a:extLst>
                  <a:ext uri="{0D108BD9-81ED-4DB2-BD59-A6C34878D82A}">
                    <a16:rowId xmlns:a16="http://schemas.microsoft.com/office/drawing/2014/main" val="763036040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ΑΛΕΥΡΙ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633653763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ΑΝΑΨΥΚΤΙΚΑ </a:t>
                      </a:r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COLA 1,5 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Λίτρα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1.78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096880164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ΑΠΟΡΡΥΠΑΝΤΙΚΟ ΠΙΑΤΩΝ (ΠΛΥΣΙΜΟ ΣΤΟ ΧΕΡΙ) 400-500 ML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1.78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534492905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ΑΠΟΡΡΥΠΑΝΤΙΚΟ ΠΛΥΝΤΗΡΙΟΥ ΡΟΥΧΩΝ 39-44 Μεζούρες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5.83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6.90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5.75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9.02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7.45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7.94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6.46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8.65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7.21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8.47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6.94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1866515016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ΓΑΛΑ ΝΩΠΟ (ΠΑΣΤΕΡΙΩΜΕΝΟ) 1 Λίτρο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0.92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058777000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ΣΠΟΡΕΛΑΙΟ 1 Λίτρο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4.83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4.27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3.55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3.55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2.99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2.87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2.70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3.33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3.15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3.34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3.22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4123263824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ΚΑΦΕΣ ΣΤΙΓΜΙΑΙΟΣ 200 Γραμμάρια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7.05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9.12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9.12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7.37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7.08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6.60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5.84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5.97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5.66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1143976609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ΚΟΤΟΠΟΥΛΟ ΝΩΠΟ ΟΛΟΚΛΗΡΟ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6.63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5.86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12.31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12.31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6.51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5.17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4.57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9.73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9.59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9.13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423340895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ΚΡΕΜΜΥΔΙΑ (ΞΕΡΑ)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0.89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0.78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1.73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2.19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1.94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4.24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4.02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2.65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2.55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1767256891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ΜΑΚΑΡΟΝΙΑ 2</a:t>
                      </a:r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x500 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Γραμμάρια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2.74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2.74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3.30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3.17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2.82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2.50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2.74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2.60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2.60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2.50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492054360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MAPME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Λ</a:t>
                      </a:r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Δ</a:t>
                      </a:r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A 450-500 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Γραμμάρια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3.41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3.53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3.36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3.36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4.11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3.64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2.76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2.62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3.21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629504336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ΜΕΤΑΛΛΙΚΟ ΝΕΡΟ 6</a:t>
                      </a:r>
                      <a:r>
                        <a:rPr lang="en-US" sz="800" b="1" u="none" strike="noStrike">
                          <a:effectLst/>
                          <a:latin typeface="Arial Narrow" panose="020B0606020202030204" pitchFamily="34" charset="0"/>
                        </a:rPr>
                        <a:t>x1,5 </a:t>
                      </a:r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Λίτρα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4.58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3.81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2.84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2.59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3.26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3.19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2.42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2.30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0786107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ΜΗΛΑ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2.22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2.14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2.47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2.34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2.40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992584722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ΠΑΤΑΤΕΣ ΝΩΠΕΣ 5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5.52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4.45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4.45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7.23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6.95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9.72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9.21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6.20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5.96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763927528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ΠΑΤΑΤΕΣ ΤΣΙΠΣ 100-130 Γραμμάρια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523340055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ΣΟΚΟΛΑΤΑ 100 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1.29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1.78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1.58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1.34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466353724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ΧΑΡΤΙ ΥΓΕΙΑΣ 8-9 ΤΕΜΑΧΙΑ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5.60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4.52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6.57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5.48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4.84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5.52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4.74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3.95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6.69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5.48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933036953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ΧΥΜΟΣ ΠΟΡΤΟΚΑΛΙ 1 Λίτρο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2.16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2.24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1.98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2.15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2.03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1.93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149535061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ΧΥΜΟΣ ΤΟΜΑΤΑΣ 500 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0.87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0.77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2.21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2.21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1.48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1.94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1.04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1.00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4247384107"/>
                  </a:ext>
                </a:extLst>
              </a:tr>
              <a:tr h="11943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ΨΩΜΙ ΓΙΑ ΤΟΣΤ 700-800 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1.85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1.64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1.75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1.75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2.26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2.18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2.35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2.08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1.78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1.69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2.65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 dirty="0">
                          <a:effectLst/>
                          <a:latin typeface="Arial Narrow" panose="020B0606020202030204" pitchFamily="34" charset="0"/>
                        </a:rPr>
                        <a:t>2.55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3747654012"/>
                  </a:ext>
                </a:extLst>
              </a:tr>
              <a:tr h="165155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ΣΥΝΟΛΟ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60.49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52.29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73.19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69.01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64.38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59.41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63.93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55.65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71.66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66.24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68.39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100" b="1" u="none" strike="noStrike" dirty="0">
                          <a:effectLst/>
                          <a:latin typeface="Arial Narrow" panose="020B0606020202030204" pitchFamily="34" charset="0"/>
                        </a:rPr>
                        <a:t>63.35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35" marR="5135" marT="5135" marB="0" anchor="b"/>
                </a:tc>
                <a:extLst>
                  <a:ext uri="{0D108BD9-81ED-4DB2-BD59-A6C34878D82A}">
                    <a16:rowId xmlns:a16="http://schemas.microsoft.com/office/drawing/2014/main" val="285925680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AD0EE-D306-A3FF-8F09-37E5B8BAD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2A079-A34F-46E0-95B9-B067B184CE83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A35384-B26F-4B7B-73D9-653CCB24F784}"/>
              </a:ext>
            </a:extLst>
          </p:cNvPr>
          <p:cNvSpPr txBox="1"/>
          <p:nvPr/>
        </p:nvSpPr>
        <p:spPr>
          <a:xfrm>
            <a:off x="413538" y="4515966"/>
            <a:ext cx="545460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50" dirty="0"/>
              <a:t>*Τα 20 προϊόντα παρακολουθούνται από 2012</a:t>
            </a:r>
          </a:p>
        </p:txBody>
      </p:sp>
    </p:spTree>
    <p:extLst>
      <p:ext uri="{BB962C8B-B14F-4D97-AF65-F5344CB8AC3E}">
        <p14:creationId xmlns:p14="http://schemas.microsoft.com/office/powerpoint/2010/main" val="102528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1EB241-73CD-5C49-B751-2752B2AD4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ΜΕΣΟ ΚΑΛΑΘΙ ΙΕΛΚΑ</a:t>
            </a:r>
            <a:endParaRPr lang="el-GR" b="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87DB571-FDD5-5B15-6B1C-A0943B847B2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48202" y="2231588"/>
          <a:ext cx="4038600" cy="15030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7955">
                  <a:extLst>
                    <a:ext uri="{9D8B030D-6E8A-4147-A177-3AD203B41FA5}">
                      <a16:colId xmlns:a16="http://schemas.microsoft.com/office/drawing/2014/main" val="270528033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1821537272"/>
                    </a:ext>
                  </a:extLst>
                </a:gridCol>
                <a:gridCol w="1252483">
                  <a:extLst>
                    <a:ext uri="{9D8B030D-6E8A-4147-A177-3AD203B41FA5}">
                      <a16:colId xmlns:a16="http://schemas.microsoft.com/office/drawing/2014/main" val="41064179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l" fontAlgn="b"/>
                      <a:endParaRPr lang="el-GR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Διαφορά με Ελλάδα με ΦΠΑ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Διαφορά με Ελλάδα χωρίς ΦΠΑ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342361019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Ελλάδα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0%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  <a:latin typeface="Arial Narrow" panose="020B0606020202030204" pitchFamily="34" charset="0"/>
                        </a:rPr>
                        <a:t>0%</a:t>
                      </a:r>
                      <a:endParaRPr lang="el-GR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26757227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Ισπανία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+6%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+14%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370801969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Πορτογαλία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+6%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+6%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116598045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Η.Β.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+21%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+32%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3792189353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Γαλλία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+18%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+27%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138780698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Ιταλία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+13%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Arial Narrow" panose="020B0606020202030204" pitchFamily="34" charset="0"/>
                        </a:rPr>
                        <a:t>+21%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89548134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8CEBA-ACC9-F31F-3835-518D542D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2A079-A34F-46E0-95B9-B067B184CE83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2BCC7F7-67F8-267A-2C55-AC892458E5C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7200" y="1200150"/>
          <a:ext cx="4038600" cy="373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93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73C0D5-A1E0-BA93-2598-BE3D4AF4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ΕΠΙΠΛΕΟΝ ΠΡΟΪΟΝΤΑ ΚΑΛΑΘΙΟΥ ΝΟΙΚΟΚΥΡΑΣ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A3458-69C9-7346-EE4A-FBCB6BCD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18522-AB99-413D-965D-3FD0703AE3B0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4E418000-76FD-6900-A5BA-FFCB6468F3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1553" y="1216829"/>
          <a:ext cx="8379563" cy="3550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3420">
                  <a:extLst>
                    <a:ext uri="{9D8B030D-6E8A-4147-A177-3AD203B41FA5}">
                      <a16:colId xmlns:a16="http://schemas.microsoft.com/office/drawing/2014/main" val="2665137890"/>
                    </a:ext>
                  </a:extLst>
                </a:gridCol>
                <a:gridCol w="493213">
                  <a:extLst>
                    <a:ext uri="{9D8B030D-6E8A-4147-A177-3AD203B41FA5}">
                      <a16:colId xmlns:a16="http://schemas.microsoft.com/office/drawing/2014/main" val="2355638849"/>
                    </a:ext>
                  </a:extLst>
                </a:gridCol>
                <a:gridCol w="493213">
                  <a:extLst>
                    <a:ext uri="{9D8B030D-6E8A-4147-A177-3AD203B41FA5}">
                      <a16:colId xmlns:a16="http://schemas.microsoft.com/office/drawing/2014/main" val="4273501951"/>
                    </a:ext>
                  </a:extLst>
                </a:gridCol>
                <a:gridCol w="493213">
                  <a:extLst>
                    <a:ext uri="{9D8B030D-6E8A-4147-A177-3AD203B41FA5}">
                      <a16:colId xmlns:a16="http://schemas.microsoft.com/office/drawing/2014/main" val="3390677797"/>
                    </a:ext>
                  </a:extLst>
                </a:gridCol>
                <a:gridCol w="493213">
                  <a:extLst>
                    <a:ext uri="{9D8B030D-6E8A-4147-A177-3AD203B41FA5}">
                      <a16:colId xmlns:a16="http://schemas.microsoft.com/office/drawing/2014/main" val="3884212638"/>
                    </a:ext>
                  </a:extLst>
                </a:gridCol>
                <a:gridCol w="493213">
                  <a:extLst>
                    <a:ext uri="{9D8B030D-6E8A-4147-A177-3AD203B41FA5}">
                      <a16:colId xmlns:a16="http://schemas.microsoft.com/office/drawing/2014/main" val="1849860502"/>
                    </a:ext>
                  </a:extLst>
                </a:gridCol>
                <a:gridCol w="523565">
                  <a:extLst>
                    <a:ext uri="{9D8B030D-6E8A-4147-A177-3AD203B41FA5}">
                      <a16:colId xmlns:a16="http://schemas.microsoft.com/office/drawing/2014/main" val="2299381291"/>
                    </a:ext>
                  </a:extLst>
                </a:gridCol>
                <a:gridCol w="485625">
                  <a:extLst>
                    <a:ext uri="{9D8B030D-6E8A-4147-A177-3AD203B41FA5}">
                      <a16:colId xmlns:a16="http://schemas.microsoft.com/office/drawing/2014/main" val="2880286888"/>
                    </a:ext>
                  </a:extLst>
                </a:gridCol>
                <a:gridCol w="485625">
                  <a:extLst>
                    <a:ext uri="{9D8B030D-6E8A-4147-A177-3AD203B41FA5}">
                      <a16:colId xmlns:a16="http://schemas.microsoft.com/office/drawing/2014/main" val="398410806"/>
                    </a:ext>
                  </a:extLst>
                </a:gridCol>
                <a:gridCol w="508388">
                  <a:extLst>
                    <a:ext uri="{9D8B030D-6E8A-4147-A177-3AD203B41FA5}">
                      <a16:colId xmlns:a16="http://schemas.microsoft.com/office/drawing/2014/main" val="482199671"/>
                    </a:ext>
                  </a:extLst>
                </a:gridCol>
                <a:gridCol w="485625">
                  <a:extLst>
                    <a:ext uri="{9D8B030D-6E8A-4147-A177-3AD203B41FA5}">
                      <a16:colId xmlns:a16="http://schemas.microsoft.com/office/drawing/2014/main" val="3530963970"/>
                    </a:ext>
                  </a:extLst>
                </a:gridCol>
                <a:gridCol w="485625">
                  <a:extLst>
                    <a:ext uri="{9D8B030D-6E8A-4147-A177-3AD203B41FA5}">
                      <a16:colId xmlns:a16="http://schemas.microsoft.com/office/drawing/2014/main" val="933253250"/>
                    </a:ext>
                  </a:extLst>
                </a:gridCol>
                <a:gridCol w="485625">
                  <a:extLst>
                    <a:ext uri="{9D8B030D-6E8A-4147-A177-3AD203B41FA5}">
                      <a16:colId xmlns:a16="http://schemas.microsoft.com/office/drawing/2014/main" val="4281301318"/>
                    </a:ext>
                  </a:extLst>
                </a:gridCol>
              </a:tblGrid>
              <a:tr h="131018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Ελλάδα 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Αγγλία 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Ισπανία 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Πορτογαλία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Γαλλία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Ιταλία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561268"/>
                  </a:ext>
                </a:extLst>
              </a:tr>
              <a:tr h="237930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24%, 13%)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20%, 5%, 0%)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21%, 10%, 4%)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23%, 13%, 6%)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(ΦΠΑ 20%, 10%, 5,5%)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(ΦΠΑ 22%, 5%, 4%)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888822"/>
                  </a:ext>
                </a:extLst>
              </a:tr>
              <a:tr h="237930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Με ΦΠΑ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Χωρίς ΦΠΑ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/>
                </a:tc>
                <a:extLst>
                  <a:ext uri="{0D108BD9-81ED-4DB2-BD59-A6C34878D82A}">
                    <a16:rowId xmlns:a16="http://schemas.microsoft.com/office/drawing/2014/main" val="3271926050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Ρυζι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800" b="1" u="none" strike="noStrike" dirty="0">
                          <a:effectLst/>
                          <a:latin typeface="Arial Narrow" panose="020B0606020202030204" pitchFamily="34" charset="0"/>
                        </a:rPr>
                        <a:t>parboiled 500 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2.07 €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1.83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2.24 €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2.13 €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1.16 €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1.12 €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1.21 €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1.93 €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349912770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Φρυγανιές 500 γρ.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3.50 €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3.10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4.82 €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4.82 €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5.13 €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4.54 €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4.76 €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4.51 €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3.09 €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2.97 €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819708580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Φακές 500 γρ.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1.62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2.50 €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1.66 €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1.58 €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2.79 €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3338299628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Γαλοπούλα </a:t>
                      </a:r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αλαντικό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100 </a:t>
                      </a:r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γρ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1.92 €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1.69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1.68 €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3.75 €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3.32 €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1.91 €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1.81 €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2.32 €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2.23 €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3466957805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Γάλα εβαπορέ 400 γρ.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1.30 €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1.53 €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1.58 €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81401662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Γιαούρτι αγελάδος πλήρες 200 γρ.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1.11 €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1.11 €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0.90 €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0.87 €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1.00 €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0.88 €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1.12 €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1.06 €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1.28 €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302691048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Τυρί </a:t>
                      </a:r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Γκούντα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200 </a:t>
                      </a:r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γρ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2.31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1.86 €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3.01 €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2.89 €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2.53 €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2.24 €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3.45 €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2.87 €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443194179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Φέτα 500 γρ.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6.65 €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5.89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7.44 €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7.09 €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10.02 €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9.64 €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8.57 €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7.59 €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8.83 €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8.37 €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8.19 €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7.88 €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3561502706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Αυγά 6 τεμάχια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2.38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1.99 €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1.91 €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2.62 €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2.48 €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2.14 €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2.06 €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470692526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Ελαιόλαδο 1 λίτρο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7.57 €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6.70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11.89 €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9.91 €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5.81 €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5.58 €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6.59 €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11.20 €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10.61 €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6.77 €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6.51 €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414780214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Ζάχαρη 1 κιλό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1.25 €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1.10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2.42 €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2.42 €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1.35 €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1.66 €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1.43 €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1.73 €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534067546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Ψάρι κατεψυγμένο μπακαλιάρος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11.00 €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9.73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17.96 €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17.96 €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14.52 €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13.96 €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18.75 €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16.59 €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19.24 €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18.23 €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17.44 €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16.77 €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333115303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Αρακάς/μπιζέλι κατεψυγμένος 1 κιλό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4.75 €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4.20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3.31 €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3.31 €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3.63 €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3.49 €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4.60 €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4.07 €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3.10 €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4.60 €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4.42 €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326097021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Γάλα 1ης βρεφικής ηλικίας 500 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15.25 €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13.49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9.27 €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9.27 €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11.79 €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11.34 €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13.09 €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12.35 €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12.37 €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11.73 €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12.29 €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11.82 €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3092942319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Χαρτί κουζίνας 2 τεμάχια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3.81 €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4.33 €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3.61 €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3.23 €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2.21 €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3.19 €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3.42 €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2.80 €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026295072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Οδοντόκρεμα απλή 75 γραμμάρια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3.17 €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2.56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3.03 €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2.52 €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4.17 €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3.45 €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2.88 €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2.44 €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2.03 €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3.09 €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2.53 €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840440165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Σερβιέτες 10-12 τεμάχια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3.78 €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3.05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3.58 €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2.99 €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3.57 €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2.95 €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2.00 €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3.17 €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2.64 €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1.99 €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1.63 €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9668968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Σαπούνι  πλάκα 1 τεμάχιο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0.85 €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0.69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0.99 €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0.83 €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1.12 €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1.19 €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0.99 €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1.29 €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1.08 €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1.39 €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1.14 €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270603351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Σαμπουάν γυναικείο 500 </a:t>
                      </a:r>
                      <a:r>
                        <a:rPr lang="en-US" sz="800" b="1" u="none" strike="noStrike" dirty="0">
                          <a:effectLst/>
                          <a:latin typeface="Arial Narrow" panose="020B0606020202030204" pitchFamily="34" charset="0"/>
                        </a:rPr>
                        <a:t>ml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6.34 €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5.11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4.98 €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4.15 €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4.76 €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5.56 €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4.63 €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7.67 €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6.40 €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5.46 €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4.48 €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358455912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Πάνες </a:t>
                      </a:r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Νο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2 ηλικίες 1-3 ετών 25-30 τεμάχια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10.87 €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8.77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4.55 €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3.79 €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7.36 €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6.08 €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4.98 €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4.69 €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9.21 €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7.67 €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8.60 €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7.05 €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1611734034"/>
                  </a:ext>
                </a:extLst>
              </a:tr>
              <a:tr h="131018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 err="1">
                          <a:effectLst/>
                          <a:latin typeface="Arial Narrow" panose="020B0606020202030204" pitchFamily="34" charset="0"/>
                        </a:rPr>
                        <a:t>Μωρομάντηλα</a:t>
                      </a:r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60-80 τεμάχια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2.80 €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2.26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2.38 €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1.98 €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2.81 €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2.33 €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1.88 €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1.57 €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 3.87 €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3.22 €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2.76 €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  <a:latin typeface="Arial Narrow" panose="020B0606020202030204" pitchFamily="34" charset="0"/>
                        </a:rPr>
                        <a:t>      2.26 € 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4049678799"/>
                  </a:ext>
                </a:extLst>
              </a:tr>
              <a:tr h="192189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Σύνολο</a:t>
                      </a: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    95.30 € 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 81.85 €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>
                          <a:effectLst/>
                          <a:latin typeface="Arial Narrow" panose="020B0606020202030204" pitchFamily="34" charset="0"/>
                        </a:rPr>
                        <a:t>    94.62 € </a:t>
                      </a:r>
                      <a:endParaRPr lang="el-GR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 87.91 €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 90.28 €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  82.99 €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93.76 €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83.47 €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108.02 €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98.78 €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95.27 €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b="1" u="none" strike="noStrike" dirty="0">
                          <a:effectLst/>
                          <a:latin typeface="Arial Narrow" panose="020B0606020202030204" pitchFamily="34" charset="0"/>
                        </a:rPr>
                        <a:t>   87.82 €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288" marR="5288" marT="5288" marB="0" anchor="b"/>
                </a:tc>
                <a:extLst>
                  <a:ext uri="{0D108BD9-81ED-4DB2-BD59-A6C34878D82A}">
                    <a16:rowId xmlns:a16="http://schemas.microsoft.com/office/drawing/2014/main" val="9335803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9BE1A17-9C72-D7D5-12F9-57C1DFE47CDE}"/>
              </a:ext>
            </a:extLst>
          </p:cNvPr>
          <p:cNvSpPr txBox="1"/>
          <p:nvPr/>
        </p:nvSpPr>
        <p:spPr>
          <a:xfrm>
            <a:off x="359532" y="4819302"/>
            <a:ext cx="545460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50" dirty="0"/>
              <a:t>*Τα 21 </a:t>
            </a:r>
            <a:r>
              <a:rPr lang="el-GR" sz="1350" dirty="0" err="1"/>
              <a:t>έπιπλέον</a:t>
            </a:r>
            <a:r>
              <a:rPr lang="el-GR" sz="1350" dirty="0"/>
              <a:t> προϊόντα παρακολουθούνται από 2022</a:t>
            </a:r>
          </a:p>
        </p:txBody>
      </p:sp>
    </p:spTree>
    <p:extLst>
      <p:ext uri="{BB962C8B-B14F-4D97-AF65-F5344CB8AC3E}">
        <p14:creationId xmlns:p14="http://schemas.microsoft.com/office/powerpoint/2010/main" val="142364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1EB241-73CD-5C49-B751-2752B2AD4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0" dirty="0"/>
              <a:t>ΣΥΝΟΛΙΚΟ ΜΕΣΟ ΚΑΛΑΘΙ </a:t>
            </a:r>
            <a:br>
              <a:rPr lang="el-GR" b="0" dirty="0"/>
            </a:br>
            <a:r>
              <a:rPr lang="el-GR" b="0" dirty="0"/>
              <a:t>(41 ΠΡΟΪΟΝΤΑ)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87DB571-FDD5-5B15-6B1C-A0943B847B2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48202" y="2231588"/>
          <a:ext cx="4038600" cy="15030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7955">
                  <a:extLst>
                    <a:ext uri="{9D8B030D-6E8A-4147-A177-3AD203B41FA5}">
                      <a16:colId xmlns:a16="http://schemas.microsoft.com/office/drawing/2014/main" val="270528033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1821537272"/>
                    </a:ext>
                  </a:extLst>
                </a:gridCol>
                <a:gridCol w="1252483">
                  <a:extLst>
                    <a:ext uri="{9D8B030D-6E8A-4147-A177-3AD203B41FA5}">
                      <a16:colId xmlns:a16="http://schemas.microsoft.com/office/drawing/2014/main" val="41064179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l" fontAlgn="b"/>
                      <a:endParaRPr lang="el-GR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Διαφορά με Ελλάδα με ΦΠΑ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Διαφορά με Ελλάδα χωρίς ΦΠΑ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342361019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Ελλάδα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26757227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Ισπανία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-1%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+6%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370801969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Πορτογαλία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+1%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+4%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116598045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Η.Β.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+8%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+17%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3792189353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Γαλλία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+15%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+23%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138780698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  <a:latin typeface="Arial Narrow" panose="020B0606020202030204" pitchFamily="34" charset="0"/>
                        </a:rPr>
                        <a:t>Ιταλία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+5%</a:t>
                      </a: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+13%</a:t>
                      </a: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:a16="http://schemas.microsoft.com/office/drawing/2014/main" val="289548134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8CEBA-ACC9-F31F-3835-518D542D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2A079-A34F-46E0-95B9-B067B184CE83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2BCC7F7-67F8-267A-2C55-AC892458E5C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7200" y="1200150"/>
          <a:ext cx="4038600" cy="373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2798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073AB2D-DA08-9833-D35A-9A0F9BAE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ΠΑΡΑΓΟΝΤΕΣ ΕΠΙΔΡΑΣΗΣ ΚΟΣΤΟΥΣ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5887A63-6F6F-CAE9-E1F5-8CDFB8124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Η απόσταση της χώρας από τα παραγωγικά κέντρα της κεντρικής και δυτικής Ευρώπης και τα αντίστοιχα κόστη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Το κόστος ενέργειας και μεταφορών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Η πολυπλοκότητα της γεωγραφίας της κάθε χώρας (π.χ. οδικό δίκτυο, νησιά </a:t>
            </a:r>
            <a:r>
              <a:rPr lang="el-GR" dirty="0" err="1">
                <a:latin typeface="Arial" panose="020B0604020202020204" pitchFamily="34" charset="0"/>
                <a:cs typeface="Arial" panose="020B0604020202020204" pitchFamily="34" charset="0"/>
              </a:rPr>
              <a:t>κλπ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Το μέγεθος της αγοράς και αντίστοιχες οικονομίες κλίμακας στις προμήθειες των προϊόντων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Το ισοζύγιο εξαγωγών-εισαγωγών σε σχέση με τα τρόφιμα και τις πρώτες ύλες παρασκευής τους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Τα διάφορα κόστη παραγωγής (ενέργεια, πρώτες ύλες, μισθολογικό κόστος, χρηματοοικονομικό κόστος, γραφειοκρατία)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Η παραγωγικότητα της βιομηχανίας και του λιανεμπορίου σε κάθε χώρα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Οι καταναλωτικές συνήθειες και η αγοραστική δυνατότητα σε κάθε χώρα</a:t>
            </a:r>
          </a:p>
          <a:p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Το ύψος της φορολογίας σε κάθε χώρα</a:t>
            </a:r>
          </a:p>
          <a:p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CBB879-E007-3BCD-15D2-0522F30C3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865C-4614-4209-AAD2-EA4374B5CFE3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92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79733</TotalTime>
  <Words>1716</Words>
  <Application>Microsoft Office PowerPoint</Application>
  <PresentationFormat>On-screen Show (16:9)</PresentationFormat>
  <Paragraphs>683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Impact</vt:lpstr>
      <vt:lpstr>Office Theme</vt:lpstr>
      <vt:lpstr>ΕΡΕΥΝΑ ΣΥΓΚΡΙΣΗΣ ΤΙΜΩΝ ΤΥΠΙΚΟΥ ΚΑΛΑΘΙΟΥ ΣΟΥΠΕΡ ΜΑΡΚΕΤ ΣΤΗΝ ΕΛΛΑΔΑ ΜΕ ΑΛΛΕΣ ΧΩΡΕΣ ΤΟΥ ΕΞΩΤΕΡΙΚΟΥ</vt:lpstr>
      <vt:lpstr>ΣΥΓΚΡΙΣΗ ΤΙΜΩΝ ΜΕ ΤΟ ΕΞΩΤΕΡΙΚΟ</vt:lpstr>
      <vt:lpstr>ΜΕΣΟ ΚΑΛΑΘΙ ΙΕΛΚΑ</vt:lpstr>
      <vt:lpstr>ΜΕΣΟ ΚΑΛΑΘΙ ΙΕΛΚΑ</vt:lpstr>
      <vt:lpstr>ΕΠΙΠΛΕΟΝ ΠΡΟΪΟΝΤΑ ΚΑΛΑΘΙΟΥ ΝΟΙΚΟΚΥΡΑΣ 2022</vt:lpstr>
      <vt:lpstr>ΣΥΝΟΛΙΚΟ ΜΕΣΟ ΚΑΛΑΘΙ  (41 ΠΡΟΪΟΝΤΑ)</vt:lpstr>
      <vt:lpstr>ΠΑΡΑΓΟΝΤΕΣ ΕΠΙΔΡΑΣΗΣ ΚΟΣΤΟΥΣ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Εστίαση</dc:title>
  <dc:creator>ΙΕΛΚΑ</dc:creator>
  <cp:lastModifiedBy>Λευτέρης Κιοσές</cp:lastModifiedBy>
  <cp:revision>1368</cp:revision>
  <dcterms:created xsi:type="dcterms:W3CDTF">2017-01-09T10:19:01Z</dcterms:created>
  <dcterms:modified xsi:type="dcterms:W3CDTF">2022-12-19T10:57:45Z</dcterms:modified>
</cp:coreProperties>
</file>